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2" r:id="rId3"/>
    <p:sldId id="282" r:id="rId4"/>
    <p:sldId id="293" r:id="rId5"/>
    <p:sldId id="295" r:id="rId6"/>
    <p:sldId id="257" r:id="rId7"/>
    <p:sldId id="269" r:id="rId8"/>
    <p:sldId id="296" r:id="rId9"/>
    <p:sldId id="297" r:id="rId10"/>
    <p:sldId id="298" r:id="rId11"/>
    <p:sldId id="266" r:id="rId12"/>
    <p:sldId id="267" r:id="rId13"/>
    <p:sldId id="283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4" r:id="rId32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2021. 05. 25.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637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2021. 05. 25.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et.jogtar.hu/jogszabaly?docid=a0500133.tv#lbj73idaa3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0690" y="4869160"/>
            <a:ext cx="10368135" cy="1296144"/>
          </a:xfrm>
        </p:spPr>
        <p:txBody>
          <a:bodyPr rtlCol="0">
            <a:normAutofit fontScale="92500" lnSpcReduction="10000"/>
          </a:bodyPr>
          <a:lstStyle/>
          <a:p>
            <a:r>
              <a:rPr lang="hu-HU" b="1" dirty="0" smtClean="0">
                <a:latin typeface="+mj-lt"/>
              </a:rPr>
              <a:t>Intézkedéstaktikai segédanyag a gyakorlati vizsgafeladat végrehajtásához</a:t>
            </a:r>
          </a:p>
          <a:p>
            <a:endParaRPr lang="hu-HU" b="1" dirty="0" smtClean="0">
              <a:latin typeface="+mj-lt"/>
            </a:endParaRPr>
          </a:p>
          <a:p>
            <a:r>
              <a:rPr lang="hu-HU" b="1" dirty="0" smtClean="0">
                <a:latin typeface="+mj-lt"/>
              </a:rPr>
              <a:t>Alapajánlások a teljesség igénye nélkül </a:t>
            </a:r>
            <a:endParaRPr lang="hu-HU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5157191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„Z” alakzat kialakítása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932" y="1916832"/>
            <a:ext cx="6768752" cy="4401225"/>
          </a:xfrm>
          <a:noFill/>
        </p:spPr>
      </p:pic>
      <p:cxnSp>
        <p:nvCxnSpPr>
          <p:cNvPr id="7" name="Egyenes összekötő nyíllal 6"/>
          <p:cNvCxnSpPr/>
          <p:nvPr/>
        </p:nvCxnSpPr>
        <p:spPr>
          <a:xfrm>
            <a:off x="2854052" y="3068960"/>
            <a:ext cx="4320480" cy="2088232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b="1" dirty="0"/>
              <a:t>A bemutatkozás, a személy- és vagyonőr kilétének </a:t>
            </a:r>
            <a:r>
              <a:rPr lang="hu-HU" b="1" dirty="0" smtClean="0"/>
              <a:t>igazolása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086300" y="1905000"/>
            <a:ext cx="5580113" cy="4332312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latin typeface="+mj-lt"/>
              </a:rPr>
              <a:t>A bemutatkozás: a személy-és vagyonőr kulturáltan a napnak, nemnek megfelelően köszön. Érthetően elmondja nevét szervezeti egységhez tartozását, a munkavégzésének, intézkedés törvényes célját. Továbbá igazolja magát a formaruhájának viselésével és rajta elhelyezett igatolókártyával. Illetve a személy -és vagyonőr igazolványával.</a:t>
            </a:r>
          </a:p>
          <a:p>
            <a:r>
              <a:rPr lang="hu-HU" dirty="0">
                <a:latin typeface="+mj-lt"/>
              </a:rPr>
              <a:t>Nagyon fontos, hogy a bemutatkozás alatt a kommunikáció mindig legyen tömör, egyértelmű, célratörő és udvarias. Illetve mindig tartalmazza az </a:t>
            </a:r>
            <a:r>
              <a:rPr lang="hu-HU" b="1" i="1" dirty="0">
                <a:latin typeface="+mj-lt"/>
              </a:rPr>
              <a:t>intézkedés tényét és annak törvényes célját.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  <p:pic>
        <p:nvPicPr>
          <p:cNvPr id="7" name="Tartalom helye 6" descr="C:\Users\vighj\Desktop\Heni-OKTPOL-GAKORLATI\Janinak\DSCN4214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9" y="1700809"/>
            <a:ext cx="4464495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053852" y="227687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3142726" y="2060848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kommunikáció verbális és nonverbális módon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787005" y="1700808"/>
            <a:ext cx="6677641" cy="3972272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>
                <a:latin typeface="+mj-lt"/>
              </a:rPr>
              <a:t>Ajánlás:</a:t>
            </a:r>
            <a:r>
              <a:rPr lang="hu-HU" dirty="0">
                <a:latin typeface="+mj-lt"/>
              </a:rPr>
              <a:t> a </a:t>
            </a:r>
            <a:r>
              <a:rPr lang="hu-HU" b="1" i="1" dirty="0">
                <a:latin typeface="+mj-lt"/>
              </a:rPr>
              <a:t>kommunikáció</a:t>
            </a:r>
            <a:r>
              <a:rPr lang="hu-HU" dirty="0">
                <a:latin typeface="+mj-lt"/>
              </a:rPr>
              <a:t>: legyen érthető, lényegre törő, udvarias és tartalmazza a törvényes intézkedési célnak az elérését.  </a:t>
            </a:r>
          </a:p>
          <a:p>
            <a:r>
              <a:rPr lang="hu-HU" dirty="0">
                <a:latin typeface="+mj-lt"/>
              </a:rPr>
              <a:t>A kommunikáció </a:t>
            </a:r>
            <a:r>
              <a:rPr lang="hu-HU" b="1" i="1" dirty="0">
                <a:latin typeface="+mj-lt"/>
              </a:rPr>
              <a:t>nonverbálisan</a:t>
            </a:r>
            <a:r>
              <a:rPr lang="hu-HU" dirty="0">
                <a:latin typeface="+mj-lt"/>
              </a:rPr>
              <a:t>: egyértelműen a kezek egyértelmű jelzésével mehet végbe. Mutogató, segítő mozdulatokkal próbáljuk a tudomásra juttatni, hogy mi a célunk és mit szeretnénk végrehajttatani az intézkedésünk során. Ilyenkor a hallássérült vagy a nem az azonos nyelvet beszélő személy is érti a jelzést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Továbbá ez a kézmozdulat egyben egy nonverbális kommunikáció, mivel egyértelmű jelzés arra, hogy „ÁLLJ”, ne mozogjon.</a:t>
            </a:r>
          </a:p>
        </p:txBody>
      </p:sp>
      <p:pic>
        <p:nvPicPr>
          <p:cNvPr id="7" name="Tartalom helye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0" y="1792244"/>
            <a:ext cx="4094554" cy="2880319"/>
          </a:xfrm>
          <a:prstGeom prst="rect">
            <a:avLst/>
          </a:prstGeom>
          <a:noFill/>
        </p:spPr>
      </p:pic>
      <p:sp>
        <p:nvSpPr>
          <p:cNvPr id="8" name="Balra-jobbra nyíl 7"/>
          <p:cNvSpPr/>
          <p:nvPr/>
        </p:nvSpPr>
        <p:spPr>
          <a:xfrm>
            <a:off x="2192922" y="3080004"/>
            <a:ext cx="1038225" cy="304800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382434" y="2547012"/>
            <a:ext cx="400050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1372980" y="251722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3340526" y="2352311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3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Támadáselhárító eszközök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97868" y="1905000"/>
            <a:ext cx="9468546" cy="4332312"/>
          </a:xfrm>
        </p:spPr>
        <p:txBody>
          <a:bodyPr/>
          <a:lstStyle/>
          <a:p>
            <a:pPr marL="0" indent="0" algn="ctr">
              <a:buNone/>
            </a:pPr>
            <a:r>
              <a:rPr lang="hu-HU" sz="3200" b="1" dirty="0"/>
              <a:t>2005. évi CXXXIII. törvény 27. § (4) </a:t>
            </a:r>
            <a:r>
              <a:rPr lang="hu-HU" sz="3200" dirty="0"/>
              <a:t>A személy- és vagyonőr a feladata ellátása során vegyi</a:t>
            </a:r>
            <a:r>
              <a:rPr lang="hu-HU" sz="3200" i="1" dirty="0"/>
              <a:t> eszközt (gázsprayt), </a:t>
            </a:r>
            <a:r>
              <a:rPr lang="hu-HU" sz="3200" b="1" i="1" dirty="0"/>
              <a:t>gumibotot</a:t>
            </a:r>
            <a:r>
              <a:rPr lang="hu-HU" sz="3200" dirty="0"/>
              <a:t>, őrkutyát, valamint – az erre vonatkozó jogszabályok rendelkezései szerint – lőfegyvert </a:t>
            </a:r>
            <a:r>
              <a:rPr lang="hu-HU" sz="3200" b="1" i="1" dirty="0"/>
              <a:t>tarthat magánál</a:t>
            </a:r>
            <a:r>
              <a:rPr lang="hu-HU" sz="3200" dirty="0"/>
              <a:t> és azokat </a:t>
            </a:r>
            <a:r>
              <a:rPr lang="hu-HU" sz="3200" b="1" i="1" dirty="0"/>
              <a:t>csak jogos védelmi helyzetben, illetve végszükség esetén alkalmazhatja.</a:t>
            </a:r>
            <a:endParaRPr lang="hu-HU" sz="3200" dirty="0"/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363" y="4878472"/>
            <a:ext cx="1400058" cy="191778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606" y="5157192"/>
            <a:ext cx="1639069" cy="163906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556" y="5091408"/>
            <a:ext cx="1641447" cy="17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/>
              <a:t>arányos mérvű testi erő alkalmazása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189757" y="1624608"/>
            <a:ext cx="4608512" cy="1584176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>
                <a:latin typeface="+mj-lt"/>
              </a:rPr>
              <a:t>Ajánlás:</a:t>
            </a:r>
            <a:r>
              <a:rPr lang="hu-HU" dirty="0">
                <a:latin typeface="+mj-lt"/>
              </a:rPr>
              <a:t> arányos mérvű testi erő alkalmazására</a:t>
            </a:r>
          </a:p>
          <a:p>
            <a:r>
              <a:rPr lang="hu-HU" dirty="0">
                <a:latin typeface="+mj-lt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megfogás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lefogás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ízületi pont feszítés, hajlítás (karbölcső)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leszorítás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elvezető fogások (mobilizáló fogások)</a:t>
            </a:r>
          </a:p>
          <a:p>
            <a:endParaRPr lang="hu-HU" dirty="0">
              <a:latin typeface="+mj-lt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half" idx="13"/>
          </p:nvPr>
        </p:nvSpPr>
        <p:spPr>
          <a:xfrm>
            <a:off x="4366220" y="1624608"/>
            <a:ext cx="7560840" cy="5116762"/>
          </a:xfrm>
        </p:spPr>
        <p:txBody>
          <a:bodyPr>
            <a:noAutofit/>
          </a:bodyPr>
          <a:lstStyle/>
          <a:p>
            <a:r>
              <a:rPr lang="hu-HU" sz="1600" b="1" dirty="0">
                <a:latin typeface="+mj-lt"/>
              </a:rPr>
              <a:t>27. § </a:t>
            </a:r>
            <a:r>
              <a:rPr lang="hu-HU" sz="1600" b="1" dirty="0" smtClean="0">
                <a:latin typeface="+mj-lt"/>
              </a:rPr>
              <a:t>(3)</a:t>
            </a:r>
            <a:r>
              <a:rPr lang="hu-HU" sz="1600" dirty="0" smtClean="0">
                <a:latin typeface="+mj-lt"/>
              </a:rPr>
              <a:t>A </a:t>
            </a:r>
            <a:r>
              <a:rPr lang="hu-HU" sz="1600" dirty="0">
                <a:latin typeface="+mj-lt"/>
              </a:rPr>
              <a:t>személy- és vagyonőr arányos mérvű kényszerítő testi erő alkalmazásával</a:t>
            </a:r>
          </a:p>
          <a:p>
            <a:r>
              <a:rPr lang="hu-HU" sz="1600" i="1" dirty="0">
                <a:latin typeface="+mj-lt"/>
              </a:rPr>
              <a:t>a) </a:t>
            </a:r>
            <a:r>
              <a:rPr lang="hu-HU" sz="1600" dirty="0">
                <a:latin typeface="+mj-lt"/>
              </a:rPr>
              <a:t>a védett személy biztonságát fenyegető támadást elháríthatja;</a:t>
            </a:r>
          </a:p>
          <a:p>
            <a:r>
              <a:rPr lang="hu-HU" sz="1600" i="1" dirty="0">
                <a:latin typeface="+mj-lt"/>
              </a:rPr>
              <a:t>b) </a:t>
            </a:r>
            <a:r>
              <a:rPr lang="hu-HU" sz="1600" dirty="0">
                <a:latin typeface="+mj-lt"/>
              </a:rPr>
              <a:t>a védett létesítménybe, területre való jogosulatlan belépést megakadályozhatja, a jogosulatlanul bent tartózkodót onnan eltávolíthatja;</a:t>
            </a:r>
          </a:p>
          <a:p>
            <a:r>
              <a:rPr lang="hu-HU" sz="1600" i="1" dirty="0">
                <a:latin typeface="+mj-lt"/>
              </a:rPr>
              <a:t>c) </a:t>
            </a:r>
            <a:r>
              <a:rPr lang="hu-HU" sz="1600" dirty="0">
                <a:latin typeface="+mj-lt"/>
              </a:rPr>
              <a:t>a rendezvényt zavaró vagy annak biztonságát veszélyeztető személyt a rendezvényről eltávolíthatja;</a:t>
            </a:r>
          </a:p>
          <a:p>
            <a:r>
              <a:rPr lang="hu-HU" sz="1600" i="1" dirty="0">
                <a:latin typeface="+mj-lt"/>
              </a:rPr>
              <a:t>d) </a:t>
            </a:r>
            <a:r>
              <a:rPr lang="hu-HU" sz="1600" dirty="0">
                <a:latin typeface="+mj-lt"/>
              </a:rPr>
              <a:t>a pénz- és értékszállítást jogtalanul akadályozó személyt eltávolíthatja, illetve a szállítmány biztonságát fenyegető támadást elháríthatja.</a:t>
            </a:r>
          </a:p>
          <a:p>
            <a:endParaRPr lang="hu-HU" sz="1600" dirty="0">
              <a:latin typeface="+mj-lt"/>
            </a:endParaRPr>
          </a:p>
        </p:txBody>
      </p:sp>
      <p:pic>
        <p:nvPicPr>
          <p:cNvPr id="9" name="Tartalom helye 8" descr="C:\Users\vighj\Desktop\Heni-OKTPOL-GAKORLATI\Janinak\DSCN432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806" y="3392996"/>
            <a:ext cx="3456385" cy="324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11" name="Lekerekített téglalap 10"/>
          <p:cNvSpPr/>
          <p:nvPr/>
        </p:nvSpPr>
        <p:spPr>
          <a:xfrm>
            <a:off x="1701925" y="3933056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5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7828" y="274638"/>
            <a:ext cx="9828584" cy="1138138"/>
          </a:xfrm>
        </p:spPr>
        <p:txBody>
          <a:bodyPr/>
          <a:lstStyle/>
          <a:p>
            <a:r>
              <a:rPr lang="hu-HU" b="1" dirty="0" smtClean="0"/>
              <a:t>A vegyi </a:t>
            </a:r>
            <a:r>
              <a:rPr lang="hu-HU" b="1" dirty="0"/>
              <a:t>eszköz alkalmazásának feltételei és alkalmazásának taktikája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3"/>
          </p:nvPr>
        </p:nvSpPr>
        <p:spPr>
          <a:xfrm>
            <a:off x="5586199" y="1916832"/>
            <a:ext cx="5433048" cy="405322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>
                <a:latin typeface="+mj-lt"/>
              </a:rPr>
              <a:t>Ajánlás:</a:t>
            </a:r>
            <a:r>
              <a:rPr lang="hu-HU" dirty="0">
                <a:latin typeface="+mj-lt"/>
              </a:rPr>
              <a:t> a szolgálati feladat megkezdése előtt vegyi eszközön ellenőrizni kell a külső mechanikai sérüléseket (horpadásokat) továbbá a töltöttséget és a szivárgást.</a:t>
            </a:r>
          </a:p>
          <a:p>
            <a:r>
              <a:rPr lang="hu-HU" dirty="0">
                <a:latin typeface="+mj-lt"/>
              </a:rPr>
              <a:t>Folyamatosan ellenőrizni kell a (narancssárga emblémán) felhasználási, szavatossági idő dátumát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A feladatellátás során </a:t>
            </a:r>
            <a:r>
              <a:rPr lang="hu-HU" b="1" dirty="0">
                <a:latin typeface="+mj-lt"/>
              </a:rPr>
              <a:t>csak a munkáltató által beszerzett, rendszeresített </a:t>
            </a:r>
            <a:r>
              <a:rPr lang="hu-HU" b="1" dirty="0" smtClean="0">
                <a:latin typeface="+mj-lt"/>
              </a:rPr>
              <a:t>támadáselhárító </a:t>
            </a:r>
            <a:r>
              <a:rPr lang="hu-HU" b="1" dirty="0">
                <a:latin typeface="+mj-lt"/>
              </a:rPr>
              <a:t>eszközt (vegyi eszközt) alkalmazzuk,</a:t>
            </a:r>
            <a:r>
              <a:rPr lang="hu-HU" dirty="0">
                <a:latin typeface="+mj-lt"/>
              </a:rPr>
              <a:t> azt mással, (hasonló </a:t>
            </a:r>
            <a:r>
              <a:rPr lang="hu-HU" dirty="0" err="1">
                <a:latin typeface="+mj-lt"/>
              </a:rPr>
              <a:t>gázsprayal</a:t>
            </a:r>
            <a:r>
              <a:rPr lang="hu-HU" dirty="0">
                <a:latin typeface="+mj-lt"/>
              </a:rPr>
              <a:t>) </a:t>
            </a:r>
            <a:r>
              <a:rPr lang="hu-HU" b="1" dirty="0">
                <a:latin typeface="+mj-lt"/>
              </a:rPr>
              <a:t>ne helyettesítsük. </a:t>
            </a:r>
            <a:endParaRPr lang="hu-HU" dirty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  <p:pic>
        <p:nvPicPr>
          <p:cNvPr id="7" name="Tartalom helye 6" descr="C:\Users\vighj\Desktop\Heni-OKTPOL-GAKORLATI\Janinak\DSCN4467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 t="23329" r="36940" b="25739"/>
          <a:stretch/>
        </p:blipFill>
        <p:spPr bwMode="auto">
          <a:xfrm>
            <a:off x="405780" y="1628799"/>
            <a:ext cx="2448272" cy="2714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C:\Users\vighj\Desktop\Heni-OKTPOL-GAKORLATI\Janinak\DSCN447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31300" r="40274"/>
          <a:stretch/>
        </p:blipFill>
        <p:spPr bwMode="auto">
          <a:xfrm>
            <a:off x="2441043" y="3789040"/>
            <a:ext cx="2448272" cy="2383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lipszis 8"/>
          <p:cNvSpPr/>
          <p:nvPr/>
        </p:nvSpPr>
        <p:spPr>
          <a:xfrm>
            <a:off x="3710062" y="4348720"/>
            <a:ext cx="773049" cy="90410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vegyi eszköz alkalmazásának megelőző szakasza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>
                <a:latin typeface="+mj-lt"/>
              </a:rPr>
              <a:t>A vegyi eszköz alkalmazása előtt történjen a jogellenes cselekmény abbahagyására irányuló </a:t>
            </a:r>
            <a:r>
              <a:rPr lang="hu-HU" b="1" dirty="0">
                <a:latin typeface="+mj-lt"/>
              </a:rPr>
              <a:t>„a törvény nevében”</a:t>
            </a:r>
            <a:r>
              <a:rPr lang="hu-HU" dirty="0">
                <a:latin typeface="+mj-lt"/>
              </a:rPr>
              <a:t> szavak előre bocsájtásával a felszólítás és a további </a:t>
            </a:r>
            <a:r>
              <a:rPr lang="hu-HU" dirty="0" smtClean="0">
                <a:latin typeface="+mj-lt"/>
              </a:rPr>
              <a:t>támadáselhárító </a:t>
            </a:r>
            <a:r>
              <a:rPr lang="hu-HU" dirty="0">
                <a:latin typeface="+mj-lt"/>
              </a:rPr>
              <a:t>eszköz alkalmazására irányuló figyelmeztetés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  <a:p>
            <a:pPr algn="just"/>
            <a:r>
              <a:rPr lang="hu-HU" dirty="0">
                <a:latin typeface="+mj-lt"/>
              </a:rPr>
              <a:t>Amennyiben az intézkedés késedelemmel, sérüléssel járna akkor a felszólítást, figyelmeztetést később kell alkalmazni.</a:t>
            </a:r>
          </a:p>
          <a:p>
            <a:endParaRPr lang="hu-HU" dirty="0"/>
          </a:p>
        </p:txBody>
      </p:sp>
      <p:pic>
        <p:nvPicPr>
          <p:cNvPr id="11" name="Tartalom helye 10" descr="C:\Users\vighj\Desktop\Heni-OKTPOL-GAKORLATI\Janinak\DSCN447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2060849"/>
            <a:ext cx="4573663" cy="339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710036" y="2492896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2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vegyi eszköz alkalmazásának taktikája, technikája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46340" y="1700808"/>
            <a:ext cx="6336704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b="1" dirty="0">
                <a:latin typeface="+mj-lt"/>
              </a:rPr>
              <a:t>Ajánlás:</a:t>
            </a:r>
            <a:endParaRPr lang="hu-HU" sz="1400" dirty="0">
              <a:latin typeface="+mj-lt"/>
            </a:endParaRPr>
          </a:p>
          <a:p>
            <a:r>
              <a:rPr lang="hu-HU" sz="1400" dirty="0">
                <a:latin typeface="+mj-lt"/>
              </a:rPr>
              <a:t>A vegyi eszköz alkalmazása: az eszközt a működtető kéz hüvelykujjával kezeljük és a csípő magasságában helyezzük el, onnan működtetjük. A segítő kézzel a távolságtartó technikát kialakítjuk, és azzal megakadályozzuk a vegyi eszköz elvételére irányuló cselekményt. </a:t>
            </a:r>
          </a:p>
          <a:p>
            <a:r>
              <a:rPr lang="hu-HU" sz="1400" dirty="0">
                <a:latin typeface="+mj-lt"/>
              </a:rPr>
              <a:t>A vegyi eszköz alkalmazását a mellkas és a torok irányába kell irányítani. A szél irányára ügyelve kell alkalmazni A </a:t>
            </a:r>
            <a:r>
              <a:rPr lang="hu-HU" sz="1400" b="1" dirty="0">
                <a:latin typeface="+mj-lt"/>
              </a:rPr>
              <a:t>zárt helyiségben</a:t>
            </a:r>
            <a:r>
              <a:rPr lang="hu-HU" sz="1400" dirty="0">
                <a:latin typeface="+mj-lt"/>
              </a:rPr>
              <a:t> a saját és mások testi épségét figyelembevétel alkalmazzuk. </a:t>
            </a:r>
          </a:p>
          <a:p>
            <a:r>
              <a:rPr lang="hu-HU" sz="1400" b="1" dirty="0">
                <a:latin typeface="+mj-lt"/>
              </a:rPr>
              <a:t>Nyílt területen</a:t>
            </a:r>
            <a:r>
              <a:rPr lang="hu-HU" sz="1400" dirty="0">
                <a:latin typeface="+mj-lt"/>
              </a:rPr>
              <a:t> a </a:t>
            </a:r>
            <a:r>
              <a:rPr lang="hu-HU" sz="1400" b="1" dirty="0">
                <a:latin typeface="+mj-lt"/>
              </a:rPr>
              <a:t>széljárást figyelembe véve alkalmazzuk.</a:t>
            </a:r>
            <a:r>
              <a:rPr lang="hu-HU" sz="1400" dirty="0">
                <a:latin typeface="+mj-lt"/>
              </a:rPr>
              <a:t> A vegyi eszköz alkalmazásánál figyelembe kell venni a jogszerűség, szakszerűség és az arányosság elvét.</a:t>
            </a:r>
          </a:p>
          <a:p>
            <a:r>
              <a:rPr lang="hu-HU" sz="1400" dirty="0">
                <a:latin typeface="+mj-lt"/>
              </a:rPr>
              <a:t>Az eszköz alkalmazásakor a </a:t>
            </a:r>
            <a:r>
              <a:rPr lang="hu-HU" sz="1400" b="1" dirty="0">
                <a:latin typeface="+mj-lt"/>
              </a:rPr>
              <a:t>térnyerés</a:t>
            </a:r>
            <a:r>
              <a:rPr lang="hu-HU" sz="1400" dirty="0">
                <a:latin typeface="+mj-lt"/>
              </a:rPr>
              <a:t> és egészségügyi (gázköd) kerülésének szempontból a hátsó láb csúsztatásával, hátrafele vagy oldalirányú mozgást végezzen a használó</a:t>
            </a:r>
            <a:r>
              <a:rPr lang="hu-HU" sz="1400" dirty="0" smtClean="0">
                <a:latin typeface="+mj-lt"/>
              </a:rPr>
              <a:t>.</a:t>
            </a:r>
            <a:endParaRPr lang="hu-HU" sz="1400" dirty="0">
              <a:latin typeface="+mj-lt"/>
            </a:endParaRPr>
          </a:p>
        </p:txBody>
      </p:sp>
      <p:pic>
        <p:nvPicPr>
          <p:cNvPr id="5" name="Tartalom helye 4" descr="C:\Users\vighj\Desktop\Heni-OKTPOL-GAKORLATI\Janinak\DSCN442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9" y="1619150"/>
            <a:ext cx="5209372" cy="39138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zis 5"/>
          <p:cNvSpPr/>
          <p:nvPr/>
        </p:nvSpPr>
        <p:spPr>
          <a:xfrm>
            <a:off x="2133972" y="2492896"/>
            <a:ext cx="47625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946350" y="263691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3790156" y="2420888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1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vegyi eszköz alkalmazását követően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10236" y="1628800"/>
            <a:ext cx="7632848" cy="5112568"/>
          </a:xfrm>
        </p:spPr>
        <p:txBody>
          <a:bodyPr>
            <a:normAutofit fontScale="40000" lnSpcReduction="20000"/>
          </a:bodyPr>
          <a:lstStyle/>
          <a:p>
            <a:r>
              <a:rPr lang="hu-HU" sz="6400" b="1" dirty="0"/>
              <a:t>Ajánlás:</a:t>
            </a:r>
            <a:r>
              <a:rPr lang="hu-HU" sz="6400" b="1" i="1" dirty="0"/>
              <a:t> a vegyi eszköz alkalmazása után:</a:t>
            </a:r>
            <a:r>
              <a:rPr lang="hu-HU" sz="6400" dirty="0"/>
              <a:t> a személyt egészségügyi ellátásban kell részesíteni a helyszínen. Tiszta vízzel a szemkörnyékét és az arcot tisztítom. Amennyiben kell a szennyezett ruhanemű eltávolítása. Mentőt értesítése (sérülés jellegének közlése) eddigi tett elsősegélynyújtás tényének közlése.  Helyszín biztosítása. Rendőrség és a hozzátartozó értesítése. Vezető értesítése szóban. </a:t>
            </a:r>
          </a:p>
          <a:p>
            <a:r>
              <a:rPr lang="hu-HU" sz="6400" dirty="0"/>
              <a:t>Tájékoztatni kell a személyt az intézkedéssel kapcsolatos panasztételi lehetőségéről. Tanúk felkutatása. Írásos jelentés elkészítése az eseményről és </a:t>
            </a:r>
            <a:r>
              <a:rPr lang="hu-HU" sz="6400" dirty="0" smtClean="0"/>
              <a:t>a támadáselhárító </a:t>
            </a:r>
            <a:r>
              <a:rPr lang="hu-HU" sz="6400" dirty="0"/>
              <a:t>eszköz alkalmazásáról. </a:t>
            </a:r>
          </a:p>
          <a:p>
            <a:endParaRPr lang="hu-HU" dirty="0"/>
          </a:p>
        </p:txBody>
      </p:sp>
      <p:pic>
        <p:nvPicPr>
          <p:cNvPr id="5" name="Tartalom helye 4" descr="C:\Users\vighj\Desktop\Heni-OKTPOL-GAKORLATI\Janinak\DSCN4459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t="2437" r="26696" b="6250"/>
          <a:stretch/>
        </p:blipFill>
        <p:spPr bwMode="auto">
          <a:xfrm>
            <a:off x="837829" y="2077121"/>
            <a:ext cx="3441608" cy="3872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7" name="Lekerekített téglalap 6"/>
          <p:cNvSpPr/>
          <p:nvPr/>
        </p:nvSpPr>
        <p:spPr>
          <a:xfrm>
            <a:off x="1629916" y="2492896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1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rendőrbot (gumibot) alkalmazásának megelőző szakasza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6022404" y="1905000"/>
            <a:ext cx="5544616" cy="4404320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latin typeface="+mj-lt"/>
              </a:rPr>
              <a:t>A rendőrbot alkalmazása előtt történjen a jogellenes cselekmény abbahagyására irányuló </a:t>
            </a:r>
            <a:r>
              <a:rPr lang="hu-HU" b="1" dirty="0">
                <a:latin typeface="+mj-lt"/>
              </a:rPr>
              <a:t>„a törvény nevében”</a:t>
            </a:r>
            <a:r>
              <a:rPr lang="hu-HU" dirty="0">
                <a:latin typeface="+mj-lt"/>
              </a:rPr>
              <a:t> szavak előre bocsájtásával a felszólítás és a további </a:t>
            </a:r>
            <a:r>
              <a:rPr lang="hu-HU" dirty="0" smtClean="0">
                <a:latin typeface="+mj-lt"/>
              </a:rPr>
              <a:t>támadáselhárító </a:t>
            </a:r>
            <a:r>
              <a:rPr lang="hu-HU" dirty="0">
                <a:latin typeface="+mj-lt"/>
              </a:rPr>
              <a:t>eszköz alkalmazására irányuló figyelmeztetés</a:t>
            </a:r>
            <a:r>
              <a:rPr lang="hu-HU" dirty="0" smtClean="0">
                <a:latin typeface="+mj-lt"/>
              </a:rPr>
              <a:t>.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támadáselhárító </a:t>
            </a:r>
            <a:r>
              <a:rPr lang="hu-HU" dirty="0">
                <a:latin typeface="+mj-lt"/>
              </a:rPr>
              <a:t>eszközt helyezzük készenlétbe, és hárítsuk a </a:t>
            </a:r>
            <a:r>
              <a:rPr lang="hu-HU" dirty="0" smtClean="0">
                <a:latin typeface="+mj-lt"/>
              </a:rPr>
              <a:t>támadást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Amennyiben az intézkedés késedelemmel, sérüléssel járna akkor a felszólítást, figyelmeztetést később kell alkalmazni. </a:t>
            </a:r>
          </a:p>
          <a:p>
            <a:endParaRPr lang="hu-HU" dirty="0"/>
          </a:p>
        </p:txBody>
      </p:sp>
      <p:pic>
        <p:nvPicPr>
          <p:cNvPr id="10" name="Tartalom helye 9" descr="S:\Archívum\Képek\Janinak 2\DSCN462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1905000"/>
            <a:ext cx="5034077" cy="35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4150196" y="263691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1773932" y="2632224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6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Adatvédelmi figyelmeztetés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sz="40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4000" dirty="0" smtClean="0">
                <a:latin typeface="+mj-lt"/>
              </a:rPr>
              <a:t>Az előadáson elhangzottak </a:t>
            </a:r>
            <a:r>
              <a:rPr lang="hu-HU" sz="4000" dirty="0">
                <a:latin typeface="+mj-lt"/>
              </a:rPr>
              <a:t>kép-, hang- vagy más felvevő eszközzel történő rögzítése az előadó hozzájárulása </a:t>
            </a:r>
            <a:r>
              <a:rPr lang="hu-HU" sz="4000" dirty="0" smtClean="0">
                <a:latin typeface="+mj-lt"/>
              </a:rPr>
              <a:t>nélkül </a:t>
            </a:r>
          </a:p>
          <a:p>
            <a:pPr marL="0" indent="0" algn="ctr">
              <a:buNone/>
            </a:pPr>
            <a:r>
              <a:rPr lang="hu-HU" sz="4000" b="1" dirty="0" smtClean="0">
                <a:solidFill>
                  <a:srgbClr val="FF0000"/>
                </a:solidFill>
                <a:latin typeface="+mj-lt"/>
              </a:rPr>
              <a:t>TILOS</a:t>
            </a:r>
            <a:r>
              <a:rPr lang="hu-HU" sz="4000" dirty="0">
                <a:latin typeface="+mj-lt"/>
              </a:rPr>
              <a:t>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5157191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740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rendőrbot (gumibot) alkalmazása</a:t>
            </a:r>
            <a:endParaRPr lang="hu-HU" dirty="0"/>
          </a:p>
        </p:txBody>
      </p:sp>
      <p:pic>
        <p:nvPicPr>
          <p:cNvPr id="5" name="Tartalom helye 4" descr="C:\Users\vighj\Desktop\Heni-OKTPOL-GAKORLATI\Janinak\DSCN436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5" y="1772816"/>
            <a:ext cx="5232232" cy="3878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Alapelvek: a </a:t>
            </a:r>
            <a:r>
              <a:rPr lang="hu-HU" dirty="0" smtClean="0"/>
              <a:t>rendőrbot </a:t>
            </a:r>
            <a:r>
              <a:rPr lang="hu-HU" dirty="0"/>
              <a:t>alkalmazásra során az ütés </a:t>
            </a:r>
            <a:r>
              <a:rPr lang="hu-HU" dirty="0" smtClean="0"/>
              <a:t>lehetőleg </a:t>
            </a:r>
            <a:r>
              <a:rPr lang="hu-HU" dirty="0"/>
              <a:t>a támadó végtagot érje. </a:t>
            </a:r>
            <a:endParaRPr lang="hu-HU" dirty="0" smtClean="0"/>
          </a:p>
          <a:p>
            <a:r>
              <a:rPr lang="hu-HU" dirty="0" smtClean="0"/>
              <a:t>Elsődleges célpontterületek</a:t>
            </a:r>
          </a:p>
          <a:p>
            <a:r>
              <a:rPr lang="hu-HU" dirty="0" smtClean="0"/>
              <a:t>Másodlagos célpontterületek</a:t>
            </a:r>
          </a:p>
          <a:p>
            <a:r>
              <a:rPr lang="hu-HU" dirty="0" smtClean="0"/>
              <a:t>Végső célpontterületek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061964" y="2708920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8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720" y="476672"/>
            <a:ext cx="9828584" cy="1020762"/>
          </a:xfrm>
        </p:spPr>
        <p:txBody>
          <a:bodyPr/>
          <a:lstStyle/>
          <a:p>
            <a:r>
              <a:rPr lang="hu-HU" b="1" dirty="0"/>
              <a:t>A rendőrbot (gumibot) alkalmazását követően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590356" y="1905000"/>
            <a:ext cx="5076057" cy="4404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600" b="1" dirty="0">
                <a:latin typeface="+mj-lt"/>
              </a:rPr>
              <a:t>Ajánlás: </a:t>
            </a:r>
            <a:r>
              <a:rPr lang="hu-HU" sz="2600" b="1" i="1" dirty="0">
                <a:latin typeface="+mj-lt"/>
              </a:rPr>
              <a:t>a rendőrbot alkalmazását követően:</a:t>
            </a:r>
            <a:endParaRPr lang="hu-HU" sz="2600" dirty="0">
              <a:latin typeface="+mj-lt"/>
            </a:endParaRPr>
          </a:p>
          <a:p>
            <a:r>
              <a:rPr lang="hu-HU" sz="2600" dirty="0">
                <a:latin typeface="+mj-lt"/>
              </a:rPr>
              <a:t>a helyszínen fel kell mérni, hogy milyen jellegű sérülés keletkezett. Egészségügyi ellátásban kell részesíteni a sérültet. </a:t>
            </a:r>
          </a:p>
          <a:p>
            <a:r>
              <a:rPr lang="hu-HU" sz="2600" dirty="0">
                <a:latin typeface="+mj-lt"/>
              </a:rPr>
              <a:t>Értesíteni kell a mentőket és a rendőrséget, hozzátartozót továbbá a munkáltatót az bekövetkezett eseményről és a </a:t>
            </a:r>
            <a:r>
              <a:rPr lang="hu-HU" sz="2600" dirty="0" smtClean="0">
                <a:latin typeface="+mj-lt"/>
              </a:rPr>
              <a:t>támadáselhárító </a:t>
            </a:r>
            <a:r>
              <a:rPr lang="hu-HU" sz="2600" dirty="0">
                <a:latin typeface="+mj-lt"/>
              </a:rPr>
              <a:t>eszköz alkalmazásáról. .</a:t>
            </a:r>
          </a:p>
          <a:p>
            <a:r>
              <a:rPr lang="hu-HU" sz="2600" dirty="0">
                <a:latin typeface="+mj-lt"/>
              </a:rPr>
              <a:t>Helyszínt biztosítani kell, tanúkat fel kell kutatni.</a:t>
            </a:r>
          </a:p>
          <a:p>
            <a:r>
              <a:rPr lang="hu-HU" sz="2600" dirty="0">
                <a:latin typeface="+mj-lt"/>
              </a:rPr>
              <a:t>Továbbá, tájékoztatni kell a személyt az intézkedéssel kapcsolatos panasztételi lehetőségéről. Majd összefoglaló írásos jelentés készítése, eseménynapló kitöltése a </a:t>
            </a:r>
            <a:r>
              <a:rPr lang="hu-HU" sz="2600" dirty="0" smtClean="0">
                <a:latin typeface="+mj-lt"/>
              </a:rPr>
              <a:t>támadáselhárító </a:t>
            </a:r>
            <a:r>
              <a:rPr lang="hu-HU" sz="2600" dirty="0">
                <a:latin typeface="+mj-lt"/>
              </a:rPr>
              <a:t>eszköz alkalmazásával kapcsolatosan.</a:t>
            </a:r>
          </a:p>
          <a:p>
            <a:endParaRPr lang="hu-HU" dirty="0"/>
          </a:p>
        </p:txBody>
      </p:sp>
      <p:pic>
        <p:nvPicPr>
          <p:cNvPr id="5" name="Tartalom helye 4" descr="C:\Users\vighj\Desktop\Heni-OKTPOL-GAKORLATI\Janinak\DSCN4465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5596" r="22164" b="9277"/>
          <a:stretch/>
        </p:blipFill>
        <p:spPr bwMode="auto">
          <a:xfrm>
            <a:off x="549796" y="1628800"/>
            <a:ext cx="3816423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C:\Users\vighj\Desktop\Heni-OKTPOL-GAKORLATI\elsosegely_mentodoboz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4437111"/>
            <a:ext cx="3096344" cy="230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125860" y="183299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3034072" y="2060848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3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Szolgálati őrkutya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357272" y="1700808"/>
            <a:ext cx="9425772" cy="4896544"/>
          </a:xfrm>
        </p:spPr>
        <p:txBody>
          <a:bodyPr>
            <a:noAutofit/>
          </a:bodyPr>
          <a:lstStyle/>
          <a:p>
            <a:r>
              <a:rPr lang="hu-HU" sz="1600" dirty="0"/>
              <a:t>A vagyonvédelmi </a:t>
            </a:r>
            <a:r>
              <a:rPr lang="hu-HU" sz="1600" dirty="0" smtClean="0"/>
              <a:t>őrkutya képzettségétől </a:t>
            </a:r>
            <a:r>
              <a:rPr lang="hu-HU" sz="1600" dirty="0"/>
              <a:t>és </a:t>
            </a:r>
            <a:r>
              <a:rPr lang="hu-HU" sz="1600" dirty="0" smtClean="0"/>
              <a:t>minősítésétől függően </a:t>
            </a:r>
            <a:r>
              <a:rPr lang="hu-HU" sz="1600" dirty="0"/>
              <a:t>lehet </a:t>
            </a:r>
            <a:r>
              <a:rPr lang="hu-HU" sz="1600" dirty="0" smtClean="0"/>
              <a:t>területőrző és személyvédő (járőr). </a:t>
            </a:r>
          </a:p>
          <a:p>
            <a:r>
              <a:rPr lang="hu-HU" sz="1600" dirty="0" smtClean="0"/>
              <a:t>A </a:t>
            </a:r>
            <a:r>
              <a:rPr lang="hu-HU" sz="1600" dirty="0"/>
              <a:t>személy- és vagyonvédelmi tevékenységéhez csak az erre a feladatra kiképzett, egészséges kutya </a:t>
            </a:r>
            <a:r>
              <a:rPr lang="hu-HU" sz="1600" dirty="0" smtClean="0"/>
              <a:t>vehető igénybe</a:t>
            </a:r>
            <a:r>
              <a:rPr lang="hu-HU" sz="1600" dirty="0"/>
              <a:t>, szakképzett </a:t>
            </a:r>
            <a:r>
              <a:rPr lang="hu-HU" sz="1600" dirty="0" smtClean="0"/>
              <a:t>kutyavezető felügyelete mellett. </a:t>
            </a:r>
          </a:p>
          <a:p>
            <a:r>
              <a:rPr lang="hu-HU" sz="1600" dirty="0" smtClean="0"/>
              <a:t>A vagyonvédelmi őrkutya </a:t>
            </a:r>
            <a:r>
              <a:rPr lang="hu-HU" sz="1600" dirty="0"/>
              <a:t>igénybevétele </a:t>
            </a:r>
            <a:r>
              <a:rPr lang="hu-HU" sz="1600" dirty="0" smtClean="0"/>
              <a:t>történhet biztonsági </a:t>
            </a:r>
            <a:r>
              <a:rPr lang="hu-HU" sz="1600" dirty="0"/>
              <a:t>(védelmi) célból </a:t>
            </a:r>
            <a:r>
              <a:rPr lang="hu-HU" sz="1600" dirty="0" smtClean="0"/>
              <a:t> </a:t>
            </a:r>
            <a:r>
              <a:rPr lang="hu-HU" sz="1600"/>
              <a:t>és </a:t>
            </a:r>
            <a:r>
              <a:rPr lang="hu-HU" sz="1600" smtClean="0"/>
              <a:t>támadáselhárító </a:t>
            </a:r>
            <a:r>
              <a:rPr lang="hu-HU" sz="1600" dirty="0" smtClean="0"/>
              <a:t>eszközként</a:t>
            </a:r>
            <a:r>
              <a:rPr lang="hu-HU" sz="1600" dirty="0"/>
              <a:t>. </a:t>
            </a:r>
            <a:endParaRPr lang="hu-HU" sz="1600" dirty="0" smtClean="0"/>
          </a:p>
          <a:p>
            <a:pPr marL="0" indent="0">
              <a:buNone/>
            </a:pPr>
            <a:r>
              <a:rPr lang="hu-HU" sz="1600" dirty="0" smtClean="0"/>
              <a:t>Biztonsági </a:t>
            </a:r>
            <a:r>
              <a:rPr lang="hu-HU" sz="1600" dirty="0"/>
              <a:t>(védelmi) célból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terület </a:t>
            </a:r>
            <a:r>
              <a:rPr lang="hu-HU" sz="1600" dirty="0"/>
              <a:t>és objektum </a:t>
            </a:r>
            <a:r>
              <a:rPr lang="hu-HU" sz="1600" dirty="0" smtClean="0"/>
              <a:t>őrzése</a:t>
            </a:r>
            <a:endParaRPr lang="hu-HU" sz="16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rendezvények </a:t>
            </a:r>
            <a:r>
              <a:rPr lang="hu-HU" sz="1600" dirty="0"/>
              <a:t>biztosítása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személyek </a:t>
            </a:r>
            <a:r>
              <a:rPr lang="hu-HU" sz="1600" dirty="0"/>
              <a:t>védelme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kutyavezető </a:t>
            </a:r>
            <a:r>
              <a:rPr lang="hu-HU" sz="1600" dirty="0"/>
              <a:t>életének, testi épségének biztosítása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a kutyavezető </a:t>
            </a:r>
            <a:r>
              <a:rPr lang="hu-HU" sz="1600" dirty="0"/>
              <a:t>intézkedésének biztosítása</a:t>
            </a:r>
          </a:p>
          <a:p>
            <a:pPr marL="0" indent="0">
              <a:buNone/>
            </a:pPr>
            <a:r>
              <a:rPr lang="hu-HU" sz="1600" dirty="0" smtClean="0"/>
              <a:t>Kényszerítı </a:t>
            </a:r>
            <a:r>
              <a:rPr lang="hu-HU" sz="1600" dirty="0"/>
              <a:t>eszközként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bűncselekményt elkövető, menekülő személy </a:t>
            </a:r>
            <a:r>
              <a:rPr lang="hu-HU" sz="1600" dirty="0"/>
              <a:t>elfogása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ellenszegülés </a:t>
            </a:r>
            <a:r>
              <a:rPr lang="hu-HU" sz="1600" dirty="0"/>
              <a:t>leküzdése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felfegyverkezett </a:t>
            </a:r>
            <a:r>
              <a:rPr lang="hu-HU" sz="1600" dirty="0"/>
              <a:t>vagy támadó csoport szétoszlatása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hu-HU" sz="1600" dirty="0" smtClean="0"/>
              <a:t>támadás </a:t>
            </a:r>
            <a:r>
              <a:rPr lang="hu-HU" sz="1600" dirty="0"/>
              <a:t>elhárítása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pic>
        <p:nvPicPr>
          <p:cNvPr id="1028" name="Picture 4" descr="Objektumvédelem, telephelyőrzé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3602256"/>
            <a:ext cx="2433720" cy="16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gyonőrök jelene és jövője - Értékőrző kincstá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0" y="2057100"/>
            <a:ext cx="2167516" cy="31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9540552" cy="1354162"/>
          </a:xfrm>
        </p:spPr>
        <p:txBody>
          <a:bodyPr>
            <a:normAutofit/>
          </a:bodyPr>
          <a:lstStyle/>
          <a:p>
            <a:r>
              <a:rPr lang="hu-HU" sz="1800" b="1" dirty="0"/>
              <a:t>Támadáselhárító eszköz alkalmazása során keletkezett sérülések esetén a mentőszolgálat értesítést követően, a mentőszolgálat helyszínre érkezéséig az intézkedési ajánlás</a:t>
            </a:r>
            <a:endParaRPr lang="hu-HU" sz="1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93812" y="1905000"/>
            <a:ext cx="9972602" cy="433231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hu-HU" dirty="0">
                <a:latin typeface="+mj-lt"/>
              </a:rPr>
              <a:t>A sérült személyt elsősegélyben történő részesítése</a:t>
            </a:r>
          </a:p>
          <a:p>
            <a:pPr lvl="0"/>
            <a:r>
              <a:rPr lang="hu-HU" dirty="0">
                <a:latin typeface="+mj-lt"/>
              </a:rPr>
              <a:t>A mentőszolgálat értesítésekor el kell mondani milyen a sérülés jellege és milyen egészségügyi ellátásban lett részesítve a sérült a helyszínen (amennyiben szükséges akkor a mentőszolgálat tanácsait követve) folytatni kell a helyszínen az egészségügyi ellátást</a:t>
            </a:r>
          </a:p>
          <a:p>
            <a:pPr lvl="0"/>
            <a:r>
              <a:rPr lang="hu-HU" dirty="0">
                <a:latin typeface="+mj-lt"/>
              </a:rPr>
              <a:t>A mentőszolgálat kiérkezésének időpontjának rögzítése (pontos dátum, óra, perc)</a:t>
            </a:r>
          </a:p>
          <a:p>
            <a:pPr lvl="0"/>
            <a:r>
              <a:rPr lang="hu-HU" dirty="0">
                <a:latin typeface="+mj-lt"/>
              </a:rPr>
              <a:t>A mentőorvos vagy mentőápoló nevének rögzítése (aki a helyszínen a sérültet szakellátásban részesíti)</a:t>
            </a:r>
          </a:p>
          <a:p>
            <a:pPr lvl="0"/>
            <a:r>
              <a:rPr lang="hu-HU" dirty="0">
                <a:latin typeface="+mj-lt"/>
              </a:rPr>
              <a:t>A mentőgépjármű forgalmi rendszámának rögzítése</a:t>
            </a:r>
          </a:p>
          <a:p>
            <a:pPr lvl="0"/>
            <a:r>
              <a:rPr lang="hu-HU" dirty="0">
                <a:latin typeface="+mj-lt"/>
              </a:rPr>
              <a:t>A sérülés jellegéről (milyen sérülés keletkezett) és gyógyulási időtartamáról történő tájékozódás a mentőorvostól, mentőápolótól (8 napon túli vagy belüli a sérülés)</a:t>
            </a:r>
          </a:p>
          <a:p>
            <a:pPr lvl="0"/>
            <a:r>
              <a:rPr lang="hu-HU" dirty="0">
                <a:latin typeface="+mj-lt"/>
              </a:rPr>
              <a:t>Hozzátartozó és a rendőrség értesítése az eseményről, sérülésről</a:t>
            </a:r>
          </a:p>
          <a:p>
            <a:pPr lvl="0"/>
            <a:r>
              <a:rPr lang="hu-HU" dirty="0">
                <a:latin typeface="+mj-lt"/>
              </a:rPr>
              <a:t>A mentő mikor hagyta el a helyszít a sérülttel (pontos dátum, óra, perc)</a:t>
            </a:r>
          </a:p>
          <a:p>
            <a:pPr lvl="0"/>
            <a:r>
              <a:rPr lang="hu-HU" dirty="0">
                <a:latin typeface="+mj-lt"/>
              </a:rPr>
              <a:t>Melyik város, település egészségügyi ellátó központjába vitte a mentő a sérültet (település, kórház, klinika, neve)</a:t>
            </a:r>
          </a:p>
          <a:p>
            <a:pPr lvl="0"/>
            <a:r>
              <a:rPr lang="hu-HU" dirty="0">
                <a:latin typeface="+mj-lt"/>
              </a:rPr>
              <a:t>A rendőrség értesítése, vezető értesítése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Csomag-és jármű </a:t>
            </a:r>
            <a:r>
              <a:rPr lang="hu-HU" b="1" dirty="0"/>
              <a:t>átvizsgálás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461" y="1754188"/>
            <a:ext cx="10116618" cy="4332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latin typeface="+mj-lt"/>
              </a:rPr>
              <a:t>2005. évi CXXXIII. </a:t>
            </a:r>
            <a:r>
              <a:rPr lang="hu-HU" b="1" dirty="0" smtClean="0">
                <a:latin typeface="+mj-lt"/>
              </a:rPr>
              <a:t>Törvény 74</a:t>
            </a:r>
            <a:r>
              <a:rPr lang="hu-HU" b="1" dirty="0">
                <a:latin typeface="+mj-lt"/>
              </a:rPr>
              <a:t>. §</a:t>
            </a:r>
            <a:r>
              <a:rPr lang="hu-HU" dirty="0">
                <a:latin typeface="+mj-lt"/>
              </a:rPr>
              <a:t> E törvény alkalmazásában:</a:t>
            </a:r>
          </a:p>
          <a:p>
            <a:r>
              <a:rPr lang="hu-HU" b="1" dirty="0">
                <a:latin typeface="+mj-lt"/>
              </a:rPr>
              <a:t> 13. csomag: </a:t>
            </a:r>
            <a:r>
              <a:rPr lang="hu-HU" dirty="0">
                <a:latin typeface="+mj-lt"/>
              </a:rPr>
              <a:t>mindazon, az érintett személy birtokában lévő, általa fogott vagy testére rögzített, azon viselt olyan tárgy, amely a benne elhelyezett dolgok szállítására, avagy azok szállításának megkönnyítésére szolgál, és amely alkalmas arra, hogy e dolgok a külső szemlélő elől – részben vagy egészben – elfedve maradjanak.</a:t>
            </a:r>
          </a:p>
          <a:p>
            <a:r>
              <a:rPr lang="hu-HU" b="1" dirty="0">
                <a:latin typeface="+mj-lt"/>
              </a:rPr>
              <a:t>14. csomag tartalmának, </a:t>
            </a:r>
            <a:r>
              <a:rPr lang="hu-HU" dirty="0">
                <a:latin typeface="+mj-lt"/>
              </a:rPr>
              <a:t>a járműben elhelyezett dolognak, a szállítmánynak bemutatása: annak lehetővé tétele, hogy a személy- és vagyonőr megbizonyosodjon arról, hogy a csomagban, a járműben, a szállítmányban elhelyezett, a külső szemlélő elől egyébként rejtett dolgok között nincs olyan, amely az általa megakadályozandó jogsértő cselekményből származik, vagy amelynek a területre történő bevitele tilos.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059" y="325438"/>
            <a:ext cx="2799795" cy="17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Csomag- és jármű átvizsgálás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788" y="1905000"/>
            <a:ext cx="10188626" cy="42603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latin typeface="+mj-lt"/>
              </a:rPr>
              <a:t>26. § </a:t>
            </a:r>
            <a:r>
              <a:rPr lang="hu-HU" dirty="0">
                <a:latin typeface="+mj-lt"/>
              </a:rPr>
              <a:t>(1) A vagyonőr a megbízó közterületnek nem minősülő létesítményének őrzése során jogosult:</a:t>
            </a:r>
            <a:r>
              <a:rPr lang="hu-HU" b="1" baseline="30000" dirty="0">
                <a:latin typeface="+mj-lt"/>
                <a:hlinkClick r:id="rId2"/>
              </a:rPr>
              <a:t> * </a:t>
            </a:r>
            <a:endParaRPr lang="hu-HU" dirty="0">
              <a:latin typeface="+mj-lt"/>
            </a:endParaRPr>
          </a:p>
          <a:p>
            <a:r>
              <a:rPr lang="hu-HU" i="1" dirty="0" smtClean="0">
                <a:latin typeface="+mj-lt"/>
              </a:rPr>
              <a:t>b</a:t>
            </a:r>
            <a:r>
              <a:rPr lang="hu-HU" i="1" dirty="0">
                <a:latin typeface="+mj-lt"/>
              </a:rPr>
              <a:t>) </a:t>
            </a:r>
            <a:r>
              <a:rPr lang="hu-HU" dirty="0">
                <a:latin typeface="+mj-lt"/>
              </a:rPr>
              <a:t>a területre belépő vagy onnan kilépő személyt csomag, illetve menet-, szállítási okmány bemutatására felhívni;</a:t>
            </a:r>
          </a:p>
          <a:p>
            <a:r>
              <a:rPr lang="hu-HU" i="1" dirty="0">
                <a:latin typeface="+mj-lt"/>
              </a:rPr>
              <a:t>c) </a:t>
            </a:r>
            <a:r>
              <a:rPr lang="hu-HU" dirty="0">
                <a:latin typeface="+mj-lt"/>
              </a:rPr>
              <a:t>a területen tartózkodó vagy onnan kilépő személyt - a 28. § rendelkezései szerint - csomagja tartalmának, járművének, valamint a szállítmánynak bemutatására felhívni;</a:t>
            </a:r>
          </a:p>
          <a:p>
            <a:r>
              <a:rPr lang="hu-HU" i="1" dirty="0" smtClean="0">
                <a:latin typeface="+mj-lt"/>
              </a:rPr>
              <a:t>e) </a:t>
            </a:r>
            <a:r>
              <a:rPr lang="hu-HU" dirty="0" smtClean="0">
                <a:latin typeface="+mj-lt"/>
              </a:rPr>
              <a:t>elektronikai </a:t>
            </a:r>
            <a:r>
              <a:rPr lang="hu-HU" dirty="0">
                <a:latin typeface="+mj-lt"/>
              </a:rPr>
              <a:t>vagyonvédelmi rendszert alkalmazni;</a:t>
            </a:r>
          </a:p>
          <a:p>
            <a:r>
              <a:rPr lang="hu-HU" i="1" dirty="0">
                <a:latin typeface="+mj-lt"/>
              </a:rPr>
              <a:t>f) </a:t>
            </a:r>
            <a:r>
              <a:rPr lang="hu-HU" dirty="0">
                <a:latin typeface="+mj-lt"/>
              </a:rPr>
              <a:t>a területre belépők ellenőrzésére fegyver-, illetve robbanóanyag-kutató műszert alkalmazni és a közbiztonságra különösen veszélyes eszközök bevitelét megtiltani.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Csomag- és jármű átvizsgálás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796" y="1905000"/>
            <a:ext cx="10116618" cy="4404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28. § (1) A vagyonőr a csomag tartalmának, jármű és szállítmány bemutatására a szerződésből fakadó kötelezettségei érvényesítése céljából, a tervezett intézkedése okának és céljának közlése mellett akkor hívhat fel, ha </a:t>
            </a:r>
          </a:p>
          <a:p>
            <a:r>
              <a:rPr lang="hu-HU" dirty="0">
                <a:latin typeface="+mj-lt"/>
              </a:rPr>
              <a:t>a) megalapozottan feltehető, hogy az érintett bűncselekményből vagy szabálysértésből származó olyan dolgot tart magánál, amelynek őrzése a vagyonőrnek szerződésből fakadó kötelezettsége</a:t>
            </a:r>
            <a:r>
              <a:rPr lang="hu-HU" dirty="0" smtClean="0">
                <a:latin typeface="+mj-lt"/>
              </a:rPr>
              <a:t>;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b) e dolgot a felszólítás ellenére sem adja át; </a:t>
            </a:r>
            <a:r>
              <a:rPr lang="hu-HU" dirty="0" smtClean="0">
                <a:latin typeface="+mj-lt"/>
              </a:rPr>
              <a:t>és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c) az intézkedés a jogsértő cselekmény megelőzése, megszakítása érdekében szükséges.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Csomag átvizsgálása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5230316" y="1772816"/>
            <a:ext cx="5436097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600" dirty="0">
                <a:latin typeface="+mj-lt"/>
              </a:rPr>
              <a:t>A csomagátvizsgálás: külön erre kialakított vagy másoktól elzárt</a:t>
            </a:r>
            <a:r>
              <a:rPr lang="hu-HU" sz="2600" b="1" i="1" dirty="0">
                <a:latin typeface="+mj-lt"/>
              </a:rPr>
              <a:t>, kamerával ellátott szolgálati helységben történik</a:t>
            </a:r>
            <a:r>
              <a:rPr lang="hu-HU" sz="2600" b="1" i="1" dirty="0" smtClean="0">
                <a:latin typeface="+mj-lt"/>
              </a:rPr>
              <a:t>.</a:t>
            </a:r>
            <a:endParaRPr lang="hu-HU" sz="2600" dirty="0">
              <a:latin typeface="+mj-lt"/>
            </a:endParaRPr>
          </a:p>
          <a:p>
            <a:pPr marL="0" indent="0">
              <a:buNone/>
            </a:pPr>
            <a:r>
              <a:rPr lang="hu-HU" sz="2600" b="1" dirty="0">
                <a:latin typeface="+mj-lt"/>
              </a:rPr>
              <a:t>Ajánlás:</a:t>
            </a:r>
            <a:r>
              <a:rPr lang="hu-HU" sz="2600" dirty="0">
                <a:latin typeface="+mj-lt"/>
              </a:rPr>
              <a:t> csomag átvizsgálás, a csomag tartalmának bemutatása:</a:t>
            </a:r>
          </a:p>
          <a:p>
            <a:r>
              <a:rPr lang="hu-HU" sz="2600" dirty="0">
                <a:latin typeface="+mj-lt"/>
              </a:rPr>
              <a:t>1.</a:t>
            </a:r>
            <a:r>
              <a:rPr lang="hu-HU" sz="2600" b="1" i="1" dirty="0">
                <a:latin typeface="+mj-lt"/>
              </a:rPr>
              <a:t> (vizuálisan) szemrevételezéssel</a:t>
            </a:r>
            <a:r>
              <a:rPr lang="hu-HU" sz="2600" dirty="0">
                <a:latin typeface="+mj-lt"/>
              </a:rPr>
              <a:t> (belenézéssel) kell megállapítani a csomag tartalmát.</a:t>
            </a:r>
          </a:p>
          <a:p>
            <a:r>
              <a:rPr lang="hu-HU" sz="2600" dirty="0">
                <a:latin typeface="+mj-lt"/>
              </a:rPr>
              <a:t>A biztonsági távolságot az ellenőrzés során tartani kell.</a:t>
            </a:r>
          </a:p>
          <a:p>
            <a:r>
              <a:rPr lang="hu-HU" sz="2600" dirty="0">
                <a:latin typeface="+mj-lt"/>
              </a:rPr>
              <a:t>A személyt és az esetlegesen lopásból származó tárgy biztosítani kell meggyőződés, hogy a tárgy megegyezik a lopásból származó tárggyal. A végén tájékoztatni kell a személyt a z intézkedéssel szembeni panasztételnek a lehetőségéről, majd jegyzőkönyvet ki kell tölteni és jelentést kell írni. </a:t>
            </a:r>
          </a:p>
          <a:p>
            <a:r>
              <a:rPr lang="hu-HU" dirty="0">
                <a:latin typeface="+mj-lt"/>
              </a:rPr>
              <a:t> </a:t>
            </a:r>
          </a:p>
          <a:p>
            <a:endParaRPr lang="hu-HU" dirty="0"/>
          </a:p>
        </p:txBody>
      </p:sp>
      <p:pic>
        <p:nvPicPr>
          <p:cNvPr id="7" name="Tartalom helye 6" descr="C:\Users\vighj\Desktop\Heni-OKTPOL-GAKORLATI\Janinak\DSCN423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12179"/>
          <a:stretch/>
        </p:blipFill>
        <p:spPr bwMode="auto">
          <a:xfrm>
            <a:off x="549796" y="1628800"/>
            <a:ext cx="4248472" cy="454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Balra-jobbra nyíl 7"/>
          <p:cNvSpPr/>
          <p:nvPr/>
        </p:nvSpPr>
        <p:spPr>
          <a:xfrm>
            <a:off x="1773932" y="3745433"/>
            <a:ext cx="2088232" cy="310133"/>
          </a:xfrm>
          <a:prstGeom prst="left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269876" y="3356992"/>
            <a:ext cx="792088" cy="144016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646140" y="3356992"/>
            <a:ext cx="792088" cy="144016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4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Csomag átvizsgálása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78388" y="1905000"/>
            <a:ext cx="4788025" cy="45483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Csomag átvizsgálás:</a:t>
            </a:r>
          </a:p>
          <a:p>
            <a:r>
              <a:rPr lang="hu-HU" dirty="0">
                <a:latin typeface="+mj-lt"/>
              </a:rPr>
              <a:t>2.  (</a:t>
            </a:r>
            <a:r>
              <a:rPr lang="hu-HU" b="1" i="1" dirty="0">
                <a:latin typeface="+mj-lt"/>
              </a:rPr>
              <a:t>bevonással) felkérésre kipakoltatás</a:t>
            </a:r>
            <a:r>
              <a:rPr lang="hu-HU" dirty="0">
                <a:latin typeface="+mj-lt"/>
              </a:rPr>
              <a:t> módszerével, technikai eszköz, kamera és tanú jelenlétében. A kipakoltatás módszernél a biztonsági távolságot meg kell növelni, hiszen nem lehet tudni, hogy milyen szúró-vágó eszköz lehet a csomagban. Ne nyúljon, a személy-és vagyonőr a táskába ne pakoljon, és ne tegyen bele semmit. Pontosan meg kell határozni, hogy hová pakoljon ki a személy. A végén tájékoztatni kell a személyt az intézkedéssel szembeni panasztételnek a lehetőségéről, majd jegyzőkönyv kitöltése és jelentésírás.</a:t>
            </a:r>
          </a:p>
          <a:p>
            <a:endParaRPr lang="hu-HU" dirty="0">
              <a:latin typeface="+mj-lt"/>
            </a:endParaRPr>
          </a:p>
        </p:txBody>
      </p:sp>
      <p:pic>
        <p:nvPicPr>
          <p:cNvPr id="5" name="Tartalom helye 4" descr="C:\Users\vighj\Desktop\Heni-OKTPOL-GAKORLATI\Janinak\DSCN4258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2988" r="21953"/>
          <a:stretch/>
        </p:blipFill>
        <p:spPr bwMode="auto">
          <a:xfrm>
            <a:off x="693812" y="1628800"/>
            <a:ext cx="4464495" cy="4968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églalap 5"/>
          <p:cNvSpPr/>
          <p:nvPr/>
        </p:nvSpPr>
        <p:spPr>
          <a:xfrm>
            <a:off x="1701924" y="1700808"/>
            <a:ext cx="203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külön kialakított szolgálati helyen: működő kamera és tanú jelenléte</a:t>
            </a:r>
          </a:p>
        </p:txBody>
      </p:sp>
      <p:sp>
        <p:nvSpPr>
          <p:cNvPr id="7" name="Balra-jobbra nyíl 6"/>
          <p:cNvSpPr/>
          <p:nvPr/>
        </p:nvSpPr>
        <p:spPr>
          <a:xfrm>
            <a:off x="1522414" y="5805264"/>
            <a:ext cx="2034531" cy="273294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919000" y="3970927"/>
            <a:ext cx="561975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162374" y="3093008"/>
            <a:ext cx="720080" cy="144016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358109" y="2901137"/>
            <a:ext cx="576064" cy="311839"/>
          </a:xfrm>
          <a:prstGeom prst="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6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gépjármű megállítása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05780" y="1628800"/>
            <a:ext cx="10260634" cy="4968552"/>
          </a:xfrm>
        </p:spPr>
        <p:txBody>
          <a:bodyPr>
            <a:noAutofit/>
          </a:bodyPr>
          <a:lstStyle/>
          <a:p>
            <a:r>
              <a:rPr lang="hu-HU" sz="1400" dirty="0">
                <a:latin typeface="+mj-lt"/>
              </a:rPr>
              <a:t>A </a:t>
            </a:r>
            <a:r>
              <a:rPr lang="hu-HU" sz="1400" dirty="0" smtClean="0">
                <a:latin typeface="+mj-lt"/>
              </a:rPr>
              <a:t>személy- és vagyonőr, </a:t>
            </a:r>
            <a:r>
              <a:rPr lang="hu-HU" sz="1400" dirty="0">
                <a:latin typeface="+mj-lt"/>
              </a:rPr>
              <a:t>jobb karjának függőleges feltartásával ad jelzést a megállítani kívánt gépjármű vezetőjének úgy, hogy a tenyér előre néz. </a:t>
            </a:r>
            <a:endParaRPr lang="hu-HU" sz="1400" dirty="0" smtClean="0">
              <a:latin typeface="+mj-lt"/>
            </a:endParaRPr>
          </a:p>
          <a:p>
            <a:r>
              <a:rPr lang="hu-HU" sz="1400" dirty="0" smtClean="0">
                <a:latin typeface="+mj-lt"/>
              </a:rPr>
              <a:t>A </a:t>
            </a:r>
            <a:r>
              <a:rPr lang="hu-HU" sz="1400" dirty="0">
                <a:latin typeface="+mj-lt"/>
              </a:rPr>
              <a:t>megállítás helyét úgy kell megválasztani, hogy a szolgálati jármű és a leállított jármű, más járművek forgalmát ne akadályozza, ne veszélyeztesse. </a:t>
            </a:r>
            <a:endParaRPr lang="hu-HU" sz="1400" dirty="0" smtClean="0">
              <a:latin typeface="+mj-lt"/>
            </a:endParaRPr>
          </a:p>
          <a:p>
            <a:r>
              <a:rPr lang="hu-HU" sz="1400" dirty="0" smtClean="0">
                <a:latin typeface="+mj-lt"/>
              </a:rPr>
              <a:t>Éjjel</a:t>
            </a:r>
            <a:r>
              <a:rPr lang="hu-HU" sz="1400" dirty="0">
                <a:latin typeface="+mj-lt"/>
              </a:rPr>
              <a:t>, illetve korlátozott látási viszonyok esetén elsősorban megfelelően megvilágított helyen kerüljön sor a megállításra. </a:t>
            </a:r>
            <a:endParaRPr lang="hu-HU" sz="1400" dirty="0" smtClean="0">
              <a:latin typeface="+mj-lt"/>
            </a:endParaRPr>
          </a:p>
          <a:p>
            <a:r>
              <a:rPr lang="hu-HU" sz="1400" dirty="0" smtClean="0">
                <a:latin typeface="+mj-lt"/>
              </a:rPr>
              <a:t>A </a:t>
            </a:r>
            <a:r>
              <a:rPr lang="hu-HU" sz="1400" dirty="0">
                <a:latin typeface="+mj-lt"/>
              </a:rPr>
              <a:t>megállítás során a rendészeti feladatot ellátó személy a szélső forgalmi sáv útpadka, árok, járda felőli részén helyezkedjen el az úttest szélétől kb. 1 méter távolságban. A megállításnál figyelmet kell fordítani arra, hogy a jelzés ne legyen túl korai, mert a járművezető az intézkedés elkerülésének érdekében megfordulhat, vagy letérhet. </a:t>
            </a:r>
            <a:endParaRPr lang="hu-HU" sz="1400" dirty="0" smtClean="0">
              <a:latin typeface="+mj-lt"/>
            </a:endParaRPr>
          </a:p>
          <a:p>
            <a:r>
              <a:rPr lang="hu-HU" sz="1400" dirty="0" smtClean="0">
                <a:latin typeface="+mj-lt"/>
              </a:rPr>
              <a:t>A </a:t>
            </a:r>
            <a:r>
              <a:rPr lang="hu-HU" sz="1400" dirty="0">
                <a:latin typeface="+mj-lt"/>
              </a:rPr>
              <a:t>jelzést kellő időben kell kiadni, hogy a jármű vezetőjét ne kényszerítsük hirtelen fékezésre. Kísérje figyelemmel a megállítani kívánt gépjárművezető megállási szándékát, amennyiben ezt nem észleli, térjen ki a jármű haladási irányából. </a:t>
            </a:r>
            <a:r>
              <a:rPr lang="hu-HU" sz="1400" dirty="0" smtClean="0">
                <a:latin typeface="+mj-lt"/>
              </a:rPr>
              <a:t>Amennyiben </a:t>
            </a:r>
            <a:r>
              <a:rPr lang="hu-HU" sz="1400" dirty="0">
                <a:latin typeface="+mj-lt"/>
              </a:rPr>
              <a:t>a gépjármű nem áll meg, a rendészeti feladatot ellátó személy igyekezzen megjegyezni a jármű rendszámát, színét, típusát. </a:t>
            </a:r>
            <a:endParaRPr lang="hu-HU" sz="1400" dirty="0" smtClean="0">
              <a:latin typeface="+mj-lt"/>
            </a:endParaRPr>
          </a:p>
          <a:p>
            <a:r>
              <a:rPr lang="hu-HU" sz="1400" dirty="0" smtClean="0">
                <a:latin typeface="+mj-lt"/>
              </a:rPr>
              <a:t>Az </a:t>
            </a:r>
            <a:r>
              <a:rPr lang="hu-HU" sz="1400" dirty="0">
                <a:latin typeface="+mj-lt"/>
              </a:rPr>
              <a:t>intézkedéslehetőség szerint az úttesten kívül történjen. A rendészeti feladatot ellátó személy az intézkedés alá vont személlyel, személyekkel együtt a járdán, útpadkán helyezkedjen el, a gépjármű jobb hátsó sarkánál, kialakítva a megfelelő biztonsági távolságot. Abban az esetben, ha a rendészeti feladatot ellátó személy nem egyedül intézkedik, társa kísérje figyelemmel a járműben tartózkodó személyeket, valamint az intézkedés alá vont személyek magatartását annak érdekében, hogy az esetleges támadást képes legyen elhárítani.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820" y="188640"/>
            <a:ext cx="2162944" cy="139046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személy-és vagyonőr intézkedése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Az intézkedéssel szemben támasztott alapkövetelmények:</a:t>
            </a:r>
          </a:p>
          <a:p>
            <a:pPr>
              <a:buFontTx/>
              <a:buChar char="-"/>
            </a:pPr>
            <a:r>
              <a:rPr lang="hu-HU" dirty="0" smtClean="0"/>
              <a:t>jogszerűség,</a:t>
            </a:r>
          </a:p>
          <a:p>
            <a:pPr>
              <a:buFontTx/>
              <a:buChar char="-"/>
            </a:pPr>
            <a:r>
              <a:rPr lang="hu-HU" dirty="0" smtClean="0"/>
              <a:t>szakszerűség</a:t>
            </a:r>
            <a:r>
              <a:rPr lang="hu-HU" dirty="0"/>
              <a:t>, 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biztonságosság</a:t>
            </a:r>
            <a:r>
              <a:rPr lang="hu-HU" dirty="0"/>
              <a:t>, </a:t>
            </a:r>
          </a:p>
          <a:p>
            <a:pPr>
              <a:buFontTx/>
              <a:buChar char="-"/>
            </a:pPr>
            <a:r>
              <a:rPr lang="hu-HU" dirty="0" smtClean="0"/>
              <a:t>arányosság</a:t>
            </a:r>
            <a:r>
              <a:rPr lang="hu-HU" dirty="0"/>
              <a:t>, 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objektivitás,</a:t>
            </a:r>
          </a:p>
          <a:p>
            <a:pPr>
              <a:buFontTx/>
              <a:buChar char="-"/>
            </a:pPr>
            <a:r>
              <a:rPr lang="hu-HU" dirty="0" smtClean="0"/>
              <a:t>kulturáltság</a:t>
            </a:r>
            <a:r>
              <a:rPr lang="hu-HU" dirty="0"/>
              <a:t>, </a:t>
            </a:r>
            <a:endParaRPr lang="hu-HU" dirty="0" smtClean="0"/>
          </a:p>
          <a:p>
            <a:pPr>
              <a:buFontTx/>
              <a:buChar char="-"/>
            </a:pPr>
            <a:r>
              <a:rPr lang="hu-HU" dirty="0"/>
              <a:t>d</a:t>
            </a:r>
            <a:r>
              <a:rPr lang="hu-HU" dirty="0" smtClean="0"/>
              <a:t>ifferenciáltság.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5157191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5034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gépjármű megállítása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9756" y="1628800"/>
            <a:ext cx="11449272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Az intézkedés során a jármű, valamint a csomag átvizsgálását az alábbiak szerint kell végrehajtani: 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rendészeti feladatokat ellátó személy a járművek átvizsgálását külső szemrevételezéssel kezdje, majd az utastérrel, csomagtérrel, végezetül a motortérrel folytassa. Az ajtókat, a csomagtartót és a motorháztetőt a járművezetővel nyitassa ki. </a:t>
            </a: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járművek átvizsgálása során a járművezetőt, az utasokat minden esetben szállíttassa ki a járműből. A csomagtérbe, motortérbe a rendészeti feladatokat ellátó személy csak akkor hajoljon be, ha az intézkedés alá vont személy olyan távolságra áll, hogy ellene a csomagtartó vagy a motorház </a:t>
            </a:r>
            <a:r>
              <a:rPr lang="hu-HU" dirty="0" err="1"/>
              <a:t>tetejének</a:t>
            </a:r>
            <a:r>
              <a:rPr lang="hu-HU" dirty="0"/>
              <a:t> lecsukásával támadást ne tudjon végrehajtani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Csomagok</a:t>
            </a:r>
            <a:r>
              <a:rPr lang="hu-HU" dirty="0"/>
              <a:t>, rakományok, illetve különféle tárgyak ellenőrzése során azok kiszedésére, mozgatására a jármű vezetőjét kérje fel. </a:t>
            </a:r>
            <a:r>
              <a:rPr lang="hu-HU" dirty="0" smtClean="0"/>
              <a:t>Ez </a:t>
            </a:r>
            <a:r>
              <a:rPr lang="hu-HU" dirty="0"/>
              <a:t>a módszer nem alkalmazható abban az esetben, ha a rakomány, illetve a járműben lévő dolog veszélyes eszköz, különösen lőfegyver, robbanóanyag vagy más, a közbiztonságra veszélyesnek minősített tárgy. </a:t>
            </a: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Támadásra </a:t>
            </a:r>
            <a:r>
              <a:rPr lang="hu-HU" dirty="0"/>
              <a:t>alkalmas eszköz hirtelen elővételének megakadályozása érdekében a rakodást végző személy kezét folyamatosan figyelni kell. </a:t>
            </a: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Ha </a:t>
            </a:r>
            <a:r>
              <a:rPr lang="hu-HU" dirty="0"/>
              <a:t>a jármű vezetője a felkérésnek nem tesz eleget, akkor őt a rendészeti feladatokat ellátó személy állítsa félre</a:t>
            </a:r>
            <a:r>
              <a:rPr lang="hu-HU" dirty="0" smtClean="0"/>
              <a:t>, </a:t>
            </a:r>
            <a:r>
              <a:rPr lang="hu-HU" dirty="0"/>
              <a:t>helyette más személyt kérjen fel. </a:t>
            </a: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Végső </a:t>
            </a:r>
            <a:r>
              <a:rPr lang="hu-HU" dirty="0"/>
              <a:t>soron a tárgyak mozgatását a rendészeti feladatokat ellátó személy is végezheti, ha őt a társa biztosítani tudja.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8000" dirty="0" smtClean="0"/>
              <a:t>Köszönöm figyelmüket!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val="3526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844" y="274638"/>
            <a:ext cx="10513168" cy="1020762"/>
          </a:xfrm>
        </p:spPr>
        <p:txBody>
          <a:bodyPr>
            <a:normAutofit/>
          </a:bodyPr>
          <a:lstStyle/>
          <a:p>
            <a:r>
              <a:rPr lang="hu-HU" b="1" dirty="0"/>
              <a:t>A taktikai öv és azon elhelyezett szolgálati </a:t>
            </a:r>
            <a:r>
              <a:rPr lang="hu-HU" b="1" dirty="0" smtClean="0"/>
              <a:t>felszerelések, támadáselhárító eszközök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55" y="5229200"/>
            <a:ext cx="1699953" cy="1699953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  <p:pic>
        <p:nvPicPr>
          <p:cNvPr id="8" name="Kép 7" descr="C:\Users\vighj\Desktop\Heni-OKTPOL-GAKORLATI\Janinak\DSCN44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692354"/>
            <a:ext cx="33843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C:\Users\vighj\Desktop\Heni-OKTPOL-GAKORLATI\Janinak\DSCN44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4293096"/>
            <a:ext cx="3384376" cy="2384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lipszis 9"/>
          <p:cNvSpPr/>
          <p:nvPr/>
        </p:nvSpPr>
        <p:spPr>
          <a:xfrm>
            <a:off x="1806465" y="4869160"/>
            <a:ext cx="400050" cy="5143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1796940" y="4090171"/>
            <a:ext cx="409575" cy="6667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646140" y="1723416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1600" b="1" dirty="0">
                <a:latin typeface="+mj-lt"/>
                <a:ea typeface="Times New Roman" panose="02020603050405020304" pitchFamily="18" charset="0"/>
              </a:rPr>
              <a:t>Ajánlás</a:t>
            </a:r>
            <a:r>
              <a:rPr lang="hu-HU" sz="1600" b="1" dirty="0" smtClean="0"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hu-HU" sz="16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A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támadáselhárító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eszközöket úgy helyezzük el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a taktikai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övön, hogy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azt minden esetben elérjük. Lehetőleg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ne változtassunk az elhelyezés sorrendjén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hu-HU" sz="1600" dirty="0" smtClean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A 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támadáselhárító </a:t>
            </a:r>
            <a:r>
              <a:rPr lang="hu-HU" sz="1600" dirty="0">
                <a:latin typeface="+mj-lt"/>
                <a:ea typeface="Times New Roman" panose="02020603050405020304" pitchFamily="18" charset="0"/>
              </a:rPr>
              <a:t>eszközök elhelyezésekor ügyeljünk a jobb és balkezes alkalmazásra. Például a rendőrbotnál (gumibotnál) jobbkezesek esetén a bal oldali elhelyezés</a:t>
            </a:r>
            <a:r>
              <a:rPr lang="hu-HU" sz="16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hu-HU" sz="16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600" dirty="0">
                <a:latin typeface="+mj-lt"/>
                <a:ea typeface="Times New Roman" panose="02020603050405020304" pitchFamily="18" charset="0"/>
              </a:rPr>
              <a:t>Fontos, hogy a taktikai öv gerinc ágyéki szakaszára eső részére ne tegyünk kemény, sérülést okozó tárgyat, mivel az a gerinc sérüléséhez vezethet, például hatra eséskor.</a:t>
            </a:r>
          </a:p>
          <a:p>
            <a:pPr algn="just">
              <a:spcAft>
                <a:spcPts val="0"/>
              </a:spcAft>
            </a:pP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hu-H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intézkedő állás kialakítása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2782043" y="1700809"/>
            <a:ext cx="9001001" cy="46805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i="1" dirty="0"/>
              <a:t>Az intézkedő állás célja, jelentősége, és formája:</a:t>
            </a:r>
            <a:endParaRPr lang="hu-HU" dirty="0"/>
          </a:p>
          <a:p>
            <a:r>
              <a:rPr lang="hu-HU" dirty="0"/>
              <a:t>A törzs 45 fokban kifordul, a segítőkéz védi a kényszerítőeszközt.</a:t>
            </a:r>
          </a:p>
          <a:p>
            <a:r>
              <a:rPr lang="hu-HU" dirty="0"/>
              <a:t>A működtető kéz a távolságtartást biztosítja. Jobbkezek esetén a bal kéz és a bal láb elöl, van. Balkezek esetén fordított az állás. A lábak vállszélességben, haránthelyzetben helyezkednek el.</a:t>
            </a:r>
          </a:p>
          <a:p>
            <a:pPr marL="0" indent="0">
              <a:buNone/>
            </a:pPr>
            <a:r>
              <a:rPr lang="hu-HU" b="1" i="1" dirty="0"/>
              <a:t>Célja:</a:t>
            </a:r>
            <a:r>
              <a:rPr lang="hu-HU" dirty="0"/>
              <a:t> Stabil helyzet kialakítása ebben a helyzetben jobban ellenáll az intézkedés alá vont személy részéről adódó húzó vagy toló mozdulatoknak, esetleg támadásnak. A testsúlyt lábanként 50-50%-</a:t>
            </a:r>
            <a:r>
              <a:rPr lang="hu-HU" dirty="0" err="1"/>
              <a:t>os</a:t>
            </a:r>
            <a:r>
              <a:rPr lang="hu-HU" dirty="0"/>
              <a:t> testsúlyelosztásban terheljük.</a:t>
            </a:r>
          </a:p>
          <a:p>
            <a:pPr marL="0" indent="0">
              <a:buNone/>
            </a:pPr>
            <a:r>
              <a:rPr lang="hu-HU" b="1" dirty="0"/>
              <a:t>1. Kisebb támadható felület</a:t>
            </a:r>
            <a:endParaRPr lang="hu-HU" dirty="0"/>
          </a:p>
          <a:p>
            <a:r>
              <a:rPr lang="hu-HU" dirty="0"/>
              <a:t> Az intézkedő állás felvételével csökkenti a támadás általi támadható testfelületet.</a:t>
            </a:r>
          </a:p>
          <a:p>
            <a:pPr marL="0" indent="0">
              <a:buNone/>
            </a:pPr>
            <a:r>
              <a:rPr lang="hu-HU" b="1" dirty="0"/>
              <a:t>2. Lágyrész védelme</a:t>
            </a:r>
            <a:endParaRPr lang="hu-HU" dirty="0"/>
          </a:p>
          <a:p>
            <a:r>
              <a:rPr lang="hu-HU" dirty="0"/>
              <a:t>Az esetleges támadás során sérülékenyebb (lágyrész) testrészeinek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a </a:t>
            </a:r>
            <a:r>
              <a:rPr lang="hu-HU" dirty="0"/>
              <a:t>védelme. </a:t>
            </a:r>
            <a:r>
              <a:rPr lang="hu-HU" dirty="0" smtClean="0"/>
              <a:t>A támadás elhárító eszközök!</a:t>
            </a:r>
            <a:endParaRPr lang="hu-HU" dirty="0"/>
          </a:p>
          <a:p>
            <a:endParaRPr lang="hu-HU" dirty="0"/>
          </a:p>
        </p:txBody>
      </p:sp>
      <p:pic>
        <p:nvPicPr>
          <p:cNvPr id="6" name="Tartalom helye 5" descr="C:\Users\vighj\Desktop\Heni-OKTPOL-GAKORLATI\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7" y="1700808"/>
            <a:ext cx="1872207" cy="4680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ekerekített téglalap 6"/>
          <p:cNvSpPr/>
          <p:nvPr/>
        </p:nvSpPr>
        <p:spPr>
          <a:xfrm>
            <a:off x="909836" y="227687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55" y="5229200"/>
            <a:ext cx="1699953" cy="1699953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2694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621804" y="274638"/>
            <a:ext cx="10044608" cy="1020762"/>
          </a:xfrm>
        </p:spPr>
        <p:txBody>
          <a:bodyPr rtlCol="0"/>
          <a:lstStyle/>
          <a:p>
            <a:pPr lvl="0"/>
            <a:r>
              <a:rPr lang="hu-HU" b="1" dirty="0"/>
              <a:t>A biztonsági </a:t>
            </a:r>
            <a:r>
              <a:rPr lang="hu-HU" b="1" dirty="0" smtClean="0"/>
              <a:t>távolság (ha egyedül vagyunk)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9756" y="1700808"/>
            <a:ext cx="4921235" cy="3693119"/>
          </a:xfrm>
          <a:prstGeom prst="rect">
            <a:avLst/>
          </a:prstGeo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46340" y="1905000"/>
            <a:ext cx="5220073" cy="4116288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latin typeface="+mj-lt"/>
              </a:rPr>
              <a:t>Ajánlás: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Amennyiben </a:t>
            </a:r>
            <a:r>
              <a:rPr lang="hu-HU" dirty="0">
                <a:latin typeface="+mj-lt"/>
              </a:rPr>
              <a:t>a terület és a helyiség megengedi akkor kettő kar és egy eszköz távolság legyen a biztonsági távolság. Folyamatosan figyelni kell a személy viselkedését, kezeinek helyzetét. </a:t>
            </a:r>
            <a:r>
              <a:rPr lang="hu-HU" dirty="0" smtClean="0">
                <a:latin typeface="+mj-lt"/>
              </a:rPr>
              <a:t>Például </a:t>
            </a:r>
            <a:r>
              <a:rPr lang="hu-HU" dirty="0">
                <a:latin typeface="+mj-lt"/>
              </a:rPr>
              <a:t>a személy ne tegye zsebre a kezét. Ammenyiben nem áll rendelkezésre ennyi hely akkor, arra kell ügyelni, hogy a személy ne érje el a karjaival illetve a lábaival a személy- és vagyonőrt.</a:t>
            </a:r>
          </a:p>
          <a:p>
            <a:endParaRPr lang="hu-HU" dirty="0">
              <a:latin typeface="+mj-lt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sp>
        <p:nvSpPr>
          <p:cNvPr id="9" name="Balra-jobbra nyíl 8"/>
          <p:cNvSpPr/>
          <p:nvPr/>
        </p:nvSpPr>
        <p:spPr>
          <a:xfrm>
            <a:off x="2494012" y="2924944"/>
            <a:ext cx="971550" cy="200025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1125860" y="2636912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3358108" y="2447528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szakszerűtlen, nem biztonságos távolság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i="1" dirty="0"/>
          </a:p>
          <a:p>
            <a:pPr>
              <a:buFont typeface="Wingdings" panose="05000000000000000000" pitchFamily="2" charset="2"/>
              <a:buChar char="§"/>
            </a:pPr>
            <a:endParaRPr lang="hu-HU" i="1" dirty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+mj-lt"/>
              </a:rPr>
              <a:t>Szakszerűtlen, taktikai hiba: túl közel, (nem biztonságosan, biztonsági zónán belül) állva az intézkedés alá vont személy kezeinek és a lábainak támadása esetén a személy-és vagyonőr megsérülhet.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  <p:pic>
        <p:nvPicPr>
          <p:cNvPr id="6" name="Kép 5" descr="C:\Users\vighj\Desktop\Heni-OKTPOL-GAKORLATI\Janinak\DSCN41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772816"/>
            <a:ext cx="532859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lipszis 6"/>
          <p:cNvSpPr/>
          <p:nvPr/>
        </p:nvSpPr>
        <p:spPr>
          <a:xfrm>
            <a:off x="2277988" y="2636912"/>
            <a:ext cx="1055365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1701924" y="2426804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3269217" y="2564904"/>
            <a:ext cx="576064" cy="144016"/>
          </a:xfrm>
          <a:prstGeom prst="roundRect">
            <a:avLst/>
          </a:prstGeom>
          <a:solidFill>
            <a:schemeClr val="bg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4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1804" y="274638"/>
            <a:ext cx="10044608" cy="1020762"/>
          </a:xfrm>
        </p:spPr>
        <p:txBody>
          <a:bodyPr/>
          <a:lstStyle/>
          <a:p>
            <a:r>
              <a:rPr lang="hu-HU" altLang="hu-HU" dirty="0"/>
              <a:t>A biztonsági </a:t>
            </a:r>
            <a:r>
              <a:rPr lang="hu-HU" altLang="hu-HU" dirty="0" smtClean="0"/>
              <a:t>háromszög (ha ketten vagyunk)</a:t>
            </a:r>
            <a:endParaRPr lang="hu-H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7" y="1963832"/>
            <a:ext cx="3096344" cy="344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orzás 7"/>
          <p:cNvSpPr/>
          <p:nvPr/>
        </p:nvSpPr>
        <p:spPr>
          <a:xfrm>
            <a:off x="189757" y="2060848"/>
            <a:ext cx="2971800" cy="3124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0927" y="1844824"/>
            <a:ext cx="5865365" cy="4694392"/>
          </a:xfrm>
          <a:noFill/>
        </p:spPr>
      </p:pic>
      <p:sp>
        <p:nvSpPr>
          <p:cNvPr id="10" name="Ellipszis 9"/>
          <p:cNvSpPr/>
          <p:nvPr/>
        </p:nvSpPr>
        <p:spPr>
          <a:xfrm>
            <a:off x="6598468" y="1879321"/>
            <a:ext cx="801688" cy="1036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sz="1400" dirty="0"/>
              <a:t>INT alá vont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V="1">
            <a:off x="5302324" y="3089360"/>
            <a:ext cx="1080120" cy="597086"/>
          </a:xfrm>
          <a:prstGeom prst="straightConnector1">
            <a:avLst/>
          </a:prstGeom>
          <a:ln w="38100">
            <a:solidFill>
              <a:srgbClr val="C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7606580" y="2915959"/>
            <a:ext cx="0" cy="2315302"/>
          </a:xfrm>
          <a:prstGeom prst="straightConnector1">
            <a:avLst/>
          </a:prstGeom>
          <a:ln w="38100">
            <a:solidFill>
              <a:srgbClr val="C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8776437" y="5514628"/>
            <a:ext cx="1284641" cy="1102602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/>
              <a:t>1.</a:t>
            </a:r>
          </a:p>
          <a:p>
            <a:pPr algn="ctr" eaLnBrk="1" hangingPunct="1">
              <a:defRPr/>
            </a:pPr>
            <a:r>
              <a:rPr lang="hu-HU" dirty="0"/>
              <a:t>Parancsnok</a:t>
            </a:r>
          </a:p>
        </p:txBody>
      </p:sp>
      <p:sp>
        <p:nvSpPr>
          <p:cNvPr id="18" name="Téglalap 17"/>
          <p:cNvSpPr/>
          <p:nvPr/>
        </p:nvSpPr>
        <p:spPr>
          <a:xfrm>
            <a:off x="3646140" y="5514628"/>
            <a:ext cx="1224136" cy="866413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/>
              <a:t>2.</a:t>
            </a:r>
          </a:p>
          <a:p>
            <a:pPr algn="ctr" eaLnBrk="1" hangingPunct="1">
              <a:defRPr/>
            </a:pPr>
            <a:r>
              <a:rPr lang="hu-HU" dirty="0"/>
              <a:t>Társ</a:t>
            </a:r>
          </a:p>
        </p:txBody>
      </p:sp>
      <p:sp>
        <p:nvSpPr>
          <p:cNvPr id="19" name="Felfelé nyíl 18"/>
          <p:cNvSpPr/>
          <p:nvPr/>
        </p:nvSpPr>
        <p:spPr>
          <a:xfrm>
            <a:off x="3540827" y="4785460"/>
            <a:ext cx="1562100" cy="533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20" name="Balra nyíl 19"/>
          <p:cNvSpPr/>
          <p:nvPr/>
        </p:nvSpPr>
        <p:spPr>
          <a:xfrm>
            <a:off x="8254652" y="5299678"/>
            <a:ext cx="533400" cy="1181100"/>
          </a:xfrm>
          <a:prstGeom prst="leftArrow">
            <a:avLst>
              <a:gd name="adj1" fmla="val 50000"/>
              <a:gd name="adj2" fmla="val 595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3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„L” alakzat kialakítása</a:t>
            </a:r>
            <a:endParaRPr lang="hu-H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6"/>
          <a:stretch/>
        </p:blipFill>
        <p:spPr>
          <a:xfrm>
            <a:off x="2655269" y="2204864"/>
            <a:ext cx="5602456" cy="3168352"/>
          </a:xfrm>
          <a:noFill/>
        </p:spPr>
      </p:pic>
      <p:cxnSp>
        <p:nvCxnSpPr>
          <p:cNvPr id="9" name="Egyenes összekötő nyíllal 8"/>
          <p:cNvCxnSpPr/>
          <p:nvPr/>
        </p:nvCxnSpPr>
        <p:spPr>
          <a:xfrm>
            <a:off x="2926060" y="3144788"/>
            <a:ext cx="0" cy="151216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4366220" y="5217050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kerekített téglalap 14"/>
          <p:cNvSpPr/>
          <p:nvPr/>
        </p:nvSpPr>
        <p:spPr>
          <a:xfrm>
            <a:off x="8398668" y="4085456"/>
            <a:ext cx="1399917" cy="114300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u-HU" dirty="0" smtClean="0"/>
              <a:t>Parancsnok</a:t>
            </a:r>
            <a:endParaRPr lang="hu-HU" dirty="0"/>
          </a:p>
        </p:txBody>
      </p:sp>
      <p:sp>
        <p:nvSpPr>
          <p:cNvPr id="16" name="Balra nyíl 15"/>
          <p:cNvSpPr/>
          <p:nvPr/>
        </p:nvSpPr>
        <p:spPr>
          <a:xfrm>
            <a:off x="7594828" y="4174976"/>
            <a:ext cx="609600" cy="838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317</TotalTime>
  <Words>2471</Words>
  <Application>Microsoft Office PowerPoint</Application>
  <PresentationFormat>Egyéni</PresentationFormat>
  <Paragraphs>175</Paragraphs>
  <Slides>31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8" baseType="lpstr">
      <vt:lpstr>Arial</vt:lpstr>
      <vt:lpstr>Calibri</vt:lpstr>
      <vt:lpstr>Consolas</vt:lpstr>
      <vt:lpstr>Corbel</vt:lpstr>
      <vt:lpstr>Times New Roman</vt:lpstr>
      <vt:lpstr>Wingdings</vt:lpstr>
      <vt:lpstr>Tábla 16x9</vt:lpstr>
      <vt:lpstr>Személy- és vagyonőr szakmai képzés  Programkövetelmény azonosító száma: 10323009   E/2020/000318 </vt:lpstr>
      <vt:lpstr>Adatvédelmi figyelmeztetés</vt:lpstr>
      <vt:lpstr>A személy-és vagyonőr intézkedése</vt:lpstr>
      <vt:lpstr>A taktikai öv és azon elhelyezett szolgálati felszerelések, támadáselhárító eszközök</vt:lpstr>
      <vt:lpstr>Az intézkedő állás kialakítása</vt:lpstr>
      <vt:lpstr>A biztonsági távolság (ha egyedül vagyunk)</vt:lpstr>
      <vt:lpstr>A szakszerűtlen, nem biztonságos távolság</vt:lpstr>
      <vt:lpstr>A biztonsági háromszög (ha ketten vagyunk)</vt:lpstr>
      <vt:lpstr>„L” alakzat kialakítása</vt:lpstr>
      <vt:lpstr>„Z” alakzat kialakítása</vt:lpstr>
      <vt:lpstr>A bemutatkozás, a személy- és vagyonőr kilétének igazolása</vt:lpstr>
      <vt:lpstr>A kommunikáció verbális és nonverbális módon</vt:lpstr>
      <vt:lpstr>Támadáselhárító eszközök</vt:lpstr>
      <vt:lpstr>Az arányos mérvű testi erő alkalmazása</vt:lpstr>
      <vt:lpstr>A vegyi eszköz alkalmazásának feltételei és alkalmazásának taktikája</vt:lpstr>
      <vt:lpstr>A vegyi eszköz alkalmazásának megelőző szakasza</vt:lpstr>
      <vt:lpstr>A vegyi eszköz alkalmazásának taktikája, technikája</vt:lpstr>
      <vt:lpstr>A vegyi eszköz alkalmazását követően</vt:lpstr>
      <vt:lpstr>A rendőrbot (gumibot) alkalmazásának megelőző szakasza</vt:lpstr>
      <vt:lpstr>A rendőrbot (gumibot) alkalmazása</vt:lpstr>
      <vt:lpstr>A rendőrbot (gumibot) alkalmazását követően</vt:lpstr>
      <vt:lpstr>Szolgálati őrkutya</vt:lpstr>
      <vt:lpstr>Támadáselhárító eszköz alkalmazása során keletkezett sérülések esetén a mentőszolgálat értesítést követően, a mentőszolgálat helyszínre érkezéséig az intézkedési ajánlás</vt:lpstr>
      <vt:lpstr>Csomag-és jármű átvizsgálás</vt:lpstr>
      <vt:lpstr>Csomag- és jármű átvizsgálás</vt:lpstr>
      <vt:lpstr>Csomag- és jármű átvizsgálás</vt:lpstr>
      <vt:lpstr>Csomag átvizsgálása</vt:lpstr>
      <vt:lpstr>Csomag átvizsgálása</vt:lpstr>
      <vt:lpstr>A gépjármű megállítása </vt:lpstr>
      <vt:lpstr>A gépjármű megállítása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36</cp:revision>
  <dcterms:created xsi:type="dcterms:W3CDTF">2021-05-09T06:52:48Z</dcterms:created>
  <dcterms:modified xsi:type="dcterms:W3CDTF">2021-05-25T18:28:35Z</dcterms:modified>
</cp:coreProperties>
</file>