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257" r:id="rId4"/>
    <p:sldId id="269" r:id="rId5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599" autoAdjust="0"/>
  </p:normalViewPr>
  <p:slideViewPr>
    <p:cSldViewPr>
      <p:cViewPr varScale="1">
        <p:scale>
          <a:sx n="83" d="100"/>
          <a:sy n="83" d="100"/>
        </p:scale>
        <p:origin x="595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330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95994DC-A36A-4B5D-84CF-D710AFE2592A}" type="datetime1">
              <a:rPr lang="hu-HU" smtClean="0"/>
              <a:t>2021. 06. 07.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73945E8-7064-4FDC-BF8F-2FA3F9ABAE6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1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90952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u-HU" noProof="0" smtClean="0"/>
              <a:t>3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72916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 rtl="0">
              <a:defRPr sz="540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6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9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smtClean="0"/>
              <a:t>Kattintson ide az alcím mintájának szerkesztéséhez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zabadkézi sokszög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16B954-9036-43AA-965C-5FCDFF2531A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7" name="vonal" descr="Vonal ábr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3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4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5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6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7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8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D2B-DDFB-4E33-AF84-E56838DDCDB1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7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5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6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7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8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9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0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41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DF0EF6-7EBB-474A-9055-7B0A9276FBAB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 rtl="0">
              <a:defRPr sz="4400" b="0" cap="none" baseline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255" name="vonal" descr="Vonal ábr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zabadkézi sokszög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7" name="Szabadkézi sokszög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8" name="Szabadkézi sokszög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59" name="Szabadkézi sokszög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0" name="Szabadkézi sokszög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1" name="Szabadkézi sokszög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2" name="Szabadkézi sokszög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3" name="Szabadkézi sokszög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4" name="Szabadkézi sokszög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5" name="Szabadkézi sokszög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6" name="Szabadkézi sokszög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7" name="Szabadkézi sokszög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8" name="Szabadkézi sokszög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69" name="Szabadkézi sokszög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0" name="Szabadkézi sokszög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1" name="Szabadkézi sokszög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2" name="Szabadkézi sokszög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3" name="Szabadkézi sokszög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4" name="Szabadkézi sokszög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5" name="Szabadkézi sokszög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6" name="Szabadkézi sokszög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7" name="Szabadkézi sokszög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8" name="Szabadkézi sokszög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79" name="Szabadkézi sokszög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0" name="Szabadkézi sokszög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1" name="Szabadkézi sokszög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2" name="Szabadkézi sokszög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3" name="Szabadkézi sokszög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4" name="Szabadkézi sokszög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5" name="Szabadkézi sokszög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6" name="Szabadkézi sokszög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7" name="Szabadkézi sokszög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8" name="Szabadkézi sokszög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89" name="Szabadkézi sokszög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0" name="Szabadkézi sokszög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1" name="Szabadkézi sokszög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2" name="Szabadkézi sokszög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3" name="Szabadkézi sokszög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4" name="Szabadkézi sokszög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5" name="Szabadkézi sokszög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6" name="Szabadkézi sokszög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7" name="Szabadkézi sokszög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8" name="Szabadkézi sokszög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299" name="Szabadkézi sokszög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0" name="Szabadkézi sokszög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1" name="Szabadkézi sokszög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2" name="Szabadkézi sokszög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3" name="Szabadkézi sokszög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4" name="Szabadkézi sokszög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5" name="Szabadkézi sokszög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6" name="Szabadkézi sokszög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7" name="Szabadkézi sokszög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8" name="Szabadkézi sokszög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09" name="Szabadkézi sokszög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0" name="Szabadkézi sokszög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1" name="Szabadkézi sokszög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2" name="Szabadkézi sokszög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3" name="Szabadkézi sokszög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4" name="Szabadkézi sokszög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5" name="Szabadkézi sokszög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6" name="Szabadkézi sokszög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7" name="Szabadkézi sokszög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8" name="Szabadkézi sokszög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19" name="Szabadkézi sokszög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0" name="Szabadkézi sokszög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1" name="Szabadkézi sokszög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2" name="Szabadkézi sokszög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3" name="Szabadkézi sokszög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4" name="Szabadkézi sokszög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5" name="Szabadkézi sokszög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6" name="Szabadkézi sokszög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7" name="Szabadkézi sokszög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8" name="Szabadkézi sokszög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29" name="Szabadkézi sokszög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0" name="Szabadkézi sokszög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1" name="Szabadkézi sokszög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2" name="Szabadkézi sokszög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3" name="Szabadkézi sokszög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4" name="Szabadkézi sokszög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5" name="Szabadkézi sokszög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6" name="Szabadkézi sokszög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7" name="Szabadkézi sokszög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8" name="Szabadkézi sokszög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39" name="Szabadkézi sokszög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0" name="Szabadkézi sokszög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1" name="Szabadkézi sokszög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2" name="Szabadkézi sokszög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3" name="Szabadkézi sokszög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4" name="Szabadkézi sokszög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5" name="Szabadkézi sokszög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6" name="Szabadkézi sokszög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7" name="Szabadkézi sokszög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8" name="Szabadkézi sokszög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49" name="Szabadkézi sokszög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0" name="Szabadkézi sokszög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1" name="Szabadkézi sokszög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2" name="Szabadkézi sokszög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3" name="Szabadkézi sokszög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4" name="Szabadkézi sokszög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5" name="Szabadkézi sokszög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6" name="Szabadkézi sokszög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7" name="Szabadkézi sokszög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8" name="Szabadkézi sokszög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59" name="Szabadkézi sokszög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0" name="Szabadkézi sokszög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1" name="Szabadkézi sokszög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2" name="Szabadkézi sokszög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3" name="Szabadkézi sokszög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4" name="Szabadkézi sokszög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5" name="Szabadkézi sokszög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6" name="Szabadkézi sokszög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7" name="Szabadkézi sokszög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8" name="Szabadkézi sokszög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69" name="Szabadkézi sokszög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0" name="Szabadkézi sokszög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1" name="Szabadkézi sokszög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2" name="Szabadkézi sokszög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3" name="Szabadkézi sokszög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4" name="Szabadkézi sokszög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5" name="Szabadkézi sokszög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6" name="Szabadkézi sokszög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7" name="Szabadkézi sokszög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  <p:sp>
          <p:nvSpPr>
            <p:cNvPr id="378" name="Szabadkézi sokszög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/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9D0DE2-987A-4481-9936-1DBE13DDBF5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8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E76BD-C0E3-4918-B877-4F00E17FAFBF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60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zabadkézi sokszög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1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2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3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4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E78A72-9DFD-4B64-9987-31E48637F1C5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5" name="Tartalom helye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grpSp>
        <p:nvGrpSpPr>
          <p:cNvPr id="156" name="vonal" descr="Vonal ábr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zabadkézi sokszög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8" name="Szabadkézi sokszög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59" name="Szabadkézi sokszög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0" name="Szabadkézi sokszög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1" name="Szabadkézi sokszög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2" name="Szabadkézi sokszög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3" name="Szabadkézi sokszög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4" name="Szabadkézi sokszög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5" name="Szabadkézi sokszög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6" name="Szabadkézi sokszög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7" name="Szabadkézi sokszög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8" name="Szabadkézi sokszög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69" name="Szabadkézi sokszög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0" name="Szabadkézi sokszög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1" name="Szabadkézi sokszög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2" name="Szabadkézi sokszög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3" name="Szabadkézi sokszög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4" name="Szabadkézi sokszög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5" name="Szabadkézi sokszög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6" name="Szabadkézi sokszög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7" name="Szabadkézi sokszög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8" name="Szabadkézi sokszög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79" name="Szabadkézi sokszög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0" name="Szabadkézi sokszög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1" name="Szabadkézi sokszög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2" name="Szabadkézi sokszög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3" name="Szabadkézi sokszög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4" name="Szabadkézi sokszög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5" name="Szabadkézi sokszög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6" name="Szabadkézi sokszög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7" name="Szabadkézi sokszög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8" name="Szabadkézi sokszög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89" name="Szabadkézi sokszög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0" name="Szabadkézi sokszög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1" name="Szabadkézi sokszög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2" name="Szabadkézi sokszög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3" name="Szabadkézi sokszög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4" name="Szabadkézi sokszög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5" name="Szabadkézi sokszög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6" name="Szabadkézi sokszög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7" name="Szabadkézi sokszög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8" name="Szabadkézi sokszög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199" name="Szabadkézi sokszög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0" name="Szabadkézi sokszög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1" name="Szabadkézi sokszög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2" name="Szabadkézi sokszög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3" name="Szabadkézi sokszög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4" name="Szabadkézi sokszög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5" name="Szabadkézi sokszög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6" name="Szabadkézi sokszög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7" name="Szabadkézi sokszög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8" name="Szabadkézi sokszög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09" name="Szabadkézi sokszög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0" name="Szabadkézi sokszög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1" name="Szabadkézi sokszög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2" name="Szabadkézi sokszög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3" name="Szabadkézi sokszög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4" name="Szabadkézi sokszög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5" name="Szabadkézi sokszög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6" name="Szabadkézi sokszög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7" name="Szabadkézi sokszög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8" name="Szabadkézi sokszög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19" name="Szabadkézi sokszög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0" name="Szabadkézi sokszög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1" name="Szabadkézi sokszög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2" name="Szabadkézi sokszög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3" name="Szabadkézi sokszög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4" name="Szabadkézi sokszög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5" name="Szabadkézi sokszög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6" name="Szabadkézi sokszög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7" name="Szabadkézi sokszög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8" name="Szabadkézi sokszög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29" name="Szabadkézi sokszög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  <p:sp>
          <p:nvSpPr>
            <p:cNvPr id="230" name="Szabadkézi sokszög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u-HU" noProof="0" dirty="0">
                <a:ln>
                  <a:noFill/>
                </a:ln>
              </a:endParaRPr>
            </a:p>
          </p:txBody>
        </p:sp>
      </p:grp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B2544-24EB-46D9-921C-03408E56D96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5E8212E-1160-49C3-9A8B-36B78F81D1DE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u-HU" noProof="0" smtClean="0"/>
              <a:t>Mintaszöveg szerkesztése</a:t>
            </a:r>
          </a:p>
          <a:p>
            <a:pPr lvl="1" rtl="0"/>
            <a:r>
              <a:rPr lang="hu-HU" noProof="0" smtClean="0"/>
              <a:t>Második szint</a:t>
            </a:r>
          </a:p>
          <a:p>
            <a:pPr lvl="2" rtl="0"/>
            <a:r>
              <a:rPr lang="hu-HU" noProof="0" smtClean="0"/>
              <a:t>Harmadik szint</a:t>
            </a:r>
          </a:p>
          <a:p>
            <a:pPr lvl="3" rtl="0"/>
            <a:r>
              <a:rPr lang="hu-HU" noProof="0" smtClean="0"/>
              <a:t>Negyedik szint</a:t>
            </a:r>
          </a:p>
          <a:p>
            <a:pPr lvl="4" rtl="0"/>
            <a:r>
              <a:rPr lang="hu-HU" noProof="0" smtClean="0"/>
              <a:t>Ötödik szint</a:t>
            </a:r>
            <a:endParaRPr lang="hu-HU" noProof="0" dirty="0"/>
          </a:p>
        </p:txBody>
      </p:sp>
      <p:grpSp>
        <p:nvGrpSpPr>
          <p:cNvPr id="615" name="szegély" descr="Mező áb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Csoport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Csoport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Csoport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Csoport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Csoport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Csoport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A38D25-2C33-420E-83E6-84FCB1291E7C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hu-HU" noProof="0" smtClean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 smtClean="0"/>
              <a:t>Kép beszúrásához kattintson az ikonra</a:t>
            </a:r>
            <a:endParaRPr lang="hu-HU" noProof="0" dirty="0"/>
          </a:p>
        </p:txBody>
      </p:sp>
      <p:grpSp>
        <p:nvGrpSpPr>
          <p:cNvPr id="614" name="szegély" descr="Mező áb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Csoport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Csoport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zabadkézi sokszög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zabadkézi sokszög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zabadkézi sokszög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Csoport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zabadkézi sokszög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zabadkézi sokszög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zabadkézi sokszög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Csoport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Csoport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zabadkézi sokszög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zabadkézi sokszög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zabadkézi sokszög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zabadkézi sokszög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zabadkézi sokszög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zabadkézi sokszög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zabadkézi sokszög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zabadkézi sokszög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zabadkézi sokszög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zabadkézi sokszög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zabadkézi sokszög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zabadkézi sokszög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zabadkézi sokszög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zabadkézi sokszög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zabadkézi sokszög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zabadkézi sokszög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zabadkézi sokszög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zabadkézi sokszög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zabadkézi sokszög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zabadkézi sokszög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zabadkézi sokszög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zabadkézi sokszög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zabadkézi sokszög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zabadkézi sokszög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zabadkézi sokszög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zabadkézi sokszög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zabadkézi sokszög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zabadkézi sokszög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zabadkézi sokszög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zabadkézi sokszög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zabadkézi sokszög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zabadkézi sokszög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zabadkézi sokszög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zabadkézi sokszög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zabadkézi sokszög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zabadkézi sokszög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zabadkézi sokszög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zabadkézi sokszög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zabadkézi sokszög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zabadkézi sokszög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zabadkézi sokszög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zabadkézi sokszög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zabadkézi sokszög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zabadkézi sokszög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zabadkézi sokszög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zabadkézi sokszög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zabadkézi sokszög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zabadkézi sokszög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zabadkézi sokszög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zabadkézi sokszög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zabadkézi sokszög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zabadkézi sokszög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zabadkézi sokszög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zabadkézi sokszög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zabadkézi sokszög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zabadkézi sokszög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zabadkézi sokszög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zabadkézi sokszög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zabadkézi sokszög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zabadkézi sokszög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zabadkézi sokszög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zabadkézi sokszög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zabadkézi sokszög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zabadkézi sokszög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zabadkézi sokszög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zabadkézi sokszög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zabadkézi sokszög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zabadkézi sokszög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zabadkézi sokszög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zabadkézi sokszög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zabadkézi sokszög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zabadkézi sokszög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zabadkézi sokszög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zabadkézi sokszög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Csoport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zabadkézi sokszög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zabadkézi sokszög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zabadkézi sokszög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zabadkézi sokszög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zabadkézi sokszög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zabadkézi sokszög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zabadkézi sokszög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zabadkézi sokszög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zabadkézi sokszög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zabadkézi sokszög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zabadkézi sokszög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zabadkézi sokszög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zabadkézi sokszög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zabadkézi sokszög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zabadkézi sokszög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zabadkézi sokszög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zabadkézi sokszög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zabadkézi sokszög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zabadkézi sokszög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zabadkézi sokszög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zabadkézi sokszög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zabadkézi sokszög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zabadkézi sokszög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zabadkézi sokszög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zabadkézi sokszög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zabadkézi sokszög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zabadkézi sokszög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zabadkézi sokszög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zabadkézi sokszög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zabadkézi sokszög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zabadkézi sokszög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zabadkézi sokszög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zabadkézi sokszög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zabadkézi sokszög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zabadkézi sokszög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zabadkézi sokszög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zabadkézi sokszög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zabadkézi sokszög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zabadkézi sokszög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zabadkézi sokszög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zabadkézi sokszög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zabadkézi sokszög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zabadkézi sokszög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zabadkézi sokszög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zabadkézi sokszög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zabadkézi sokszög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zabadkézi sokszög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zabadkézi sokszög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zabadkézi sokszög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zabadkézi sokszög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zabadkézi sokszög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zabadkézi sokszög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zabadkézi sokszög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zabadkézi sokszög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zabadkézi sokszög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zabadkézi sokszög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zabadkézi sokszög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zabadkézi sokszög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zabadkézi sokszög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zabadkézi sokszög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zabadkézi sokszög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zabadkézi sokszög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zabadkézi sokszög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zabadkézi sokszög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zabadkézi sokszög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zabadkézi sokszög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zabadkézi sokszög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zabadkézi sokszög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zabadkézi sokszög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zabadkézi sokszög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zabadkézi sokszög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zabadkézi sokszög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zabadkézi sokszög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zabadkézi sokszög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u-HU" noProof="0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noProof="0" smtClean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A4EEEA-69A3-4FEE-8C81-7577260E68E8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 smtClean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 smtClean="0"/>
              <a:t>Mintaszöveg szerkesztése</a:t>
            </a:r>
          </a:p>
          <a:p>
            <a:pPr lvl="1" rtl="0"/>
            <a:r>
              <a:rPr lang="hu-HU" noProof="0" dirty="0" smtClean="0"/>
              <a:t>Második szint</a:t>
            </a:r>
          </a:p>
          <a:p>
            <a:pPr lvl="2" rtl="0"/>
            <a:r>
              <a:rPr lang="hu-HU" noProof="0" dirty="0" smtClean="0"/>
              <a:t>Harmadik szint</a:t>
            </a:r>
          </a:p>
          <a:p>
            <a:pPr lvl="3" rtl="0"/>
            <a:r>
              <a:rPr lang="hu-HU" noProof="0" dirty="0" smtClean="0"/>
              <a:t>Negyedik szint</a:t>
            </a:r>
          </a:p>
          <a:p>
            <a:pPr lvl="4" rtl="0"/>
            <a:r>
              <a:rPr lang="hu-HU" noProof="0" dirty="0" smtClean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82FC831-F778-4DAC-8459-6BD1061E5202}" type="datetime1">
              <a:rPr lang="hu-HU" noProof="0" smtClean="0"/>
              <a:t>2021. 06. 07.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u-HU" noProof="0" smtClean="0"/>
              <a:pPr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mkszf.hu/dokumentum/2709/Maganbiztonsag_II.pdf" TargetMode="External"/><Relationship Id="rId2" Type="http://schemas.openxmlformats.org/officeDocument/2006/relationships/hyperlink" Target="http://bmkszf.hu/dokumentum/2708/Maganbiztonsag_I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shade val="12000"/>
                <a:satMod val="240000"/>
              </a:schemeClr>
              <a:schemeClr val="bg1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205980" y="1484784"/>
            <a:ext cx="9144000" cy="2667000"/>
          </a:xfrm>
        </p:spPr>
        <p:txBody>
          <a:bodyPr rtlCol="0"/>
          <a:lstStyle/>
          <a:p>
            <a:r>
              <a:rPr lang="hu-HU" dirty="0" smtClean="0"/>
              <a:t>Személy- és vagyonőr szakmai képzés </a:t>
            </a:r>
            <a:br>
              <a:rPr lang="hu-HU" dirty="0" smtClean="0"/>
            </a:br>
            <a:r>
              <a:rPr lang="hu-HU" sz="1200" b="1" cap="small" dirty="0"/>
              <a:t>Programkövetelmény azonosító száma:</a:t>
            </a:r>
            <a:r>
              <a:rPr lang="hu-HU" sz="1200" b="1" dirty="0"/>
              <a:t> </a:t>
            </a:r>
            <a:r>
              <a:rPr lang="hu-HU" sz="1200" b="1" cap="small" dirty="0"/>
              <a:t>10323009 </a:t>
            </a:r>
            <a:r>
              <a:rPr lang="hu-HU" sz="1200" dirty="0" smtClean="0"/>
              <a:t> </a:t>
            </a:r>
            <a:br>
              <a:rPr lang="hu-HU" sz="1200" dirty="0" smtClean="0"/>
            </a:br>
            <a:r>
              <a:rPr lang="hu-HU" sz="1200" dirty="0" smtClean="0"/>
              <a:t>E/2020/000318</a:t>
            </a:r>
            <a:r>
              <a:rPr lang="hu-HU" sz="1200" dirty="0"/>
              <a:t/>
            </a:r>
            <a:br>
              <a:rPr lang="hu-HU" sz="1200" dirty="0"/>
            </a:br>
            <a:endParaRPr lang="hu-HU" sz="12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277988" y="4958160"/>
            <a:ext cx="9433048" cy="1066800"/>
          </a:xfrm>
        </p:spPr>
        <p:txBody>
          <a:bodyPr rtlCol="0">
            <a:normAutofit/>
          </a:bodyPr>
          <a:lstStyle/>
          <a:p>
            <a:r>
              <a:rPr lang="hu-HU" b="1" dirty="0" smtClean="0">
                <a:latin typeface="+mj-lt"/>
              </a:rPr>
              <a:t>V. </a:t>
            </a:r>
            <a:r>
              <a:rPr lang="hu-HU" b="1" dirty="0"/>
              <a:t>Az objektumőr intézkedéstaktikai ismeretei</a:t>
            </a:r>
            <a:endParaRPr lang="hu-HU" dirty="0" smtClean="0">
              <a:latin typeface="+mj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1804" y="274638"/>
            <a:ext cx="10044608" cy="1020762"/>
          </a:xfrm>
        </p:spPr>
        <p:txBody>
          <a:bodyPr/>
          <a:lstStyle/>
          <a:p>
            <a:pPr algn="ctr"/>
            <a:r>
              <a:rPr lang="hu-HU" dirty="0" smtClean="0"/>
              <a:t>Ajánlott irodalom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3772" y="1700808"/>
            <a:ext cx="1137726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>
                <a:latin typeface="+mj-lt"/>
              </a:rPr>
              <a:t>A tanulást elősegítő tankönyvek a Belügyminisztérium Rendészeti, Vezetőkiválasztási, Vezetőképzési és Továbbképzési Főosztály honlapjáról is nyilvánosan elérhetők, amelyek témakörei segítséget nyújthatnak a videókban elhangzott tananyagok feldolgozásához.</a:t>
            </a:r>
          </a:p>
          <a:p>
            <a:pPr marL="0" indent="0">
              <a:buNone/>
            </a:pP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I. Tankönyv: Magánbiztonság I</a:t>
            </a:r>
            <a:r>
              <a:rPr lang="hu-HU" dirty="0">
                <a:latin typeface="+mj-lt"/>
              </a:rPr>
              <a:t>. - Szerző: dr. </a:t>
            </a:r>
            <a:r>
              <a:rPr lang="hu-HU" dirty="0" err="1">
                <a:latin typeface="+mj-lt"/>
              </a:rPr>
              <a:t>Christián</a:t>
            </a:r>
            <a:r>
              <a:rPr lang="hu-HU" dirty="0">
                <a:latin typeface="+mj-lt"/>
              </a:rPr>
              <a:t> László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2"/>
              </a:rPr>
              <a:t>http://bmkszf.hu/dokumentum/2708/Maganbiztonsag_I.pdf</a:t>
            </a:r>
            <a:endParaRPr lang="hu-HU" dirty="0">
              <a:latin typeface="+mj-lt"/>
            </a:endParaRPr>
          </a:p>
          <a:p>
            <a:r>
              <a:rPr lang="hu-HU" b="1" u="sng" dirty="0">
                <a:solidFill>
                  <a:srgbClr val="FF0000"/>
                </a:solidFill>
                <a:latin typeface="+mj-lt"/>
              </a:rPr>
              <a:t>II. Tankönyv: Magánbiztonság II. </a:t>
            </a:r>
            <a:r>
              <a:rPr lang="hu-HU" dirty="0">
                <a:latin typeface="+mj-lt"/>
              </a:rPr>
              <a:t>– Szerző: dr. Csege Gyula</a:t>
            </a:r>
          </a:p>
          <a:p>
            <a:r>
              <a:rPr lang="hu-HU" dirty="0">
                <a:latin typeface="+mj-lt"/>
              </a:rPr>
              <a:t>Elektronikus elérhetősége: </a:t>
            </a:r>
            <a:r>
              <a:rPr lang="hu-HU" dirty="0">
                <a:latin typeface="+mj-lt"/>
                <a:hlinkClick r:id="rId3"/>
              </a:rPr>
              <a:t>http://bmkszf.hu/dokumentum/2709/Maganbiztonsag_II.pdf</a:t>
            </a:r>
            <a:endParaRPr lang="hu-HU" dirty="0">
              <a:latin typeface="+mj-lt"/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908" y="5182196"/>
            <a:ext cx="1700809" cy="1700809"/>
          </a:xfrm>
          <a:prstGeom prst="rect">
            <a:avLst/>
          </a:prstGeom>
          <a:effectLst>
            <a:glow rad="63500">
              <a:schemeClr val="accent1">
                <a:satMod val="175000"/>
                <a:alpha val="0"/>
              </a:schemeClr>
            </a:glow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92045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smtClean="0"/>
              <a:t>Tartalomjegyzék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477788" y="1700808"/>
            <a:ext cx="11161240" cy="4896544"/>
          </a:xfrm>
        </p:spPr>
        <p:txBody>
          <a:bodyPr rtlCol="0">
            <a:normAutofit fontScale="85000" lnSpcReduction="10000"/>
          </a:bodyPr>
          <a:lstStyle/>
          <a:p>
            <a:pPr lvl="0"/>
            <a:r>
              <a:rPr lang="hu-HU" dirty="0">
                <a:latin typeface="+mj-lt"/>
              </a:rPr>
              <a:t>esemény, rendkívüli esemény bekövetkezésekor szükséges intézkedések</a:t>
            </a:r>
          </a:p>
          <a:p>
            <a:pPr lvl="0"/>
            <a:r>
              <a:rPr lang="hu-HU" dirty="0">
                <a:latin typeface="+mj-lt"/>
              </a:rPr>
              <a:t>rendkívüli események esetén a közreműködésbe bevonandó hatóságok értesítésének rendje, szabályai</a:t>
            </a:r>
          </a:p>
          <a:p>
            <a:pPr lvl="0"/>
            <a:r>
              <a:rPr lang="hu-HU" dirty="0">
                <a:latin typeface="+mj-lt"/>
              </a:rPr>
              <a:t>az eredményes intézkedés érdekében együttműködés a társakkal és a hatósággal</a:t>
            </a:r>
          </a:p>
          <a:p>
            <a:pPr lvl="0"/>
            <a:r>
              <a:rPr lang="hu-HU" dirty="0">
                <a:latin typeface="+mj-lt"/>
              </a:rPr>
              <a:t>esemény, rendkívüli esemény bekövetkezésekor, létesítmények, területek kiürítése</a:t>
            </a:r>
          </a:p>
          <a:p>
            <a:pPr lvl="0"/>
            <a:r>
              <a:rPr lang="hu-HU" dirty="0">
                <a:latin typeface="+mj-lt"/>
              </a:rPr>
              <a:t>megbízás tárgyát képező létesítményre vonatkozó utasítások, kiürítési-, tűz-és katasztrófavédelmi tervek tartalma</a:t>
            </a:r>
          </a:p>
          <a:p>
            <a:pPr lvl="0"/>
            <a:r>
              <a:rPr lang="hu-HU" dirty="0">
                <a:latin typeface="+mj-lt"/>
              </a:rPr>
              <a:t>a helyszínbiztosítás során szükséges intézkedések</a:t>
            </a:r>
          </a:p>
          <a:p>
            <a:pPr lvl="0"/>
            <a:r>
              <a:rPr lang="hu-HU" dirty="0">
                <a:latin typeface="+mj-lt"/>
              </a:rPr>
              <a:t>helyszín biztosításával kapcsolatos feladatok</a:t>
            </a:r>
          </a:p>
          <a:p>
            <a:pPr lvl="0"/>
            <a:r>
              <a:rPr lang="hu-HU" dirty="0">
                <a:latin typeface="+mj-lt"/>
              </a:rPr>
              <a:t>az intézménybiztonsága és az ott tartózkodók testi épségének megóvása</a:t>
            </a:r>
          </a:p>
          <a:p>
            <a:r>
              <a:rPr lang="hu-HU" dirty="0">
                <a:latin typeface="+mj-lt"/>
              </a:rPr>
              <a:t>intézkedési helyzet gyakorlása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9796" y="1905000"/>
            <a:ext cx="10945216" cy="4620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5400" dirty="0" smtClean="0">
              <a:latin typeface="+mj-lt"/>
            </a:endParaRPr>
          </a:p>
          <a:p>
            <a:pPr marL="0" indent="0" algn="ctr">
              <a:buNone/>
            </a:pPr>
            <a:r>
              <a:rPr lang="hu-HU" sz="5400" smtClean="0">
                <a:latin typeface="+mj-lt"/>
              </a:rPr>
              <a:t>Köszönöm </a:t>
            </a:r>
            <a:r>
              <a:rPr lang="hu-HU" sz="5400" dirty="0" smtClean="0">
                <a:latin typeface="+mj-lt"/>
              </a:rPr>
              <a:t>figyelmüket!</a:t>
            </a:r>
            <a:endParaRPr lang="hu-HU" sz="5400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6900" y="5157192"/>
            <a:ext cx="1835055" cy="18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ábl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5_TF02804846_TF02804846.potx" id="{CE152ABB-4FC1-4E07-BE13-525B9C646147}" vid="{FAB8E91B-AC12-4AFF-A512-88C71DB404BE}"/>
    </a:ext>
  </a:extLst>
</a:theme>
</file>

<file path=ppt/theme/theme2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tf02804846_win32</Template>
  <TotalTime>62</TotalTime>
  <Words>160</Words>
  <Application>Microsoft Office PowerPoint</Application>
  <PresentationFormat>Egyéni</PresentationFormat>
  <Paragraphs>23</Paragraphs>
  <Slides>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Consolas</vt:lpstr>
      <vt:lpstr>Corbel</vt:lpstr>
      <vt:lpstr>Tábla 16x9</vt:lpstr>
      <vt:lpstr>Személy- és vagyonőr szakmai képzés  Programkövetelmény azonosító száma: 10323009   E/2020/000318 </vt:lpstr>
      <vt:lpstr>Ajánlott irodalom</vt:lpstr>
      <vt:lpstr>Tartalomjegyzék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Cím elrendezés</dc:title>
  <dc:creator>User</dc:creator>
  <cp:lastModifiedBy>User</cp:lastModifiedBy>
  <cp:revision>15</cp:revision>
  <dcterms:created xsi:type="dcterms:W3CDTF">2021-05-09T06:52:48Z</dcterms:created>
  <dcterms:modified xsi:type="dcterms:W3CDTF">2021-06-07T07:38:41Z</dcterms:modified>
</cp:coreProperties>
</file>