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handoutMasterIdLst>
    <p:handoutMasterId r:id="rId53"/>
  </p:handoutMasterIdLst>
  <p:sldIdLst>
    <p:sldId id="256" r:id="rId2"/>
    <p:sldId id="269" r:id="rId3"/>
    <p:sldId id="299" r:id="rId4"/>
    <p:sldId id="271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323" r:id="rId14"/>
    <p:sldId id="324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74" r:id="rId25"/>
    <p:sldId id="275" r:id="rId26"/>
    <p:sldId id="300" r:id="rId27"/>
    <p:sldId id="276" r:id="rId28"/>
    <p:sldId id="277" r:id="rId29"/>
    <p:sldId id="301" r:id="rId30"/>
    <p:sldId id="303" r:id="rId31"/>
    <p:sldId id="318" r:id="rId32"/>
    <p:sldId id="319" r:id="rId33"/>
    <p:sldId id="304" r:id="rId34"/>
    <p:sldId id="305" r:id="rId35"/>
    <p:sldId id="321" r:id="rId36"/>
    <p:sldId id="322" r:id="rId37"/>
    <p:sldId id="306" r:id="rId38"/>
    <p:sldId id="307" r:id="rId39"/>
    <p:sldId id="308" r:id="rId40"/>
    <p:sldId id="309" r:id="rId41"/>
    <p:sldId id="310" r:id="rId42"/>
    <p:sldId id="311" r:id="rId43"/>
    <p:sldId id="313" r:id="rId44"/>
    <p:sldId id="312" r:id="rId45"/>
    <p:sldId id="314" r:id="rId46"/>
    <p:sldId id="316" r:id="rId47"/>
    <p:sldId id="315" r:id="rId48"/>
    <p:sldId id="325" r:id="rId49"/>
    <p:sldId id="317" r:id="rId50"/>
    <p:sldId id="320" r:id="rId51"/>
  </p:sldIdLst>
  <p:sldSz cx="12188825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599" autoAdjust="0"/>
  </p:normalViewPr>
  <p:slideViewPr>
    <p:cSldViewPr>
      <p:cViewPr varScale="1">
        <p:scale>
          <a:sx n="83" d="100"/>
          <a:sy n="83" d="100"/>
        </p:scale>
        <p:origin x="595" y="4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3330" y="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7E8AE9-FBB6-4BC1-9D46-FDF4C876CEC2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6704EAFB-1F7C-4AFE-B9B7-316A3F28C13C}">
      <dgm:prSet phldrT="[Szöveg]" custT="1"/>
      <dgm:spPr/>
      <dgm:t>
        <a:bodyPr/>
        <a:lstStyle/>
        <a:p>
          <a:r>
            <a:rPr lang="hu-HU" sz="2800" dirty="0" smtClean="0">
              <a:solidFill>
                <a:schemeClr val="bg1"/>
              </a:solidFill>
            </a:rPr>
            <a:t>Töltés</a:t>
          </a:r>
          <a:endParaRPr lang="hu-HU" sz="2800" dirty="0">
            <a:solidFill>
              <a:schemeClr val="bg1"/>
            </a:solidFill>
          </a:endParaRPr>
        </a:p>
      </dgm:t>
    </dgm:pt>
    <dgm:pt modelId="{B87457E1-7A69-4333-AB52-EE959A38D04D}" type="parTrans" cxnId="{9DFCF948-4B5A-4508-8EDF-4E26DAF2A3AE}">
      <dgm:prSet/>
      <dgm:spPr/>
      <dgm:t>
        <a:bodyPr/>
        <a:lstStyle/>
        <a:p>
          <a:endParaRPr lang="hu-HU"/>
        </a:p>
      </dgm:t>
    </dgm:pt>
    <dgm:pt modelId="{F369E9B6-F4EB-4BB3-9DAE-C07D6A14DCAE}" type="sibTrans" cxnId="{9DFCF948-4B5A-4508-8EDF-4E26DAF2A3AE}">
      <dgm:prSet/>
      <dgm:spPr/>
      <dgm:t>
        <a:bodyPr/>
        <a:lstStyle/>
        <a:p>
          <a:endParaRPr lang="hu-HU"/>
        </a:p>
      </dgm:t>
    </dgm:pt>
    <dgm:pt modelId="{01AC19E7-4406-4096-A72F-7A81101121AE}">
      <dgm:prSet phldrT="[Szöveg]" custT="1"/>
      <dgm:spPr/>
      <dgm:t>
        <a:bodyPr/>
        <a:lstStyle/>
        <a:p>
          <a:r>
            <a:rPr lang="hu-HU" sz="2800" dirty="0" smtClean="0">
              <a:solidFill>
                <a:schemeClr val="bg1"/>
              </a:solidFill>
            </a:rPr>
            <a:t>Feszültség</a:t>
          </a:r>
          <a:endParaRPr lang="hu-HU" sz="2800" dirty="0">
            <a:solidFill>
              <a:schemeClr val="bg1"/>
            </a:solidFill>
          </a:endParaRPr>
        </a:p>
      </dgm:t>
    </dgm:pt>
    <dgm:pt modelId="{EC597070-63E2-408F-9675-354AAB9FB43A}" type="parTrans" cxnId="{481CABAA-4FDF-444E-A1B1-FD58133D0ACB}">
      <dgm:prSet/>
      <dgm:spPr/>
      <dgm:t>
        <a:bodyPr/>
        <a:lstStyle/>
        <a:p>
          <a:endParaRPr lang="hu-HU"/>
        </a:p>
      </dgm:t>
    </dgm:pt>
    <dgm:pt modelId="{8C8998BC-2038-45E7-B75C-23C1F3721DD3}" type="sibTrans" cxnId="{481CABAA-4FDF-444E-A1B1-FD58133D0ACB}">
      <dgm:prSet/>
      <dgm:spPr/>
      <dgm:t>
        <a:bodyPr/>
        <a:lstStyle/>
        <a:p>
          <a:endParaRPr lang="hu-HU"/>
        </a:p>
      </dgm:t>
    </dgm:pt>
    <dgm:pt modelId="{89E2F259-BF72-461E-922A-C7DE34803C75}">
      <dgm:prSet phldrT="[Szöveg]" custT="1"/>
      <dgm:spPr/>
      <dgm:t>
        <a:bodyPr/>
        <a:lstStyle/>
        <a:p>
          <a:r>
            <a:rPr lang="hu-HU" sz="2800" dirty="0" smtClean="0">
              <a:solidFill>
                <a:schemeClr val="bg1"/>
              </a:solidFill>
            </a:rPr>
            <a:t>Kisülés</a:t>
          </a:r>
          <a:endParaRPr lang="hu-HU" sz="2800" dirty="0">
            <a:solidFill>
              <a:schemeClr val="bg1"/>
            </a:solidFill>
          </a:endParaRPr>
        </a:p>
      </dgm:t>
    </dgm:pt>
    <dgm:pt modelId="{6EEEFBA5-CE7C-4E67-BD49-1EFDD6651D7B}" type="parTrans" cxnId="{099FB1B6-4735-424F-B8B2-575075996530}">
      <dgm:prSet/>
      <dgm:spPr/>
      <dgm:t>
        <a:bodyPr/>
        <a:lstStyle/>
        <a:p>
          <a:endParaRPr lang="hu-HU"/>
        </a:p>
      </dgm:t>
    </dgm:pt>
    <dgm:pt modelId="{8EA94B41-93E8-45FC-B445-2CD8B25FBC77}" type="sibTrans" cxnId="{099FB1B6-4735-424F-B8B2-575075996530}">
      <dgm:prSet/>
      <dgm:spPr/>
      <dgm:t>
        <a:bodyPr/>
        <a:lstStyle/>
        <a:p>
          <a:endParaRPr lang="hu-HU"/>
        </a:p>
      </dgm:t>
    </dgm:pt>
    <dgm:pt modelId="{EF96B4A3-8E22-4522-BF3E-CB24E5E2EC1C}">
      <dgm:prSet phldrT="[Szöveg]" custT="1"/>
      <dgm:spPr/>
      <dgm:t>
        <a:bodyPr/>
        <a:lstStyle/>
        <a:p>
          <a:r>
            <a:rPr lang="hu-HU" sz="2800" dirty="0" smtClean="0">
              <a:solidFill>
                <a:schemeClr val="bg1"/>
              </a:solidFill>
            </a:rPr>
            <a:t>Ellazulás</a:t>
          </a:r>
          <a:endParaRPr lang="hu-HU" sz="2800" dirty="0">
            <a:solidFill>
              <a:schemeClr val="bg1"/>
            </a:solidFill>
          </a:endParaRPr>
        </a:p>
      </dgm:t>
    </dgm:pt>
    <dgm:pt modelId="{F0800337-C5B3-41B1-8702-9452906F1E75}" type="parTrans" cxnId="{517B8CF1-48B9-4625-B532-49CD8E52DEB9}">
      <dgm:prSet/>
      <dgm:spPr/>
      <dgm:t>
        <a:bodyPr/>
        <a:lstStyle/>
        <a:p>
          <a:endParaRPr lang="hu-HU"/>
        </a:p>
      </dgm:t>
    </dgm:pt>
    <dgm:pt modelId="{1D87253E-27A5-4879-9219-1728FC329DD1}" type="sibTrans" cxnId="{517B8CF1-48B9-4625-B532-49CD8E52DEB9}">
      <dgm:prSet/>
      <dgm:spPr/>
      <dgm:t>
        <a:bodyPr/>
        <a:lstStyle/>
        <a:p>
          <a:endParaRPr lang="hu-HU"/>
        </a:p>
      </dgm:t>
    </dgm:pt>
    <dgm:pt modelId="{6DBC6487-29E0-489D-9F24-60FF96EC1522}">
      <dgm:prSet phldrT="[Szöveg]" custT="1"/>
      <dgm:spPr/>
      <dgm:t>
        <a:bodyPr/>
        <a:lstStyle/>
        <a:p>
          <a:r>
            <a:rPr lang="hu-HU" sz="2800" dirty="0" smtClean="0">
              <a:solidFill>
                <a:schemeClr val="bg1"/>
              </a:solidFill>
            </a:rPr>
            <a:t>Rugalmasság</a:t>
          </a:r>
          <a:endParaRPr lang="hu-HU" sz="2800" dirty="0">
            <a:solidFill>
              <a:schemeClr val="bg1"/>
            </a:solidFill>
          </a:endParaRPr>
        </a:p>
      </dgm:t>
    </dgm:pt>
    <dgm:pt modelId="{81D45885-B988-4A43-85D6-AD8A7C409307}" type="parTrans" cxnId="{A0898186-BF24-4F2A-BD58-833557617985}">
      <dgm:prSet/>
      <dgm:spPr/>
      <dgm:t>
        <a:bodyPr/>
        <a:lstStyle/>
        <a:p>
          <a:endParaRPr lang="hu-HU"/>
        </a:p>
      </dgm:t>
    </dgm:pt>
    <dgm:pt modelId="{054C7491-B5C1-4A28-B073-C201E695CF7B}" type="sibTrans" cxnId="{A0898186-BF24-4F2A-BD58-833557617985}">
      <dgm:prSet/>
      <dgm:spPr/>
      <dgm:t>
        <a:bodyPr/>
        <a:lstStyle/>
        <a:p>
          <a:endParaRPr lang="hu-HU"/>
        </a:p>
      </dgm:t>
    </dgm:pt>
    <dgm:pt modelId="{A4CD97B5-A3F0-42AC-ACF6-83839CE91E29}" type="pres">
      <dgm:prSet presAssocID="{CD7E8AE9-FBB6-4BC1-9D46-FDF4C876CEC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3AAE939-88B0-41E7-870C-8540CE9E364E}" type="pres">
      <dgm:prSet presAssocID="{6704EAFB-1F7C-4AFE-B9B7-316A3F28C13C}" presName="dummy" presStyleCnt="0"/>
      <dgm:spPr/>
    </dgm:pt>
    <dgm:pt modelId="{8B5D8524-F5AD-4F29-91E6-768B5FA09153}" type="pres">
      <dgm:prSet presAssocID="{6704EAFB-1F7C-4AFE-B9B7-316A3F28C13C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96D0D5-B54B-4534-81AB-2F79D910F7A9}" type="pres">
      <dgm:prSet presAssocID="{F369E9B6-F4EB-4BB3-9DAE-C07D6A14DCAE}" presName="sibTrans" presStyleLbl="node1" presStyleIdx="0" presStyleCnt="5"/>
      <dgm:spPr/>
      <dgm:t>
        <a:bodyPr/>
        <a:lstStyle/>
        <a:p>
          <a:endParaRPr lang="hu-HU"/>
        </a:p>
      </dgm:t>
    </dgm:pt>
    <dgm:pt modelId="{FFC41CEF-56E6-4F0D-8AD6-DA9BF5767CB9}" type="pres">
      <dgm:prSet presAssocID="{01AC19E7-4406-4096-A72F-7A81101121AE}" presName="dummy" presStyleCnt="0"/>
      <dgm:spPr/>
    </dgm:pt>
    <dgm:pt modelId="{0CD7529B-BDE6-4E37-9AD9-E896DF71B1E8}" type="pres">
      <dgm:prSet presAssocID="{01AC19E7-4406-4096-A72F-7A81101121AE}" presName="node" presStyleLbl="revTx" presStyleIdx="1" presStyleCnt="5" custScaleX="18536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20BF609-8A64-4F33-A750-C4B18410F248}" type="pres">
      <dgm:prSet presAssocID="{8C8998BC-2038-45E7-B75C-23C1F3721DD3}" presName="sibTrans" presStyleLbl="node1" presStyleIdx="1" presStyleCnt="5"/>
      <dgm:spPr/>
      <dgm:t>
        <a:bodyPr/>
        <a:lstStyle/>
        <a:p>
          <a:endParaRPr lang="hu-HU"/>
        </a:p>
      </dgm:t>
    </dgm:pt>
    <dgm:pt modelId="{2FEC5195-7DD1-4285-A3FF-BCAEFF7C062B}" type="pres">
      <dgm:prSet presAssocID="{89E2F259-BF72-461E-922A-C7DE34803C75}" presName="dummy" presStyleCnt="0"/>
      <dgm:spPr/>
    </dgm:pt>
    <dgm:pt modelId="{5ADBC0C2-D584-40E2-B740-410C8007FBFC}" type="pres">
      <dgm:prSet presAssocID="{89E2F259-BF72-461E-922A-C7DE34803C75}" presName="node" presStyleLbl="revTx" presStyleIdx="2" presStyleCnt="5" custScaleX="12634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2665873-4C00-40DB-B91F-9D7CE1C0445E}" type="pres">
      <dgm:prSet presAssocID="{8EA94B41-93E8-45FC-B445-2CD8B25FBC77}" presName="sibTrans" presStyleLbl="node1" presStyleIdx="2" presStyleCnt="5"/>
      <dgm:spPr/>
      <dgm:t>
        <a:bodyPr/>
        <a:lstStyle/>
        <a:p>
          <a:endParaRPr lang="hu-HU"/>
        </a:p>
      </dgm:t>
    </dgm:pt>
    <dgm:pt modelId="{536DCF12-CAB3-4507-B2E0-0E2F2DB1C8F7}" type="pres">
      <dgm:prSet presAssocID="{EF96B4A3-8E22-4522-BF3E-CB24E5E2EC1C}" presName="dummy" presStyleCnt="0"/>
      <dgm:spPr/>
    </dgm:pt>
    <dgm:pt modelId="{10E45518-EBCC-41E4-9630-1944ECC68C9F}" type="pres">
      <dgm:prSet presAssocID="{EF96B4A3-8E22-4522-BF3E-CB24E5E2EC1C}" presName="node" presStyleLbl="revTx" presStyleIdx="3" presStyleCnt="5" custScaleX="17057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EB04D95-9EC5-462C-9783-D50284599199}" type="pres">
      <dgm:prSet presAssocID="{1D87253E-27A5-4879-9219-1728FC329DD1}" presName="sibTrans" presStyleLbl="node1" presStyleIdx="3" presStyleCnt="5"/>
      <dgm:spPr/>
      <dgm:t>
        <a:bodyPr/>
        <a:lstStyle/>
        <a:p>
          <a:endParaRPr lang="hu-HU"/>
        </a:p>
      </dgm:t>
    </dgm:pt>
    <dgm:pt modelId="{9E4E95EF-E1FA-43F6-B911-C376E393C793}" type="pres">
      <dgm:prSet presAssocID="{6DBC6487-29E0-489D-9F24-60FF96EC1522}" presName="dummy" presStyleCnt="0"/>
      <dgm:spPr/>
    </dgm:pt>
    <dgm:pt modelId="{57423F1F-E7DA-4A44-96BC-FC6BC2069920}" type="pres">
      <dgm:prSet presAssocID="{6DBC6487-29E0-489D-9F24-60FF96EC1522}" presName="node" presStyleLbl="revTx" presStyleIdx="4" presStyleCnt="5" custScaleX="21701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E087B5A-D8CE-4E0F-9A08-A7FBE0212617}" type="pres">
      <dgm:prSet presAssocID="{054C7491-B5C1-4A28-B073-C201E695CF7B}" presName="sibTrans" presStyleLbl="node1" presStyleIdx="4" presStyleCnt="5"/>
      <dgm:spPr/>
      <dgm:t>
        <a:bodyPr/>
        <a:lstStyle/>
        <a:p>
          <a:endParaRPr lang="hu-HU"/>
        </a:p>
      </dgm:t>
    </dgm:pt>
  </dgm:ptLst>
  <dgm:cxnLst>
    <dgm:cxn modelId="{A0898186-BF24-4F2A-BD58-833557617985}" srcId="{CD7E8AE9-FBB6-4BC1-9D46-FDF4C876CEC2}" destId="{6DBC6487-29E0-489D-9F24-60FF96EC1522}" srcOrd="4" destOrd="0" parTransId="{81D45885-B988-4A43-85D6-AD8A7C409307}" sibTransId="{054C7491-B5C1-4A28-B073-C201E695CF7B}"/>
    <dgm:cxn modelId="{099FB1B6-4735-424F-B8B2-575075996530}" srcId="{CD7E8AE9-FBB6-4BC1-9D46-FDF4C876CEC2}" destId="{89E2F259-BF72-461E-922A-C7DE34803C75}" srcOrd="2" destOrd="0" parTransId="{6EEEFBA5-CE7C-4E67-BD49-1EFDD6651D7B}" sibTransId="{8EA94B41-93E8-45FC-B445-2CD8B25FBC77}"/>
    <dgm:cxn modelId="{481CABAA-4FDF-444E-A1B1-FD58133D0ACB}" srcId="{CD7E8AE9-FBB6-4BC1-9D46-FDF4C876CEC2}" destId="{01AC19E7-4406-4096-A72F-7A81101121AE}" srcOrd="1" destOrd="0" parTransId="{EC597070-63E2-408F-9675-354AAB9FB43A}" sibTransId="{8C8998BC-2038-45E7-B75C-23C1F3721DD3}"/>
    <dgm:cxn modelId="{B01D0AF7-2962-4569-BC62-7C869BAED1ED}" type="presOf" srcId="{8C8998BC-2038-45E7-B75C-23C1F3721DD3}" destId="{D20BF609-8A64-4F33-A750-C4B18410F248}" srcOrd="0" destOrd="0" presId="urn:microsoft.com/office/officeart/2005/8/layout/cycle1"/>
    <dgm:cxn modelId="{55C1F71B-4B29-448D-B0FE-417BEBD705D7}" type="presOf" srcId="{CD7E8AE9-FBB6-4BC1-9D46-FDF4C876CEC2}" destId="{A4CD97B5-A3F0-42AC-ACF6-83839CE91E29}" srcOrd="0" destOrd="0" presId="urn:microsoft.com/office/officeart/2005/8/layout/cycle1"/>
    <dgm:cxn modelId="{9DFCF948-4B5A-4508-8EDF-4E26DAF2A3AE}" srcId="{CD7E8AE9-FBB6-4BC1-9D46-FDF4C876CEC2}" destId="{6704EAFB-1F7C-4AFE-B9B7-316A3F28C13C}" srcOrd="0" destOrd="0" parTransId="{B87457E1-7A69-4333-AB52-EE959A38D04D}" sibTransId="{F369E9B6-F4EB-4BB3-9DAE-C07D6A14DCAE}"/>
    <dgm:cxn modelId="{4FA3BFA5-CFD5-4442-B894-A2085F307EA9}" type="presOf" srcId="{F369E9B6-F4EB-4BB3-9DAE-C07D6A14DCAE}" destId="{B396D0D5-B54B-4534-81AB-2F79D910F7A9}" srcOrd="0" destOrd="0" presId="urn:microsoft.com/office/officeart/2005/8/layout/cycle1"/>
    <dgm:cxn modelId="{517B8CF1-48B9-4625-B532-49CD8E52DEB9}" srcId="{CD7E8AE9-FBB6-4BC1-9D46-FDF4C876CEC2}" destId="{EF96B4A3-8E22-4522-BF3E-CB24E5E2EC1C}" srcOrd="3" destOrd="0" parTransId="{F0800337-C5B3-41B1-8702-9452906F1E75}" sibTransId="{1D87253E-27A5-4879-9219-1728FC329DD1}"/>
    <dgm:cxn modelId="{6A3ABCEE-A601-4DBD-81A1-93A2E21761D4}" type="presOf" srcId="{EF96B4A3-8E22-4522-BF3E-CB24E5E2EC1C}" destId="{10E45518-EBCC-41E4-9630-1944ECC68C9F}" srcOrd="0" destOrd="0" presId="urn:microsoft.com/office/officeart/2005/8/layout/cycle1"/>
    <dgm:cxn modelId="{54F14076-CDFE-44BF-B812-96E1FE29F36A}" type="presOf" srcId="{6704EAFB-1F7C-4AFE-B9B7-316A3F28C13C}" destId="{8B5D8524-F5AD-4F29-91E6-768B5FA09153}" srcOrd="0" destOrd="0" presId="urn:microsoft.com/office/officeart/2005/8/layout/cycle1"/>
    <dgm:cxn modelId="{284C206B-8C8B-4596-B503-7063087935DE}" type="presOf" srcId="{6DBC6487-29E0-489D-9F24-60FF96EC1522}" destId="{57423F1F-E7DA-4A44-96BC-FC6BC2069920}" srcOrd="0" destOrd="0" presId="urn:microsoft.com/office/officeart/2005/8/layout/cycle1"/>
    <dgm:cxn modelId="{006DC927-EB03-4EF6-B431-18C3DE899978}" type="presOf" srcId="{1D87253E-27A5-4879-9219-1728FC329DD1}" destId="{3EB04D95-9EC5-462C-9783-D50284599199}" srcOrd="0" destOrd="0" presId="urn:microsoft.com/office/officeart/2005/8/layout/cycle1"/>
    <dgm:cxn modelId="{FD35B8C0-C669-4757-B1D7-034154BE3A54}" type="presOf" srcId="{01AC19E7-4406-4096-A72F-7A81101121AE}" destId="{0CD7529B-BDE6-4E37-9AD9-E896DF71B1E8}" srcOrd="0" destOrd="0" presId="urn:microsoft.com/office/officeart/2005/8/layout/cycle1"/>
    <dgm:cxn modelId="{FA7441C3-3DC3-4EA8-8B59-FD3DF253DF27}" type="presOf" srcId="{89E2F259-BF72-461E-922A-C7DE34803C75}" destId="{5ADBC0C2-D584-40E2-B740-410C8007FBFC}" srcOrd="0" destOrd="0" presId="urn:microsoft.com/office/officeart/2005/8/layout/cycle1"/>
    <dgm:cxn modelId="{7AD1FD24-8AAE-407F-83D7-F0EDFC01E912}" type="presOf" srcId="{054C7491-B5C1-4A28-B073-C201E695CF7B}" destId="{8E087B5A-D8CE-4E0F-9A08-A7FBE0212617}" srcOrd="0" destOrd="0" presId="urn:microsoft.com/office/officeart/2005/8/layout/cycle1"/>
    <dgm:cxn modelId="{5B88C05A-B18E-44F8-94AA-7326FE432C2B}" type="presOf" srcId="{8EA94B41-93E8-45FC-B445-2CD8B25FBC77}" destId="{A2665873-4C00-40DB-B91F-9D7CE1C0445E}" srcOrd="0" destOrd="0" presId="urn:microsoft.com/office/officeart/2005/8/layout/cycle1"/>
    <dgm:cxn modelId="{86CD7A30-CE0F-425A-A454-6D8A1B94A807}" type="presParOf" srcId="{A4CD97B5-A3F0-42AC-ACF6-83839CE91E29}" destId="{03AAE939-88B0-41E7-870C-8540CE9E364E}" srcOrd="0" destOrd="0" presId="urn:microsoft.com/office/officeart/2005/8/layout/cycle1"/>
    <dgm:cxn modelId="{0A185345-8A68-4E1B-997F-DA2085D53FC5}" type="presParOf" srcId="{A4CD97B5-A3F0-42AC-ACF6-83839CE91E29}" destId="{8B5D8524-F5AD-4F29-91E6-768B5FA09153}" srcOrd="1" destOrd="0" presId="urn:microsoft.com/office/officeart/2005/8/layout/cycle1"/>
    <dgm:cxn modelId="{62E9F442-4F37-430D-B1F9-71A9F3E6AA86}" type="presParOf" srcId="{A4CD97B5-A3F0-42AC-ACF6-83839CE91E29}" destId="{B396D0D5-B54B-4534-81AB-2F79D910F7A9}" srcOrd="2" destOrd="0" presId="urn:microsoft.com/office/officeart/2005/8/layout/cycle1"/>
    <dgm:cxn modelId="{D8C7A3F6-FD10-4494-8E79-B07675D5842A}" type="presParOf" srcId="{A4CD97B5-A3F0-42AC-ACF6-83839CE91E29}" destId="{FFC41CEF-56E6-4F0D-8AD6-DA9BF5767CB9}" srcOrd="3" destOrd="0" presId="urn:microsoft.com/office/officeart/2005/8/layout/cycle1"/>
    <dgm:cxn modelId="{25707856-D77D-402F-AC22-273F2F3CC78A}" type="presParOf" srcId="{A4CD97B5-A3F0-42AC-ACF6-83839CE91E29}" destId="{0CD7529B-BDE6-4E37-9AD9-E896DF71B1E8}" srcOrd="4" destOrd="0" presId="urn:microsoft.com/office/officeart/2005/8/layout/cycle1"/>
    <dgm:cxn modelId="{B268D696-CEE5-4FC7-A328-13A8F661EADE}" type="presParOf" srcId="{A4CD97B5-A3F0-42AC-ACF6-83839CE91E29}" destId="{D20BF609-8A64-4F33-A750-C4B18410F248}" srcOrd="5" destOrd="0" presId="urn:microsoft.com/office/officeart/2005/8/layout/cycle1"/>
    <dgm:cxn modelId="{37E2D2AD-0932-46BA-9C34-23D89623EC23}" type="presParOf" srcId="{A4CD97B5-A3F0-42AC-ACF6-83839CE91E29}" destId="{2FEC5195-7DD1-4285-A3FF-BCAEFF7C062B}" srcOrd="6" destOrd="0" presId="urn:microsoft.com/office/officeart/2005/8/layout/cycle1"/>
    <dgm:cxn modelId="{CB77090A-6427-4114-BDAD-C575CCA7D177}" type="presParOf" srcId="{A4CD97B5-A3F0-42AC-ACF6-83839CE91E29}" destId="{5ADBC0C2-D584-40E2-B740-410C8007FBFC}" srcOrd="7" destOrd="0" presId="urn:microsoft.com/office/officeart/2005/8/layout/cycle1"/>
    <dgm:cxn modelId="{50C1B3C6-9AB6-4514-9AD1-F9BAC0880748}" type="presParOf" srcId="{A4CD97B5-A3F0-42AC-ACF6-83839CE91E29}" destId="{A2665873-4C00-40DB-B91F-9D7CE1C0445E}" srcOrd="8" destOrd="0" presId="urn:microsoft.com/office/officeart/2005/8/layout/cycle1"/>
    <dgm:cxn modelId="{0FD928DC-2ACF-4B5C-8A60-4A856D4E5C90}" type="presParOf" srcId="{A4CD97B5-A3F0-42AC-ACF6-83839CE91E29}" destId="{536DCF12-CAB3-4507-B2E0-0E2F2DB1C8F7}" srcOrd="9" destOrd="0" presId="urn:microsoft.com/office/officeart/2005/8/layout/cycle1"/>
    <dgm:cxn modelId="{A4886875-9A1F-4D93-97EB-0D772FC4420C}" type="presParOf" srcId="{A4CD97B5-A3F0-42AC-ACF6-83839CE91E29}" destId="{10E45518-EBCC-41E4-9630-1944ECC68C9F}" srcOrd="10" destOrd="0" presId="urn:microsoft.com/office/officeart/2005/8/layout/cycle1"/>
    <dgm:cxn modelId="{3E89F71E-F08D-4F4D-A4AA-EB0F187D961D}" type="presParOf" srcId="{A4CD97B5-A3F0-42AC-ACF6-83839CE91E29}" destId="{3EB04D95-9EC5-462C-9783-D50284599199}" srcOrd="11" destOrd="0" presId="urn:microsoft.com/office/officeart/2005/8/layout/cycle1"/>
    <dgm:cxn modelId="{EB058190-44B1-4BC7-BCDD-907D0748AE1E}" type="presParOf" srcId="{A4CD97B5-A3F0-42AC-ACF6-83839CE91E29}" destId="{9E4E95EF-E1FA-43F6-B911-C376E393C793}" srcOrd="12" destOrd="0" presId="urn:microsoft.com/office/officeart/2005/8/layout/cycle1"/>
    <dgm:cxn modelId="{D14D2652-1C67-42C1-8746-1AE039E2EBC3}" type="presParOf" srcId="{A4CD97B5-A3F0-42AC-ACF6-83839CE91E29}" destId="{57423F1F-E7DA-4A44-96BC-FC6BC2069920}" srcOrd="13" destOrd="0" presId="urn:microsoft.com/office/officeart/2005/8/layout/cycle1"/>
    <dgm:cxn modelId="{7730577C-03CF-4767-9B36-B7D2373B40CC}" type="presParOf" srcId="{A4CD97B5-A3F0-42AC-ACF6-83839CE91E29}" destId="{8E087B5A-D8CE-4E0F-9A08-A7FBE0212617}" srcOrd="14" destOrd="0" presId="urn:microsoft.com/office/officeart/2005/8/layout/cycle1"/>
  </dgm:cxnLst>
  <dgm:bg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5D8524-F5AD-4F29-91E6-768B5FA09153}">
      <dsp:nvSpPr>
        <dsp:cNvPr id="0" name=""/>
        <dsp:cNvSpPr/>
      </dsp:nvSpPr>
      <dsp:spPr>
        <a:xfrm>
          <a:off x="4104625" y="36670"/>
          <a:ext cx="1187387" cy="1187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>
              <a:solidFill>
                <a:schemeClr val="bg1"/>
              </a:solidFill>
            </a:rPr>
            <a:t>Töltés</a:t>
          </a:r>
          <a:endParaRPr lang="hu-HU" sz="2800" kern="1200" dirty="0">
            <a:solidFill>
              <a:schemeClr val="bg1"/>
            </a:solidFill>
          </a:endParaRPr>
        </a:p>
      </dsp:txBody>
      <dsp:txXfrm>
        <a:off x="4104625" y="36670"/>
        <a:ext cx="1187387" cy="1187387"/>
      </dsp:txXfrm>
    </dsp:sp>
    <dsp:sp modelId="{B396D0D5-B54B-4534-81AB-2F79D910F7A9}">
      <dsp:nvSpPr>
        <dsp:cNvPr id="0" name=""/>
        <dsp:cNvSpPr/>
      </dsp:nvSpPr>
      <dsp:spPr>
        <a:xfrm>
          <a:off x="1311694" y="2347"/>
          <a:ext cx="4451562" cy="4451562"/>
        </a:xfrm>
        <a:prstGeom prst="circularArrow">
          <a:avLst>
            <a:gd name="adj1" fmla="val 5201"/>
            <a:gd name="adj2" fmla="val 335999"/>
            <a:gd name="adj3" fmla="val 21292893"/>
            <a:gd name="adj4" fmla="val 19766545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D7529B-BDE6-4E37-9AD9-E896DF71B1E8}">
      <dsp:nvSpPr>
        <dsp:cNvPr id="0" name=""/>
        <dsp:cNvSpPr/>
      </dsp:nvSpPr>
      <dsp:spPr>
        <a:xfrm>
          <a:off x="4315241" y="2244726"/>
          <a:ext cx="2201037" cy="1187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>
              <a:solidFill>
                <a:schemeClr val="bg1"/>
              </a:solidFill>
            </a:rPr>
            <a:t>Feszültség</a:t>
          </a:r>
          <a:endParaRPr lang="hu-HU" sz="2800" kern="1200" dirty="0">
            <a:solidFill>
              <a:schemeClr val="bg1"/>
            </a:solidFill>
          </a:endParaRPr>
        </a:p>
      </dsp:txBody>
      <dsp:txXfrm>
        <a:off x="4315241" y="2244726"/>
        <a:ext cx="2201037" cy="1187387"/>
      </dsp:txXfrm>
    </dsp:sp>
    <dsp:sp modelId="{D20BF609-8A64-4F33-A750-C4B18410F248}">
      <dsp:nvSpPr>
        <dsp:cNvPr id="0" name=""/>
        <dsp:cNvSpPr/>
      </dsp:nvSpPr>
      <dsp:spPr>
        <a:xfrm>
          <a:off x="1311694" y="2347"/>
          <a:ext cx="4451562" cy="4451562"/>
        </a:xfrm>
        <a:prstGeom prst="circularArrow">
          <a:avLst>
            <a:gd name="adj1" fmla="val 5201"/>
            <a:gd name="adj2" fmla="val 335999"/>
            <a:gd name="adj3" fmla="val 3724667"/>
            <a:gd name="adj4" fmla="val 2253765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DBC0C2-D584-40E2-B740-410C8007FBFC}">
      <dsp:nvSpPr>
        <dsp:cNvPr id="0" name=""/>
        <dsp:cNvSpPr/>
      </dsp:nvSpPr>
      <dsp:spPr>
        <a:xfrm>
          <a:off x="2787360" y="3609380"/>
          <a:ext cx="1500229" cy="1187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>
              <a:solidFill>
                <a:schemeClr val="bg1"/>
              </a:solidFill>
            </a:rPr>
            <a:t>Kisülés</a:t>
          </a:r>
          <a:endParaRPr lang="hu-HU" sz="2800" kern="1200" dirty="0">
            <a:solidFill>
              <a:schemeClr val="bg1"/>
            </a:solidFill>
          </a:endParaRPr>
        </a:p>
      </dsp:txBody>
      <dsp:txXfrm>
        <a:off x="2787360" y="3609380"/>
        <a:ext cx="1500229" cy="1187387"/>
      </dsp:txXfrm>
    </dsp:sp>
    <dsp:sp modelId="{A2665873-4C00-40DB-B91F-9D7CE1C0445E}">
      <dsp:nvSpPr>
        <dsp:cNvPr id="0" name=""/>
        <dsp:cNvSpPr/>
      </dsp:nvSpPr>
      <dsp:spPr>
        <a:xfrm>
          <a:off x="1311694" y="2347"/>
          <a:ext cx="4451562" cy="4451562"/>
        </a:xfrm>
        <a:prstGeom prst="circularArrow">
          <a:avLst>
            <a:gd name="adj1" fmla="val 5201"/>
            <a:gd name="adj2" fmla="val 335999"/>
            <a:gd name="adj3" fmla="val 8210237"/>
            <a:gd name="adj4" fmla="val 6739335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45518-EBCC-41E4-9630-1944ECC68C9F}">
      <dsp:nvSpPr>
        <dsp:cNvPr id="0" name=""/>
        <dsp:cNvSpPr/>
      </dsp:nvSpPr>
      <dsp:spPr>
        <a:xfrm>
          <a:off x="646521" y="2244726"/>
          <a:ext cx="2025339" cy="1187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>
              <a:solidFill>
                <a:schemeClr val="bg1"/>
              </a:solidFill>
            </a:rPr>
            <a:t>Ellazulás</a:t>
          </a:r>
          <a:endParaRPr lang="hu-HU" sz="2800" kern="1200" dirty="0">
            <a:solidFill>
              <a:schemeClr val="bg1"/>
            </a:solidFill>
          </a:endParaRPr>
        </a:p>
      </dsp:txBody>
      <dsp:txXfrm>
        <a:off x="646521" y="2244726"/>
        <a:ext cx="2025339" cy="1187387"/>
      </dsp:txXfrm>
    </dsp:sp>
    <dsp:sp modelId="{3EB04D95-9EC5-462C-9783-D50284599199}">
      <dsp:nvSpPr>
        <dsp:cNvPr id="0" name=""/>
        <dsp:cNvSpPr/>
      </dsp:nvSpPr>
      <dsp:spPr>
        <a:xfrm>
          <a:off x="1311694" y="2347"/>
          <a:ext cx="4451562" cy="4451562"/>
        </a:xfrm>
        <a:prstGeom prst="circularArrow">
          <a:avLst>
            <a:gd name="adj1" fmla="val 5201"/>
            <a:gd name="adj2" fmla="val 335999"/>
            <a:gd name="adj3" fmla="val 12297457"/>
            <a:gd name="adj4" fmla="val 10771108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423F1F-E7DA-4A44-96BC-FC6BC2069920}">
      <dsp:nvSpPr>
        <dsp:cNvPr id="0" name=""/>
        <dsp:cNvSpPr/>
      </dsp:nvSpPr>
      <dsp:spPr>
        <a:xfrm>
          <a:off x="1088208" y="36670"/>
          <a:ext cx="2576845" cy="1187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>
              <a:solidFill>
                <a:schemeClr val="bg1"/>
              </a:solidFill>
            </a:rPr>
            <a:t>Rugalmasság</a:t>
          </a:r>
          <a:endParaRPr lang="hu-HU" sz="2800" kern="1200" dirty="0">
            <a:solidFill>
              <a:schemeClr val="bg1"/>
            </a:solidFill>
          </a:endParaRPr>
        </a:p>
      </dsp:txBody>
      <dsp:txXfrm>
        <a:off x="1088208" y="36670"/>
        <a:ext cx="2576845" cy="1187387"/>
      </dsp:txXfrm>
    </dsp:sp>
    <dsp:sp modelId="{8E087B5A-D8CE-4E0F-9A08-A7FBE0212617}">
      <dsp:nvSpPr>
        <dsp:cNvPr id="0" name=""/>
        <dsp:cNvSpPr/>
      </dsp:nvSpPr>
      <dsp:spPr>
        <a:xfrm>
          <a:off x="1311694" y="2347"/>
          <a:ext cx="4451562" cy="4451562"/>
        </a:xfrm>
        <a:prstGeom prst="circularArrow">
          <a:avLst>
            <a:gd name="adj1" fmla="val 5201"/>
            <a:gd name="adj2" fmla="val 335999"/>
            <a:gd name="adj3" fmla="val 16865326"/>
            <a:gd name="adj4" fmla="val 1642222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95994DC-A36A-4B5D-84CF-D710AFE2592A}" type="datetime1">
              <a:rPr lang="hu-HU" smtClean="0"/>
              <a:t>2021. 05. 27.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73945E8-7064-4FDC-BF8F-2FA3F9ABAE6B}" type="datetime1">
              <a:rPr lang="hu-HU" noProof="0" smtClean="0"/>
              <a:t>2021. 05. 27.</a:t>
            </a:fld>
            <a:endParaRPr lang="hu-HU" noProof="0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noProof="0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noProof="0" dirty="0" smtClean="0"/>
              <a:t>Mintaszöveg szerkesztése</a:t>
            </a:r>
          </a:p>
          <a:p>
            <a:pPr lvl="1" rtl="0"/>
            <a:r>
              <a:rPr lang="hu-HU" noProof="0" dirty="0" smtClean="0"/>
              <a:t>Második szint</a:t>
            </a:r>
          </a:p>
          <a:p>
            <a:pPr lvl="2" rtl="0"/>
            <a:r>
              <a:rPr lang="hu-HU" noProof="0" dirty="0" smtClean="0"/>
              <a:t>Harmadik szint</a:t>
            </a:r>
          </a:p>
          <a:p>
            <a:pPr lvl="3" rtl="0"/>
            <a:r>
              <a:rPr lang="hu-HU" noProof="0" dirty="0" smtClean="0"/>
              <a:t>Negyedik szint</a:t>
            </a:r>
          </a:p>
          <a:p>
            <a:pPr lvl="4" rtl="0"/>
            <a:r>
              <a:rPr lang="hu-HU" noProof="0" dirty="0" smtClean="0"/>
              <a:t>Ötödik szint</a:t>
            </a:r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u-HU" noProof="0" smtClean="0"/>
              <a:t>1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909529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fld id="{61468054-6DBE-4EAC-B14D-3ABA212DC97B}" type="slidenum">
              <a:rPr lang="hu-HU" sz="1200"/>
              <a:pPr/>
              <a:t>31</a:t>
            </a:fld>
            <a:endParaRPr lang="hu-HU" sz="1200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481340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fld id="{21C543BC-B25C-4B01-9DF2-9C191F15DCE5}" type="slidenum">
              <a:rPr lang="hu-HU" sz="1200"/>
              <a:pPr/>
              <a:t>32</a:t>
            </a:fld>
            <a:endParaRPr lang="hu-HU" sz="1200" dirty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402963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 rtl="0">
              <a:defRPr sz="5400"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grpSp>
        <p:nvGrpSpPr>
          <p:cNvPr id="256" name="vonal" descr="Vonal ábra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Szabadkézi sokszög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58" name="Szabadkézi sokszög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59" name="Szabadkézi sokszög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0" name="Szabadkézi sokszög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1" name="Szabadkézi sokszög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2" name="Szabadkézi sokszög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3" name="Szabadkézi sokszög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4" name="Szabadkézi sokszög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5" name="Szabadkézi sokszög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6" name="Szabadkézi sokszög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7" name="Szabadkézi sokszög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8" name="Szabadkézi sokszög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9" name="Szabadkézi sokszög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0" name="Szabadkézi sokszög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1" name="Szabadkézi sokszög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2" name="Szabadkézi sokszög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3" name="Szabadkézi sokszög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4" name="Szabadkézi sokszög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5" name="Szabadkézi sokszög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6" name="Szabadkézi sokszög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7" name="Szabadkézi sokszög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8" name="Szabadkézi sokszög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9" name="Szabadkézi sokszög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0" name="Szabadkézi sokszög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1" name="Szabadkézi sokszög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2" name="Szabadkézi sokszög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3" name="Szabadkézi sokszög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4" name="Szabadkézi sokszög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5" name="Szabadkézi sokszög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6" name="Szabadkézi sokszög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7" name="Szabadkézi sokszög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8" name="Szabadkézi sokszög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9" name="Szabadkézi sokszög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0" name="Szabadkézi sokszög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1" name="Szabadkézi sokszög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2" name="Szabadkézi sokszög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3" name="Szabadkézi sokszög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4" name="Szabadkézi sokszög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5" name="Szabadkézi sokszög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6" name="Szabadkézi sokszög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7" name="Szabadkézi sokszög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8" name="Szabadkézi sokszög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9" name="Szabadkézi sokszög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0" name="Szabadkézi sokszög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1" name="Szabadkézi sokszög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2" name="Szabadkézi sokszög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3" name="Szabadkézi sokszög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4" name="Szabadkézi sokszög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5" name="Szabadkézi sokszög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6" name="Szabadkézi sokszög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7" name="Szabadkézi sokszög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8" name="Szabadkézi sokszög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9" name="Szabadkézi sokszög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0" name="Szabadkézi sokszög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1" name="Szabadkézi sokszög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2" name="Szabadkézi sokszög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3" name="Szabadkézi sokszög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4" name="Szabadkézi sokszög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5" name="Szabadkézi sokszög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6" name="Szabadkézi sokszög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7" name="Szabadkézi sokszög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8" name="Szabadkézi sokszög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9" name="Szabadkézi sokszög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0" name="Szabadkézi sokszög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1" name="Szabadkézi sokszög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2" name="Szabadkézi sokszög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3" name="Szabadkézi sokszög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4" name="Szabadkézi sokszög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5" name="Szabadkézi sokszög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6" name="Szabadkézi sokszög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7" name="Szabadkézi sokszög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8" name="Szabadkézi sokszög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9" name="Szabadkézi sokszög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0" name="Szabadkézi sokszög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1" name="Szabadkézi sokszög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2" name="Szabadkézi sokszög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3" name="Szabadkézi sokszög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4" name="Szabadkézi sokszög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5" name="Szabadkézi sokszög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6" name="Szabadkézi sokszög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7" name="Szabadkézi sokszög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8" name="Szabadkézi sokszög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9" name="Szabadkézi sokszög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0" name="Szabadkézi sokszög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1" name="Szabadkézi sokszög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2" name="Szabadkézi sokszög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3" name="Szabadkézi sokszög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4" name="Szabadkézi sokszög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5" name="Szabadkézi sokszög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6" name="Szabadkézi sokszög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7" name="Szabadkézi sokszög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8" name="Szabadkézi sokszög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9" name="Szabadkézi sokszög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0" name="Szabadkézi sokszög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1" name="Szabadkézi sokszög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2" name="Szabadkézi sokszög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3" name="Szabadkézi sokszög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4" name="Szabadkézi sokszög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5" name="Szabadkézi sokszög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6" name="Szabadkézi sokszög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7" name="Szabadkézi sokszög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8" name="Szabadkézi sokszög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9" name="Szabadkézi sokszög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0" name="Szabadkézi sokszög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1" name="Szabadkézi sokszög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2" name="Szabadkézi sokszög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3" name="Szabadkézi sokszög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4" name="Szabadkézi sokszög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5" name="Szabadkézi sokszög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6" name="Szabadkézi sokszög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7" name="Szabadkézi sokszög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8" name="Szabadkézi sokszög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9" name="Szabadkézi sokszög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0" name="Szabadkézi sokszög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1" name="Szabadkézi sokszög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2" name="Szabadkézi sokszög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3" name="Szabadkézi sokszög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4" name="Szabadkézi sokszög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5" name="Szabadkézi sokszög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6" name="Szabadkézi sokszög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7" name="Szabadkézi sokszög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8" name="Szabadkézi sokszög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9" name="Szabadkézi sokszög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</p:grp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noProof="0" smtClean="0"/>
              <a:t>Kattintson ide az alcím mintájának szerkesztéséhez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grpSp>
        <p:nvGrpSpPr>
          <p:cNvPr id="7" name="vonal" descr="Vonal ábr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Szabadkézi sokszög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9" name="Szabadkézi sokszög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0" name="Szabadkézi sokszög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1" name="Szabadkézi sokszö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2" name="Szabadkézi sokszö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3" name="Szabadkézi sokszö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4" name="Szabadkézi sokszö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5" name="Szabadkézi sokszö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" name="Szabadkézi sokszö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" name="Szabadkézi sokszö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" name="Szabadkézi sokszö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" name="Szabadkézi sokszö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" name="Szabadkézi sokszö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" name="Szabadkézi sokszö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" name="Szabadkézi sokszö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" name="Szabadkézi sokszö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4" name="Szabadkézi sokszö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5" name="Szabadkézi sokszö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6" name="Szabadkézi sokszö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7" name="Szabadkézi sokszö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8" name="Szabadkézi sokszö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9" name="Szabadkézi sokszö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0" name="Szabadkézi sokszö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1" name="Szabadkézi sokszö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2" name="Szabadkézi sokszö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3" name="Szabadkézi sokszö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4" name="Szabadkézi sokszö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5" name="Szabadkézi sokszö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6" name="Szabadkézi sokszö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7" name="Szabadkézi sokszö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8" name="Szabadkézi sokszö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9" name="Szabadkézi sokszö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0" name="Szabadkézi sokszö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1" name="Szabadkézi sokszö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2" name="Szabadkézi sokszö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3" name="Szabadkézi sokszö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4" name="Szabadkézi sokszö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5" name="Szabadkézi sokszö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6" name="Szabadkézi sokszö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7" name="Szabadkézi sokszö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8" name="Szabadkézi sokszö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9" name="Szabadkézi sokszö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0" name="Szabadkézi sokszö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1" name="Szabadkézi sokszö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2" name="Szabadkézi sokszö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3" name="Szabadkézi sokszö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4" name="Szabadkézi sokszö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5" name="Szabadkézi sokszö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6" name="Szabadkézi sokszö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7" name="Szabadkézi sokszö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8" name="Szabadkézi sokszö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9" name="Szabadkézi sokszö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0" name="Szabadkézi sokszö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1" name="Szabadkézi sokszö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2" name="Szabadkézi sokszö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3" name="Szabadkézi sokszö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4" name="Szabadkézi sokszö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5" name="Szabadkézi sokszö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6" name="Szabadkézi sokszö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7" name="Szabadkézi sokszö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8" name="Szabadkézi sokszö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9" name="Szabadkézi sokszö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0" name="Szabadkézi sokszö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1" name="Szabadkézi sokszö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2" name="Szabadkézi sokszö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3" name="Szabadkézi sokszö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4" name="Szabadkézi sokszö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5" name="Szabadkézi sokszö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6" name="Szabadkézi sokszö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7" name="Szabadkézi sokszö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8" name="Szabadkézi sokszö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9" name="Szabadkézi sokszö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80" name="Szabadkézi sokszö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81" name="Szabadkézi sokszö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</p:grp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16B954-9036-43AA-965C-5FCDFF2531A5}" type="datetime1">
              <a:rPr lang="hu-HU" noProof="0" smtClean="0"/>
              <a:t>2021. 05. 27.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grpSp>
        <p:nvGrpSpPr>
          <p:cNvPr id="7" name="vonal" descr="Vonal ábra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Szabadkézi sokszög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9" name="Szabadkézi sokszög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0" name="Szabadkézi sokszög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1" name="Szabadkézi sokszö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2" name="Szabadkézi sokszö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3" name="Szabadkézi sokszö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4" name="Szabadkézi sokszö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5" name="Szabadkézi sokszö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" name="Szabadkézi sokszö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" name="Szabadkézi sokszö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" name="Szabadkézi sokszö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" name="Szabadkézi sokszö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" name="Szabadkézi sokszö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" name="Szabadkézi sokszö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" name="Szabadkézi sokszö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" name="Szabadkézi sokszö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4" name="Szabadkézi sokszö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5" name="Szabadkézi sokszö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6" name="Szabadkézi sokszö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7" name="Szabadkézi sokszö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8" name="Szabadkézi sokszö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9" name="Szabadkézi sokszö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0" name="Szabadkézi sokszö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1" name="Szabadkézi sokszö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2" name="Szabadkézi sokszö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3" name="Szabadkézi sokszö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4" name="Szabadkézi sokszö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5" name="Szabadkézi sokszö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6" name="Szabadkézi sokszö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7" name="Szabadkézi sokszö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8" name="Szabadkézi sokszö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9" name="Szabadkézi sokszö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0" name="Szabadkézi sokszö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1" name="Szabadkézi sokszö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2" name="Szabadkézi sokszö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3" name="Szabadkézi sokszö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4" name="Szabadkézi sokszö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5" name="Szabadkézi sokszö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6" name="Szabadkézi sokszö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7" name="Szabadkézi sokszö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8" name="Szabadkézi sokszö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9" name="Szabadkézi sokszö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0" name="Szabadkézi sokszö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1" name="Szabadkézi sokszö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2" name="Szabadkézi sokszö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3" name="Szabadkézi sokszö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4" name="Szabadkézi sokszö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5" name="Szabadkézi sokszö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6" name="Szabadkézi sokszö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7" name="Szabadkézi sokszö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8" name="Szabadkézi sokszö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9" name="Szabadkézi sokszö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0" name="Szabadkézi sokszö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1" name="Szabadkézi sokszö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2" name="Szabadkézi sokszö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3" name="Szabadkézi sokszö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4" name="Szabadkézi sokszö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5" name="Szabadkézi sokszö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6" name="Szabadkézi sokszö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7" name="Szabadkézi sokszö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8" name="Szabadkézi sokszö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9" name="Szabadkézi sokszö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0" name="Szabadkézi sokszö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1" name="Szabadkézi sokszö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2" name="Szabadkézi sokszö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3" name="Szabadkézi sokszö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4" name="Szabadkézi sokszö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5" name="Szabadkézi sokszö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6" name="Szabadkézi sokszö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7" name="Szabadkézi sokszö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8" name="Szabadkézi sokszö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9" name="Szabadkézi sokszö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80" name="Szabadkézi sokszö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81" name="Szabadkézi sokszö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</p:grp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732D2B-DDFB-4E33-AF84-E56838DDCDB1}" type="datetime1">
              <a:rPr lang="hu-HU" noProof="0" smtClean="0"/>
              <a:t>2021. 05. 27.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grpSp>
        <p:nvGrpSpPr>
          <p:cNvPr id="167" name="vonal" descr="Vonal ábr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Szabadkézi sokszög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9" name="Szabadkézi sokszög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0" name="Szabadkézi sokszög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1" name="Szabadkézi sokszö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2" name="Szabadkézi sokszö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3" name="Szabadkézi sokszö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4" name="Szabadkézi sokszö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5" name="Szabadkézi sokszö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6" name="Szabadkézi sokszö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7" name="Szabadkézi sokszö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8" name="Szabadkézi sokszö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9" name="Szabadkézi sokszö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0" name="Szabadkézi sokszö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1" name="Szabadkézi sokszö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2" name="Szabadkézi sokszö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3" name="Szabadkézi sokszö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4" name="Szabadkézi sokszö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5" name="Szabadkézi sokszö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6" name="Szabadkézi sokszö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7" name="Szabadkézi sokszö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8" name="Szabadkézi sokszö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9" name="Szabadkézi sokszö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0" name="Szabadkézi sokszö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1" name="Szabadkézi sokszö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2" name="Szabadkézi sokszö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3" name="Szabadkézi sokszö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4" name="Szabadkézi sokszö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5" name="Szabadkézi sokszö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6" name="Szabadkézi sokszö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7" name="Szabadkézi sokszö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8" name="Szabadkézi sokszö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9" name="Szabadkézi sokszö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0" name="Szabadkézi sokszö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1" name="Szabadkézi sokszö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2" name="Szabadkézi sokszö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3" name="Szabadkézi sokszö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4" name="Szabadkézi sokszö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5" name="Szabadkézi sokszö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6" name="Szabadkézi sokszö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7" name="Szabadkézi sokszö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8" name="Szabadkézi sokszö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9" name="Szabadkézi sokszö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0" name="Szabadkézi sokszö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1" name="Szabadkézi sokszö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2" name="Szabadkézi sokszö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3" name="Szabadkézi sokszö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4" name="Szabadkézi sokszö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5" name="Szabadkézi sokszö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6" name="Szabadkézi sokszö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7" name="Szabadkézi sokszö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8" name="Szabadkézi sokszö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9" name="Szabadkézi sokszö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0" name="Szabadkézi sokszö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1" name="Szabadkézi sokszö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2" name="Szabadkézi sokszö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3" name="Szabadkézi sokszö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4" name="Szabadkézi sokszö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5" name="Szabadkézi sokszö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6" name="Szabadkézi sokszö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7" name="Szabadkézi sokszö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8" name="Szabadkézi sokszö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9" name="Szabadkézi sokszö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0" name="Szabadkézi sokszö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1" name="Szabadkézi sokszö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2" name="Szabadkézi sokszö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3" name="Szabadkézi sokszö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4" name="Szabadkézi sokszö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5" name="Szabadkézi sokszö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6" name="Szabadkézi sokszö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7" name="Szabadkézi sokszö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8" name="Szabadkézi sokszö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9" name="Szabadkézi sokszö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40" name="Szabadkézi sokszö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41" name="Szabadkézi sokszö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</p:grp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DF0EF6-7EBB-474A-9055-7B0A9276FBAB}" type="datetime1">
              <a:rPr lang="hu-HU" noProof="0" smtClean="0"/>
              <a:t>2021. 05. 27.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 rtl="0">
              <a:defRPr sz="4400" b="0" cap="none" baseline="0"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grpSp>
        <p:nvGrpSpPr>
          <p:cNvPr id="255" name="vonal" descr="Vonal ábra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Szabadkézi sokszög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57" name="Szabadkézi sokszög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58" name="Szabadkézi sokszög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59" name="Szabadkézi sokszög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0" name="Szabadkézi sokszög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1" name="Szabadkézi sokszög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2" name="Szabadkézi sokszög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3" name="Szabadkézi sokszög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4" name="Szabadkézi sokszög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5" name="Szabadkézi sokszög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6" name="Szabadkézi sokszög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7" name="Szabadkézi sokszög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8" name="Szabadkézi sokszög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9" name="Szabadkézi sokszög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0" name="Szabadkézi sokszög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1" name="Szabadkézi sokszög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2" name="Szabadkézi sokszög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3" name="Szabadkézi sokszög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4" name="Szabadkézi sokszög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5" name="Szabadkézi sokszög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6" name="Szabadkézi sokszög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7" name="Szabadkézi sokszög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8" name="Szabadkézi sokszög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9" name="Szabadkézi sokszög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0" name="Szabadkézi sokszög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1" name="Szabadkézi sokszög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2" name="Szabadkézi sokszög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3" name="Szabadkézi sokszög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4" name="Szabadkézi sokszög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5" name="Szabadkézi sokszög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6" name="Szabadkézi sokszög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7" name="Szabadkézi sokszög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8" name="Szabadkézi sokszög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9" name="Szabadkézi sokszög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0" name="Szabadkézi sokszög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1" name="Szabadkézi sokszög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2" name="Szabadkézi sokszög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3" name="Szabadkézi sokszög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4" name="Szabadkézi sokszög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5" name="Szabadkézi sokszög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6" name="Szabadkézi sokszög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7" name="Szabadkézi sokszög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8" name="Szabadkézi sokszög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9" name="Szabadkézi sokszög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0" name="Szabadkézi sokszög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1" name="Szabadkézi sokszög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2" name="Szabadkézi sokszög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3" name="Szabadkézi sokszög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4" name="Szabadkézi sokszög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5" name="Szabadkézi sokszög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6" name="Szabadkézi sokszög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7" name="Szabadkézi sokszög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8" name="Szabadkézi sokszög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9" name="Szabadkézi sokszög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0" name="Szabadkézi sokszög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1" name="Szabadkézi sokszög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2" name="Szabadkézi sokszög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3" name="Szabadkézi sokszög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4" name="Szabadkézi sokszög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5" name="Szabadkézi sokszög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6" name="Szabadkézi sokszög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7" name="Szabadkézi sokszög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8" name="Szabadkézi sokszög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9" name="Szabadkézi sokszög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0" name="Szabadkézi sokszög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1" name="Szabadkézi sokszög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2" name="Szabadkézi sokszög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3" name="Szabadkézi sokszög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4" name="Szabadkézi sokszög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5" name="Szabadkézi sokszög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6" name="Szabadkézi sokszög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7" name="Szabadkézi sokszög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8" name="Szabadkézi sokszög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9" name="Szabadkézi sokszög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0" name="Szabadkézi sokszög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1" name="Szabadkézi sokszög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2" name="Szabadkézi sokszög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3" name="Szabadkézi sokszög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4" name="Szabadkézi sokszög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5" name="Szabadkézi sokszög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6" name="Szabadkézi sokszög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7" name="Szabadkézi sokszög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8" name="Szabadkézi sokszög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9" name="Szabadkézi sokszög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0" name="Szabadkézi sokszög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1" name="Szabadkézi sokszög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2" name="Szabadkézi sokszög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3" name="Szabadkézi sokszög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4" name="Szabadkézi sokszög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5" name="Szabadkézi sokszög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6" name="Szabadkézi sokszög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7" name="Szabadkézi sokszög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8" name="Szabadkézi sokszög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9" name="Szabadkézi sokszög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0" name="Szabadkézi sokszög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1" name="Szabadkézi sokszög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2" name="Szabadkézi sokszög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3" name="Szabadkézi sokszög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4" name="Szabadkézi sokszög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5" name="Szabadkézi sokszög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6" name="Szabadkézi sokszög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7" name="Szabadkézi sokszög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8" name="Szabadkézi sokszög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9" name="Szabadkézi sokszög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0" name="Szabadkézi sokszög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1" name="Szabadkézi sokszög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2" name="Szabadkézi sokszög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3" name="Szabadkézi sokszög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4" name="Szabadkézi sokszög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5" name="Szabadkézi sokszög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6" name="Szabadkézi sokszög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7" name="Szabadkézi sokszög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8" name="Szabadkézi sokszög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9" name="Szabadkézi sokszög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0" name="Szabadkézi sokszög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1" name="Szabadkézi sokszög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2" name="Szabadkézi sokszög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3" name="Szabadkézi sokszög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4" name="Szabadkézi sokszög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5" name="Szabadkézi sokszög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6" name="Szabadkézi sokszög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7" name="Szabadkézi sokszög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8" name="Szabadkézi sokszög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</p:grp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9D0DE2-987A-4481-9936-1DBE13DDBF5F}" type="datetime1">
              <a:rPr lang="hu-HU" noProof="0" smtClean="0"/>
              <a:t>2021. 05. 27.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grpSp>
        <p:nvGrpSpPr>
          <p:cNvPr id="158" name="vonal" descr="Vonal ábr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Szabadkézi sokszög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0" name="Szabadkézi sokszög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1" name="Szabadkézi sokszög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2" name="Szabadkézi sokszö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3" name="Szabadkézi sokszö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4" name="Szabadkézi sokszö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5" name="Szabadkézi sokszö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6" name="Szabadkézi sokszö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7" name="Szabadkézi sokszö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8" name="Szabadkézi sokszö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9" name="Szabadkézi sokszö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0" name="Szabadkézi sokszö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1" name="Szabadkézi sokszö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2" name="Szabadkézi sokszö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3" name="Szabadkézi sokszö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4" name="Szabadkézi sokszö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5" name="Szabadkézi sokszö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6" name="Szabadkézi sokszö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7" name="Szabadkézi sokszö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8" name="Szabadkézi sokszö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9" name="Szabadkézi sokszö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0" name="Szabadkézi sokszö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1" name="Szabadkézi sokszö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2" name="Szabadkézi sokszö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3" name="Szabadkézi sokszö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4" name="Szabadkézi sokszö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5" name="Szabadkézi sokszö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6" name="Szabadkézi sokszö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7" name="Szabadkézi sokszö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8" name="Szabadkézi sokszö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9" name="Szabadkézi sokszö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0" name="Szabadkézi sokszö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1" name="Szabadkézi sokszö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2" name="Szabadkézi sokszö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3" name="Szabadkézi sokszö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4" name="Szabadkézi sokszö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5" name="Szabadkézi sokszö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6" name="Szabadkézi sokszö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7" name="Szabadkézi sokszö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8" name="Szabadkézi sokszö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9" name="Szabadkézi sokszö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0" name="Szabadkézi sokszö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1" name="Szabadkézi sokszö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2" name="Szabadkézi sokszö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3" name="Szabadkézi sokszö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4" name="Szabadkézi sokszö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5" name="Szabadkézi sokszö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6" name="Szabadkézi sokszö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7" name="Szabadkézi sokszö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8" name="Szabadkézi sokszö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9" name="Szabadkézi sokszö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0" name="Szabadkézi sokszö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1" name="Szabadkézi sokszö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2" name="Szabadkézi sokszö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3" name="Szabadkézi sokszö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4" name="Szabadkézi sokszö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5" name="Szabadkézi sokszö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6" name="Szabadkézi sokszö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7" name="Szabadkézi sokszö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8" name="Szabadkézi sokszö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9" name="Szabadkézi sokszö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0" name="Szabadkézi sokszö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1" name="Szabadkézi sokszö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2" name="Szabadkézi sokszö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3" name="Szabadkézi sokszö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4" name="Szabadkézi sokszö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5" name="Szabadkézi sokszö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6" name="Szabadkézi sokszö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7" name="Szabadkézi sokszö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8" name="Szabadkézi sokszö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9" name="Szabadkézi sokszö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0" name="Szabadkézi sokszö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1" name="Szabadkézi sokszö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2" name="Szabadkézi sokszö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</p:grp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FE76BD-C0E3-4918-B877-4F00E17FAFBF}" type="datetime1">
              <a:rPr lang="hu-HU" noProof="0" smtClean="0"/>
              <a:t>2021. 05. 27.</a:t>
            </a:fld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grpSp>
        <p:nvGrpSpPr>
          <p:cNvPr id="160" name="vonal" descr="Vonal ábr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Szabadkézi sokszög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2" name="Szabadkézi sokszög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3" name="Szabadkézi sokszög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4" name="Szabadkézi sokszö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5" name="Szabadkézi sokszö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6" name="Szabadkézi sokszö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7" name="Szabadkézi sokszö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8" name="Szabadkézi sokszö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9" name="Szabadkézi sokszö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0" name="Szabadkézi sokszö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1" name="Szabadkézi sokszö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2" name="Szabadkézi sokszö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3" name="Szabadkézi sokszö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4" name="Szabadkézi sokszö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5" name="Szabadkézi sokszö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6" name="Szabadkézi sokszö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7" name="Szabadkézi sokszö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8" name="Szabadkézi sokszö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9" name="Szabadkézi sokszö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0" name="Szabadkézi sokszö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1" name="Szabadkézi sokszö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2" name="Szabadkézi sokszö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3" name="Szabadkézi sokszö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4" name="Szabadkézi sokszö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5" name="Szabadkézi sokszö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6" name="Szabadkézi sokszö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7" name="Szabadkézi sokszö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8" name="Szabadkézi sokszö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9" name="Szabadkézi sokszö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0" name="Szabadkézi sokszö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1" name="Szabadkézi sokszö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2" name="Szabadkézi sokszö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3" name="Szabadkézi sokszö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4" name="Szabadkézi sokszö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5" name="Szabadkézi sokszö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6" name="Szabadkézi sokszö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7" name="Szabadkézi sokszö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8" name="Szabadkézi sokszö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9" name="Szabadkézi sokszö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0" name="Szabadkézi sokszö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1" name="Szabadkézi sokszö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2" name="Szabadkézi sokszö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3" name="Szabadkézi sokszö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4" name="Szabadkézi sokszö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5" name="Szabadkézi sokszö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6" name="Szabadkézi sokszö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7" name="Szabadkézi sokszö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8" name="Szabadkézi sokszö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9" name="Szabadkézi sokszö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0" name="Szabadkézi sokszö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1" name="Szabadkézi sokszö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2" name="Szabadkézi sokszö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3" name="Szabadkézi sokszö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4" name="Szabadkézi sokszö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5" name="Szabadkézi sokszö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6" name="Szabadkézi sokszö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7" name="Szabadkézi sokszö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8" name="Szabadkézi sokszö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9" name="Szabadkézi sokszö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0" name="Szabadkézi sokszö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1" name="Szabadkézi sokszö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2" name="Szabadkézi sokszö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3" name="Szabadkézi sokszö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4" name="Szabadkézi sokszö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5" name="Szabadkézi sokszö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6" name="Szabadkézi sokszö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7" name="Szabadkézi sokszö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8" name="Szabadkézi sokszö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9" name="Szabadkézi sokszö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0" name="Szabadkézi sokszö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1" name="Szabadkézi sokszö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2" name="Szabadkézi sokszö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3" name="Szabadkézi sokszö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4" name="Szabadkézi sokszö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</p:grp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E78A72-9DFD-4B64-9987-31E48637F1C5}" type="datetime1">
              <a:rPr lang="hu-HU" noProof="0" smtClean="0"/>
              <a:t>2021. 05. 27.</a:t>
            </a:fld>
            <a:endParaRPr lang="hu-HU" noProof="0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  <p:sp>
        <p:nvSpPr>
          <p:cNvPr id="85" name="Tartalom helye 3"/>
          <p:cNvSpPr>
            <a:spLocks noGrp="1"/>
          </p:cNvSpPr>
          <p:nvPr>
            <p:ph sz="half" idx="13"/>
          </p:nvPr>
        </p:nvSpPr>
        <p:spPr>
          <a:xfrm>
            <a:off x="6246812" y="2819400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grpSp>
        <p:nvGrpSpPr>
          <p:cNvPr id="156" name="vonal" descr="Vonal ábr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Szabadkézi sokszög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58" name="Szabadkézi sokszög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59" name="Szabadkézi sokszög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0" name="Szabadkézi sokszö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1" name="Szabadkézi sokszö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2" name="Szabadkézi sokszö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3" name="Szabadkézi sokszö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4" name="Szabadkézi sokszö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5" name="Szabadkézi sokszö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6" name="Szabadkézi sokszö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7" name="Szabadkézi sokszö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8" name="Szabadkézi sokszö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9" name="Szabadkézi sokszö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0" name="Szabadkézi sokszö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1" name="Szabadkézi sokszö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2" name="Szabadkézi sokszö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3" name="Szabadkézi sokszö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4" name="Szabadkézi sokszö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5" name="Szabadkézi sokszö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6" name="Szabadkézi sokszö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7" name="Szabadkézi sokszö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8" name="Szabadkézi sokszö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9" name="Szabadkézi sokszö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0" name="Szabadkézi sokszö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1" name="Szabadkézi sokszö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2" name="Szabadkézi sokszö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3" name="Szabadkézi sokszö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4" name="Szabadkézi sokszö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5" name="Szabadkézi sokszö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6" name="Szabadkézi sokszö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7" name="Szabadkézi sokszö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8" name="Szabadkézi sokszö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9" name="Szabadkézi sokszö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0" name="Szabadkézi sokszö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1" name="Szabadkézi sokszö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2" name="Szabadkézi sokszö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3" name="Szabadkézi sokszö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4" name="Szabadkézi sokszö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5" name="Szabadkézi sokszö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6" name="Szabadkézi sokszö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7" name="Szabadkézi sokszö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8" name="Szabadkézi sokszö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9" name="Szabadkézi sokszö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0" name="Szabadkézi sokszö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1" name="Szabadkézi sokszö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2" name="Szabadkézi sokszö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3" name="Szabadkézi sokszö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4" name="Szabadkézi sokszö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5" name="Szabadkézi sokszö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6" name="Szabadkézi sokszö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7" name="Szabadkézi sokszö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8" name="Szabadkézi sokszö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9" name="Szabadkézi sokszö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0" name="Szabadkézi sokszö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1" name="Szabadkézi sokszö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2" name="Szabadkézi sokszö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3" name="Szabadkézi sokszö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4" name="Szabadkézi sokszö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5" name="Szabadkézi sokszö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6" name="Szabadkézi sokszö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7" name="Szabadkézi sokszö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8" name="Szabadkézi sokszö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9" name="Szabadkézi sokszö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0" name="Szabadkézi sokszö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1" name="Szabadkézi sokszö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2" name="Szabadkézi sokszö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3" name="Szabadkézi sokszö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4" name="Szabadkézi sokszö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5" name="Szabadkézi sokszö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6" name="Szabadkézi sokszö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7" name="Szabadkézi sokszö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8" name="Szabadkézi sokszö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9" name="Szabadkézi sokszö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0" name="Szabadkézi sokszö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</p:grp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CB2544-24EB-46D9-921C-03408E56D96C}" type="datetime1">
              <a:rPr lang="hu-HU" noProof="0" smtClean="0"/>
              <a:t>2021. 05. 27.</a:t>
            </a:fld>
            <a:endParaRPr lang="hu-HU" noProof="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E8212E-1160-49C3-9A8B-36B78F81D1DE}" type="datetime1">
              <a:rPr lang="hu-HU" noProof="0" smtClean="0"/>
              <a:t>2021. 05. 27.</a:t>
            </a:fld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grpSp>
        <p:nvGrpSpPr>
          <p:cNvPr id="615" name="szegély" descr="Mező ábra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Csoport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Csoport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Szabadkézi sokszög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Szabadkézi sokszög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Szabadkézi sokszög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Csoport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Szabadkézi sokszög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Szabadkézi sokszög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Szabadkézi sokszög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Csoport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Csoport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Szabadkézi sokszög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Szabadkézi sokszög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Szabadkézi sokszög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Csoport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Szabadkézi sokszög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Szabadkézi sokszög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Szabadkézi sokszög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A38D25-2C33-420E-83E6-84FCB1291E7C}" type="datetime1">
              <a:rPr lang="hu-HU" noProof="0" smtClean="0"/>
              <a:t>2021. 05. 27.</a:t>
            </a:fld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Kép helye 2" descr="Üres helyőrző kép hozzáadásához. Kattintson a helyőrzőre, és jelölje ki a hozzáadni kívánt képet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 noProof="0" dirty="0" smtClean="0"/>
              <a:t>Kép beszúrásához kattintson az ikonra</a:t>
            </a:r>
            <a:endParaRPr lang="hu-HU" noProof="0" dirty="0"/>
          </a:p>
        </p:txBody>
      </p:sp>
      <p:grpSp>
        <p:nvGrpSpPr>
          <p:cNvPr id="614" name="szegély" descr="Mező ábra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Csoport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Csoport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Szabadkézi sokszög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Szabadkézi sokszög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Szabadkézi sokszög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Csoport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Szabadkézi sokszög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Szabadkézi sokszög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Szabadkézi sokszög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Csoport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Csoport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Szabadkézi sokszög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Szabadkézi sokszög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Szabadkézi sokszög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Csoport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Szabadkézi sokszög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Szabadkézi sokszög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Szabadkézi sokszög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Szabadkézi sokszög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Szabadkézi sokszög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Szabadkézi sokszög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Szabadkézi sokszög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Szabadkézi sokszög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Szabadkézi sokszög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Szabadkézi sokszög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Szabadkézi sokszög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Szabadkézi sokszög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Szabadkézi sokszög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Szabadkézi sokszög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Szabadkézi sokszög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Szabadkézi sokszög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Szabadkézi sokszög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Szabadkézi sokszög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Szabadkézi sokszög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Szabadkézi sokszög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Szabadkézi sokszög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Szabadkézi sokszög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Szabadkézi sokszög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Szabadkézi sokszög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Szabadkézi sokszög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Szabadkézi sokszög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Szabadkézi sokszög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Szabadkézi sokszög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Szabadkézi sokszög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Szabadkézi sokszög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Szabadkézi sokszög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Szabadkézi sokszög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Szabadkézi sokszög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Szabadkézi sokszög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Szabadkézi sokszög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Szabadkézi sokszög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Szabadkézi sokszög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Szabadkézi sokszög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Szabadkézi sokszög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Szabadkézi sokszög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Szabadkézi sokszög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Szabadkézi sokszög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Szabadkézi sokszög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Szabadkézi sokszög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Szabadkézi sokszög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Szabadkézi sokszög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Szabadkézi sokszög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Szabadkézi sokszög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Szabadkézi sokszög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Szabadkézi sokszög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Szabadkézi sokszög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Szabadkézi sokszög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Szabadkézi sokszög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Szabadkézi sokszög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Szabadkézi sokszög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Szabadkézi sokszög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Szabadkézi sokszög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Szabadkézi sokszög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Szabadkézi sokszög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Szabadkézi sokszög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Szabadkézi sokszög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Szabadkézi sokszög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Szabadkézi sokszög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Szabadkézi sokszög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Szabadkézi sokszög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Szabadkézi sokszög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Szabadkézi sokszög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Szabadkézi sokszög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Szabadkézi sokszög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Szabadkézi sokszög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Szabadkézi sokszög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Szabadkézi sokszög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Szabadkézi sokszög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Szabadkézi sokszög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noProof="0" smtClean="0"/>
              <a:t>Mintaszöveg szerkesztése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A4EEEA-69A3-4FEE-8C81-7577260E68E8}" type="datetime1">
              <a:rPr lang="hu-HU" noProof="0" smtClean="0"/>
              <a:t>2021. 05. 27.</a:t>
            </a:fld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1">
                <a:shade val="12000"/>
                <a:satMod val="240000"/>
              </a:schemeClr>
              <a:schemeClr val="bg1">
                <a:tint val="6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u-HU" noProof="0" dirty="0" smtClean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noProof="0" dirty="0" smtClean="0"/>
              <a:t>Mintaszöveg szerkesztése</a:t>
            </a:r>
          </a:p>
          <a:p>
            <a:pPr lvl="1" rtl="0"/>
            <a:r>
              <a:rPr lang="hu-HU" noProof="0" dirty="0" smtClean="0"/>
              <a:t>Második szint</a:t>
            </a:r>
          </a:p>
          <a:p>
            <a:pPr lvl="2" rtl="0"/>
            <a:r>
              <a:rPr lang="hu-HU" noProof="0" dirty="0" smtClean="0"/>
              <a:t>Harmadik szint</a:t>
            </a:r>
          </a:p>
          <a:p>
            <a:pPr lvl="3" rtl="0"/>
            <a:r>
              <a:rPr lang="hu-HU" noProof="0" dirty="0" smtClean="0"/>
              <a:t>Negyedik szint</a:t>
            </a:r>
          </a:p>
          <a:p>
            <a:pPr lvl="4" rtl="0"/>
            <a:r>
              <a:rPr lang="hu-HU" noProof="0" dirty="0" smtClean="0"/>
              <a:t>Ötödik szint</a:t>
            </a:r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82FC831-F778-4DAC-8459-6BD1061E5202}" type="datetime1">
              <a:rPr lang="hu-HU" noProof="0" smtClean="0"/>
              <a:t>2021. 05. 27.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1">
                <a:shade val="12000"/>
                <a:satMod val="240000"/>
              </a:schemeClr>
              <a:schemeClr val="bg1">
                <a:tint val="6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205980" y="1484784"/>
            <a:ext cx="9144000" cy="2667000"/>
          </a:xfrm>
        </p:spPr>
        <p:txBody>
          <a:bodyPr rtlCol="0"/>
          <a:lstStyle/>
          <a:p>
            <a:r>
              <a:rPr lang="hu-HU" dirty="0" smtClean="0"/>
              <a:t>Személy- és vagyonőr szakmai képzés </a:t>
            </a:r>
            <a:br>
              <a:rPr lang="hu-HU" dirty="0" smtClean="0"/>
            </a:br>
            <a:r>
              <a:rPr lang="hu-HU" sz="1200" b="1" cap="small" dirty="0"/>
              <a:t>Programkövetelmény azonosító száma:</a:t>
            </a:r>
            <a:r>
              <a:rPr lang="hu-HU" sz="1200" b="1" dirty="0"/>
              <a:t> </a:t>
            </a:r>
            <a:r>
              <a:rPr lang="hu-HU" sz="1200" b="1" cap="small" dirty="0"/>
              <a:t>10323009 </a:t>
            </a:r>
            <a:r>
              <a:rPr lang="hu-HU" sz="1200" dirty="0" smtClean="0"/>
              <a:t> </a:t>
            </a:r>
            <a:br>
              <a:rPr lang="hu-HU" sz="1200" dirty="0" smtClean="0"/>
            </a:br>
            <a:r>
              <a:rPr lang="hu-HU" sz="1200" dirty="0" smtClean="0"/>
              <a:t>E/2020/000318</a:t>
            </a:r>
            <a:r>
              <a:rPr lang="hu-HU" sz="1200" dirty="0"/>
              <a:t/>
            </a:r>
            <a:br>
              <a:rPr lang="hu-HU" sz="1200" dirty="0"/>
            </a:br>
            <a:endParaRPr lang="hu-HU" sz="12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41884" y="4869160"/>
            <a:ext cx="9433048" cy="1066800"/>
          </a:xfrm>
        </p:spPr>
        <p:txBody>
          <a:bodyPr rtlCol="0">
            <a:normAutofit/>
          </a:bodyPr>
          <a:lstStyle/>
          <a:p>
            <a:r>
              <a:rPr lang="hu-HU" b="1" dirty="0" smtClean="0">
                <a:latin typeface="+mj-lt"/>
              </a:rPr>
              <a:t>III. </a:t>
            </a:r>
            <a:r>
              <a:rPr lang="hu-HU" b="1" dirty="0"/>
              <a:t>Pszichológiai és kommunikációs alapismeretek, dokumentáció</a:t>
            </a:r>
            <a:endParaRPr lang="hu-HU" dirty="0" smtClean="0">
              <a:latin typeface="+mj-lt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908" y="5182196"/>
            <a:ext cx="1700809" cy="1700809"/>
          </a:xfrm>
          <a:prstGeom prst="rect">
            <a:avLst/>
          </a:prstGeom>
          <a:effectLst>
            <a:glow rad="63500">
              <a:schemeClr val="accent1">
                <a:satMod val="175000"/>
                <a:alpha val="0"/>
              </a:schemeClr>
            </a:glow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solidFill>
                  <a:schemeClr val="tx2">
                    <a:satMod val="200000"/>
                  </a:schemeClr>
                </a:solidFill>
              </a:rPr>
              <a:t>Üzenet</a:t>
            </a:r>
            <a:endParaRPr lang="hu-H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433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altLang="hu-HU" dirty="0" smtClean="0"/>
              <a:t>A kommunikáció oka</a:t>
            </a:r>
          </a:p>
          <a:p>
            <a:pPr eaLnBrk="1" hangingPunct="1"/>
            <a:r>
              <a:rPr lang="hu-HU" altLang="hu-HU" dirty="0" smtClean="0"/>
              <a:t>Tartalmazza a kommunikáció célját</a:t>
            </a:r>
          </a:p>
          <a:p>
            <a:pPr eaLnBrk="1" hangingPunct="1"/>
            <a:r>
              <a:rPr lang="hu-HU" altLang="hu-HU" dirty="0" smtClean="0"/>
              <a:t>Az üzenet tartalmához szervesen kapcsolódik a szándék fogalma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73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solidFill>
                  <a:schemeClr val="tx2">
                    <a:satMod val="200000"/>
                  </a:schemeClr>
                </a:solidFill>
              </a:rPr>
              <a:t>Csatorna</a:t>
            </a:r>
            <a:endParaRPr lang="hu-H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536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altLang="hu-HU" dirty="0" smtClean="0"/>
              <a:t>Összekötő elem az adó és a vevő között.</a:t>
            </a:r>
          </a:p>
          <a:p>
            <a:pPr eaLnBrk="1" hangingPunct="1"/>
            <a:r>
              <a:rPr lang="hu-HU" altLang="hu-HU" dirty="0" smtClean="0"/>
              <a:t>Tartalmát az emberi kommunikációban a figyelem, a figyelés folyamata testesíti meg.</a:t>
            </a:r>
          </a:p>
          <a:p>
            <a:pPr eaLnBrk="1" hangingPunct="1"/>
            <a:r>
              <a:rPr lang="hu-HU" altLang="hu-HU" dirty="0" smtClean="0"/>
              <a:t>A figyelemnek, mint képességnek az emberi kommunikációban kiemelt jelentősége van.</a:t>
            </a:r>
          </a:p>
          <a:p>
            <a:pPr eaLnBrk="1" hangingPunct="1"/>
            <a:r>
              <a:rPr lang="hu-HU" altLang="hu-HU" dirty="0" smtClean="0"/>
              <a:t>A csatorna a kölcsönösen működtetett figyelem eredményeként jön létre.</a:t>
            </a:r>
          </a:p>
          <a:p>
            <a:pPr eaLnBrk="1" hangingPunct="1"/>
            <a:endParaRPr lang="hu-HU" altLang="hu-HU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3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solidFill>
                  <a:schemeClr val="tx2">
                    <a:satMod val="200000"/>
                  </a:schemeClr>
                </a:solidFill>
              </a:rPr>
              <a:t>Kód</a:t>
            </a:r>
            <a:br>
              <a:rPr lang="hu-HU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hu-H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6387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altLang="hu-HU" dirty="0" smtClean="0"/>
              <a:t>A kód az emberi érzékszervek számára hozzáférhetővé, értelmezhetővé alakítja az üzeneteket. </a:t>
            </a:r>
          </a:p>
          <a:p>
            <a:pPr eaLnBrk="1" hangingPunct="1"/>
            <a:r>
              <a:rPr lang="hu-HU" altLang="hu-HU" dirty="0" smtClean="0"/>
              <a:t>A legfontosabb kód maga a nyelv.</a:t>
            </a:r>
          </a:p>
          <a:p>
            <a:pPr eaLnBrk="1" hangingPunct="1"/>
            <a:endParaRPr lang="hu-HU" altLang="hu-HU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beszéd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hu-HU" u="sng" dirty="0" smtClean="0"/>
              <a:t>Négy kommunikatív alapelvárás:</a:t>
            </a:r>
            <a:endParaRPr lang="hu-HU" dirty="0" smtClean="0"/>
          </a:p>
          <a:p>
            <a:pPr>
              <a:lnSpc>
                <a:spcPct val="90000"/>
              </a:lnSpc>
            </a:pPr>
            <a:r>
              <a:rPr lang="hu-HU" i="1" dirty="0" smtClean="0"/>
              <a:t>érthetőség (hangképzés, artikuláció),</a:t>
            </a:r>
          </a:p>
          <a:p>
            <a:pPr>
              <a:lnSpc>
                <a:spcPct val="90000"/>
              </a:lnSpc>
            </a:pPr>
            <a:r>
              <a:rPr lang="hu-HU" i="1" dirty="0" smtClean="0"/>
              <a:t>hallhatóság (kiejtés, hangerő),</a:t>
            </a:r>
          </a:p>
          <a:p>
            <a:pPr>
              <a:lnSpc>
                <a:spcPct val="90000"/>
              </a:lnSpc>
            </a:pPr>
            <a:r>
              <a:rPr lang="hu-HU" i="1" dirty="0" smtClean="0"/>
              <a:t>a beszéd esztétikája,</a:t>
            </a:r>
          </a:p>
          <a:p>
            <a:pPr>
              <a:lnSpc>
                <a:spcPct val="90000"/>
              </a:lnSpc>
            </a:pPr>
            <a:r>
              <a:rPr lang="hu-HU" i="1" dirty="0" smtClean="0"/>
              <a:t>a kommunikáció hitelessége</a:t>
            </a:r>
          </a:p>
          <a:p>
            <a:pPr>
              <a:lnSpc>
                <a:spcPct val="90000"/>
              </a:lnSpc>
            </a:pPr>
            <a:r>
              <a:rPr lang="hu-HU" i="1" dirty="0" smtClean="0"/>
              <a:t>A biztonsági őrnek képesnek kell lennie pontosan, közérthető módon fogalmaznia! A közlési tartalom legyen lényegre törő, tömör, világos, közérthető!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1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Fontos szem előtt tartani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Magázódás! (régi ismerős, gyermekkorú)</a:t>
            </a:r>
          </a:p>
          <a:p>
            <a:r>
              <a:rPr lang="hu-HU" dirty="0" smtClean="0"/>
              <a:t>Köszönés: napszaknak, az int. alá vont életkora és neme szerint</a:t>
            </a:r>
          </a:p>
          <a:p>
            <a:r>
              <a:rPr lang="hu-HU" dirty="0" smtClean="0"/>
              <a:t>Jó napot/reggelt/estét kívánok!</a:t>
            </a:r>
          </a:p>
          <a:p>
            <a:r>
              <a:rPr lang="hu-HU" dirty="0" smtClean="0"/>
              <a:t>Az intézkedés tényének és céljának közlése</a:t>
            </a:r>
          </a:p>
          <a:p>
            <a:r>
              <a:rPr lang="hu-HU" dirty="0" smtClean="0"/>
              <a:t>„Legyen szíves, vegye fel a maszkot!” „Kérem, használja a bevásárló kosarat!”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66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hu-HU" sz="3600" dirty="0">
                <a:solidFill>
                  <a:schemeClr val="tx2">
                    <a:satMod val="200000"/>
                  </a:schemeClr>
                </a:solidFill>
              </a:rPr>
              <a:t>Mit nevezünk non-verbális kommunikációnak?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u-HU" altLang="hu-HU" dirty="0" smtClean="0"/>
          </a:p>
          <a:p>
            <a:pPr eaLnBrk="1" hangingPunct="1"/>
            <a:r>
              <a:rPr lang="hu-HU" altLang="hu-HU" dirty="0" smtClean="0"/>
              <a:t>Azokat az eseményeket fogja egybe, amelyek során a szavakat nem mondják ki, vagy nem írják le.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72059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solidFill>
                  <a:schemeClr val="tx2">
                    <a:satMod val="200000"/>
                  </a:schemeClr>
                </a:solidFill>
              </a:rPr>
              <a:t>A nonverbális kommunikáció jelentősége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u-HU" altLang="hu-HU" dirty="0" smtClean="0"/>
          </a:p>
          <a:p>
            <a:pPr eaLnBrk="1" hangingPunct="1"/>
            <a:r>
              <a:rPr lang="hu-HU" altLang="hu-HU" dirty="0" smtClean="0"/>
              <a:t>Informatív</a:t>
            </a:r>
          </a:p>
          <a:p>
            <a:pPr lvl="2" eaLnBrk="1" hangingPunct="1"/>
            <a:r>
              <a:rPr lang="hu-HU" altLang="hu-HU" dirty="0" smtClean="0"/>
              <a:t>Hogyan aránylik? Verbális vs. Non-verbális?</a:t>
            </a:r>
          </a:p>
          <a:p>
            <a:pPr lvl="2" eaLnBrk="1" hangingPunct="1"/>
            <a:r>
              <a:rPr lang="hu-HU" altLang="hu-HU" dirty="0" smtClean="0"/>
              <a:t>30% - 70%</a:t>
            </a:r>
          </a:p>
          <a:p>
            <a:pPr eaLnBrk="1" hangingPunct="1"/>
            <a:r>
              <a:rPr lang="hu-HU" altLang="hu-HU" dirty="0" smtClean="0"/>
              <a:t>A verbális kommunikáció kísérő jelensége</a:t>
            </a:r>
          </a:p>
          <a:p>
            <a:pPr lvl="2" eaLnBrk="1" hangingPunct="1"/>
            <a:r>
              <a:rPr lang="hu-HU" altLang="hu-HU" dirty="0" smtClean="0"/>
              <a:t>Hitelesség kérdése</a:t>
            </a:r>
          </a:p>
          <a:p>
            <a:pPr lvl="2" eaLnBrk="1" hangingPunct="1"/>
            <a:r>
              <a:rPr lang="hu-HU" altLang="hu-HU" dirty="0" smtClean="0"/>
              <a:t>Melyiknek higgyünk?</a:t>
            </a:r>
          </a:p>
          <a:p>
            <a:pPr lvl="2" eaLnBrk="1" hangingPunct="1">
              <a:buFontTx/>
              <a:buNone/>
            </a:pPr>
            <a:endParaRPr lang="hu-HU" altLang="hu-HU" dirty="0" smtClean="0"/>
          </a:p>
          <a:p>
            <a:pPr eaLnBrk="1" hangingPunct="1"/>
            <a:endParaRPr lang="hu-HU" altLang="hu-HU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838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hu-HU" sz="3600" dirty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hu-HU" sz="3600" dirty="0">
                <a:solidFill>
                  <a:schemeClr val="tx2">
                    <a:satMod val="200000"/>
                  </a:schemeClr>
                </a:solidFill>
              </a:rPr>
            </a:br>
            <a:r>
              <a:rPr lang="hu-HU" sz="3600" dirty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hu-HU" sz="3600" dirty="0">
                <a:solidFill>
                  <a:schemeClr val="tx2">
                    <a:satMod val="200000"/>
                  </a:schemeClr>
                </a:solidFill>
              </a:rPr>
            </a:br>
            <a:r>
              <a:rPr lang="hu-HU" sz="2800" dirty="0">
                <a:solidFill>
                  <a:schemeClr val="tx2">
                    <a:satMod val="200000"/>
                  </a:schemeClr>
                </a:solidFill>
              </a:rPr>
              <a:t>A non-verbális kommunikáció csatornái</a:t>
            </a:r>
            <a:br>
              <a:rPr lang="hu-HU" sz="2800" dirty="0">
                <a:solidFill>
                  <a:schemeClr val="tx2">
                    <a:satMod val="200000"/>
                  </a:schemeClr>
                </a:solidFill>
              </a:rPr>
            </a:br>
            <a:r>
              <a:rPr lang="hu-HU" sz="3600" dirty="0" smtClean="0">
                <a:solidFill>
                  <a:schemeClr val="tx2">
                    <a:satMod val="200000"/>
                  </a:schemeClr>
                </a:solidFill>
              </a:rPr>
              <a:t>Tekintet</a:t>
            </a:r>
            <a:endParaRPr lang="hu-HU" sz="36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2" eaLnBrk="1" hangingPunct="1"/>
            <a:endParaRPr lang="hu-HU" altLang="hu-HU" dirty="0" smtClean="0"/>
          </a:p>
          <a:p>
            <a:pPr lvl="2" eaLnBrk="1" hangingPunct="1"/>
            <a:r>
              <a:rPr lang="hu-HU" altLang="hu-HU" sz="2400" dirty="0" smtClean="0"/>
              <a:t>A szem a …</a:t>
            </a:r>
          </a:p>
          <a:p>
            <a:pPr lvl="2" eaLnBrk="1" hangingPunct="1"/>
            <a:r>
              <a:rPr lang="hu-HU" altLang="hu-HU" sz="2400" dirty="0" smtClean="0"/>
              <a:t>Személyiség jellegére, jellembeli tulajdonságokra, érzelmi állapotra való következtetés</a:t>
            </a:r>
          </a:p>
          <a:p>
            <a:pPr lvl="2" eaLnBrk="1" hangingPunct="1"/>
            <a:r>
              <a:rPr lang="hu-HU" altLang="hu-HU" sz="2400" dirty="0" smtClean="0"/>
              <a:t>Állja a tekintetet…</a:t>
            </a:r>
          </a:p>
          <a:p>
            <a:pPr lvl="2" eaLnBrk="1" hangingPunct="1"/>
            <a:r>
              <a:rPr lang="hu-HU" altLang="hu-HU" sz="2400" dirty="0" smtClean="0"/>
              <a:t>Szemkontaktus kerülése</a:t>
            </a:r>
          </a:p>
          <a:p>
            <a:pPr lvl="2" eaLnBrk="1" hangingPunct="1"/>
            <a:r>
              <a:rPr lang="hu-HU" altLang="hu-HU" sz="2400" dirty="0" smtClean="0"/>
              <a:t>Pupilla</a:t>
            </a:r>
          </a:p>
          <a:p>
            <a:pPr lvl="2" eaLnBrk="1" hangingPunct="1"/>
            <a:endParaRPr lang="hu-HU" altLang="hu-HU" dirty="0" smtClean="0"/>
          </a:p>
          <a:p>
            <a:pPr eaLnBrk="1" hangingPunct="1"/>
            <a:endParaRPr lang="hu-HU" altLang="hu-HU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18427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solidFill>
                  <a:schemeClr val="tx2">
                    <a:satMod val="200000"/>
                  </a:schemeClr>
                </a:solidFill>
              </a:rPr>
              <a:t>Mimika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endParaRPr lang="hu-HU" altLang="hu-HU" sz="2400" dirty="0"/>
          </a:p>
          <a:p>
            <a:pPr lvl="1" eaLnBrk="1" hangingPunct="1">
              <a:buFontTx/>
              <a:buNone/>
            </a:pPr>
            <a:r>
              <a:rPr lang="hu-HU" altLang="hu-HU" sz="2400" dirty="0"/>
              <a:t>	Az emberi arcon megjelenő érzelmi viszonyokat kifejező csatorna</a:t>
            </a:r>
          </a:p>
          <a:p>
            <a:pPr lvl="2" eaLnBrk="1" hangingPunct="1"/>
            <a:r>
              <a:rPr lang="hu-HU" altLang="hu-HU" sz="2400" dirty="0"/>
              <a:t>Részben tudatos, többnyire akaratlan</a:t>
            </a:r>
          </a:p>
          <a:p>
            <a:pPr lvl="2" eaLnBrk="1" hangingPunct="1"/>
            <a:r>
              <a:rPr lang="hu-HU" altLang="hu-HU" sz="2400" dirty="0"/>
              <a:t>Jelzést adnak és „árulkodnak” az arc tulajdonosának lelkiállapotáról, a szituációhoz, környezethez, társas érintkezésben részt vevő személyekhez fűződő érzelmi viszonyulásról</a:t>
            </a:r>
          </a:p>
          <a:p>
            <a:pPr lvl="2" eaLnBrk="1" hangingPunct="1"/>
            <a:r>
              <a:rPr lang="hu-HU" altLang="hu-HU" sz="2400" dirty="0"/>
              <a:t>Univerzális!</a:t>
            </a:r>
          </a:p>
          <a:p>
            <a:pPr lvl="2" eaLnBrk="1" hangingPunct="1"/>
            <a:r>
              <a:rPr lang="hu-HU" altLang="hu-HU" sz="2400" dirty="0"/>
              <a:t>Visszahat az érzelmi állapotunkra</a:t>
            </a:r>
          </a:p>
          <a:p>
            <a:pPr lvl="2" eaLnBrk="1" hangingPunct="1"/>
            <a:r>
              <a:rPr lang="hu-HU" altLang="hu-HU" sz="2400" dirty="0"/>
              <a:t>Manipulálható?</a:t>
            </a:r>
          </a:p>
          <a:p>
            <a:pPr eaLnBrk="1" hangingPunct="1"/>
            <a:endParaRPr lang="hu-HU" altLang="hu-HU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9070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solidFill>
                  <a:schemeClr val="tx2">
                    <a:satMod val="200000"/>
                  </a:schemeClr>
                </a:solidFill>
              </a:rPr>
              <a:t>Gesztusok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endParaRPr lang="hu-HU" altLang="hu-HU" dirty="0" smtClean="0"/>
          </a:p>
          <a:p>
            <a:pPr lvl="1" eaLnBrk="1" hangingPunct="1">
              <a:buFontTx/>
              <a:buNone/>
            </a:pPr>
            <a:r>
              <a:rPr lang="hu-HU" altLang="hu-HU" sz="2400" dirty="0" smtClean="0"/>
              <a:t>A fej, a karok, a kéz, az ujjak és mozdulatainak önálló jelentéstartalommal felruházott értelmezéseit nevezzük gesztusoknak</a:t>
            </a:r>
          </a:p>
          <a:p>
            <a:pPr lvl="2" eaLnBrk="1" hangingPunct="1"/>
            <a:r>
              <a:rPr lang="hu-HU" altLang="hu-HU" sz="2400" dirty="0" smtClean="0"/>
              <a:t>Kulturális különbségek!</a:t>
            </a:r>
          </a:p>
          <a:p>
            <a:pPr lvl="2" eaLnBrk="1" hangingPunct="1"/>
            <a:r>
              <a:rPr lang="hu-HU" altLang="hu-HU" sz="2400" dirty="0" smtClean="0"/>
              <a:t>Érzelmi állapotokat, társas viszonyokat, vérmérsékletet fejeznek ki</a:t>
            </a:r>
          </a:p>
          <a:p>
            <a:pPr eaLnBrk="1" hangingPunct="1"/>
            <a:endParaRPr lang="hu-HU" altLang="hu-HU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6236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Pszichológiai és kommunikációs alapismeretek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2414" y="1905000"/>
            <a:ext cx="9972598" cy="4620344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r>
              <a:rPr lang="hu-HU" dirty="0" smtClean="0"/>
              <a:t>Az óra témája a kommunikáció és konfliktus .</a:t>
            </a:r>
          </a:p>
          <a:p>
            <a:r>
              <a:rPr lang="hu-HU" dirty="0" smtClean="0"/>
              <a:t>Kommunikáció jelentősége, fontossága.</a:t>
            </a:r>
          </a:p>
          <a:p>
            <a:r>
              <a:rPr lang="hu-HU" dirty="0" smtClean="0"/>
              <a:t>Konfliktus elkerülhetetlen jellege.</a:t>
            </a:r>
          </a:p>
          <a:p>
            <a:r>
              <a:rPr lang="hu-HU" dirty="0" smtClean="0"/>
              <a:t>Nem arra kell törekedni, hogy minden áron elkerüljük, hanem, hogy megfelelően kezeljük.</a:t>
            </a:r>
          </a:p>
          <a:p>
            <a:r>
              <a:rPr lang="hu-HU" dirty="0" smtClean="0"/>
              <a:t>Megfelelő kommunikáció és konfliktuskezelési képesség hozadékai.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2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solidFill>
                  <a:schemeClr val="tx2">
                    <a:satMod val="200000"/>
                  </a:schemeClr>
                </a:solidFill>
              </a:rPr>
              <a:t>Testnyelvi szignálok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hu-HU" altLang="hu-HU" dirty="0" smtClean="0"/>
              <a:t>	</a:t>
            </a:r>
            <a:r>
              <a:rPr lang="hu-HU" altLang="hu-HU" sz="2400" dirty="0" smtClean="0"/>
              <a:t>Az emberi testtartás, mozgások és cselekmények jelentéstartalmát vizsgálja</a:t>
            </a:r>
          </a:p>
          <a:p>
            <a:pPr lvl="2" eaLnBrk="1" hangingPunct="1"/>
            <a:r>
              <a:rPr lang="hu-HU" altLang="hu-HU" sz="2400" dirty="0" smtClean="0"/>
              <a:t>Mozgás, járás</a:t>
            </a:r>
          </a:p>
          <a:p>
            <a:pPr lvl="2" eaLnBrk="1" hangingPunct="1"/>
            <a:r>
              <a:rPr lang="hu-HU" altLang="hu-HU" sz="2400" dirty="0" smtClean="0"/>
              <a:t>Testalkat, testméretek</a:t>
            </a:r>
          </a:p>
          <a:p>
            <a:pPr lvl="2" eaLnBrk="1" hangingPunct="1"/>
            <a:r>
              <a:rPr lang="hu-HU" altLang="hu-HU" sz="2400" dirty="0" smtClean="0"/>
              <a:t>Magasság, súly, haj-, bőrszín</a:t>
            </a:r>
          </a:p>
          <a:p>
            <a:pPr lvl="2" eaLnBrk="1" hangingPunct="1"/>
            <a:r>
              <a:rPr lang="hu-HU" altLang="hu-HU" sz="2400" dirty="0" smtClean="0"/>
              <a:t>Álló, ülő, fekvő pozíciók</a:t>
            </a:r>
          </a:p>
          <a:p>
            <a:pPr lvl="2" eaLnBrk="1" hangingPunct="1"/>
            <a:r>
              <a:rPr lang="hu-HU" altLang="hu-HU" sz="2400" dirty="0" smtClean="0"/>
              <a:t>Üdvözlés, elköszönés</a:t>
            </a:r>
          </a:p>
          <a:p>
            <a:pPr eaLnBrk="1" hangingPunct="1"/>
            <a:endParaRPr lang="hu-HU" altLang="hu-HU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73259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solidFill>
                  <a:schemeClr val="tx2">
                    <a:satMod val="200000"/>
                  </a:schemeClr>
                </a:solidFill>
              </a:rPr>
              <a:t>Érintés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 eaLnBrk="1" hangingPunct="1"/>
            <a:endParaRPr lang="hu-HU" altLang="hu-HU" sz="2400" dirty="0"/>
          </a:p>
          <a:p>
            <a:pPr eaLnBrk="1" hangingPunct="1"/>
            <a:r>
              <a:rPr lang="hu-HU" altLang="hu-HU" sz="2800" dirty="0"/>
              <a:t>Elsődleges élményünk</a:t>
            </a:r>
          </a:p>
          <a:p>
            <a:pPr eaLnBrk="1" hangingPunct="1"/>
            <a:r>
              <a:rPr lang="hu-HU" altLang="hu-HU" sz="2800" dirty="0"/>
              <a:t>Érzelmek változásait jól tükrözi bőrünk: </a:t>
            </a:r>
          </a:p>
          <a:p>
            <a:pPr lvl="2" eaLnBrk="1" hangingPunct="1"/>
            <a:r>
              <a:rPr lang="hu-HU" altLang="hu-HU" sz="2000" dirty="0"/>
              <a:t>pirulás, sápadás, libabőr, izzadás stb.</a:t>
            </a:r>
          </a:p>
          <a:p>
            <a:pPr eaLnBrk="1" hangingPunct="1"/>
            <a:r>
              <a:rPr lang="hu-HU" altLang="hu-HU" sz="2800" dirty="0"/>
              <a:t>Önkéntelen és tudatos</a:t>
            </a:r>
          </a:p>
          <a:p>
            <a:pPr eaLnBrk="1" hangingPunct="1"/>
            <a:r>
              <a:rPr lang="hu-HU" altLang="hu-HU" sz="2800" dirty="0"/>
              <a:t>Kézfogás</a:t>
            </a:r>
          </a:p>
          <a:p>
            <a:pPr lvl="2" eaLnBrk="1" hangingPunct="1"/>
            <a:r>
              <a:rPr lang="hu-HU" altLang="hu-HU" sz="2000" dirty="0"/>
              <a:t>Informatív</a:t>
            </a:r>
          </a:p>
          <a:p>
            <a:pPr lvl="2" eaLnBrk="1" hangingPunct="1"/>
            <a:r>
              <a:rPr lang="hu-HU" altLang="hu-HU" sz="2000" dirty="0"/>
              <a:t>Eredete?</a:t>
            </a:r>
          </a:p>
          <a:p>
            <a:pPr eaLnBrk="1" hangingPunct="1"/>
            <a:r>
              <a:rPr lang="hu-HU" altLang="hu-HU" sz="2800" dirty="0" smtClean="0"/>
              <a:t>Lehetőség szerint ne kerüljön sor érintésre az intézkedés során.</a:t>
            </a:r>
            <a:endParaRPr lang="hu-HU" altLang="hu-HU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5255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solidFill>
                  <a:schemeClr val="tx2">
                    <a:satMod val="200000"/>
                  </a:schemeClr>
                </a:solidFill>
              </a:rPr>
              <a:t>Térköz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hu-HU" altLang="hu-HU" dirty="0"/>
              <a:t>Intim zóna (0-50 cm)</a:t>
            </a:r>
          </a:p>
          <a:p>
            <a:pPr marL="990600" lvl="1" indent="-533400">
              <a:buFontTx/>
              <a:buChar char="•"/>
            </a:pPr>
            <a:r>
              <a:rPr lang="hu-HU" altLang="hu-HU" dirty="0"/>
              <a:t>Érzelmileg közelállók: szülők, házastárs, szerető, gyerekek, közeli barátok, rokonok</a:t>
            </a:r>
          </a:p>
          <a:p>
            <a:pPr marL="609600" indent="-609600">
              <a:buFontTx/>
              <a:buAutoNum type="arabicPeriod"/>
            </a:pPr>
            <a:r>
              <a:rPr lang="hu-HU" altLang="hu-HU" dirty="0"/>
              <a:t>Személyes zóna (0,5-1,2 m)</a:t>
            </a:r>
          </a:p>
          <a:p>
            <a:pPr marL="990600" lvl="1" indent="-533400">
              <a:buFontTx/>
              <a:buChar char="•"/>
            </a:pPr>
            <a:r>
              <a:rPr lang="hu-HU" altLang="hu-HU" dirty="0"/>
              <a:t>Hivatalos, társas összejövetelek, baráti találkozók</a:t>
            </a:r>
          </a:p>
          <a:p>
            <a:pPr marL="609600" indent="-609600">
              <a:buFontTx/>
              <a:buAutoNum type="arabicPeriod"/>
            </a:pPr>
            <a:r>
              <a:rPr lang="hu-HU" altLang="hu-HU" dirty="0"/>
              <a:t>Társadalmi zóna (1,2-3,6 m)</a:t>
            </a:r>
          </a:p>
          <a:p>
            <a:pPr marL="990600" lvl="1" indent="-533400">
              <a:buFontTx/>
              <a:buChar char="•"/>
            </a:pPr>
            <a:r>
              <a:rPr lang="hu-HU" altLang="hu-HU" dirty="0"/>
              <a:t>Idegenek: vízvezetékszerelő, asztalos, postás, boltos, új munkatárs, vagy bárki, akit még nem ismerünk eléggé</a:t>
            </a:r>
          </a:p>
          <a:p>
            <a:pPr marL="609600" indent="-609600">
              <a:buFontTx/>
              <a:buAutoNum type="arabicPeriod"/>
            </a:pPr>
            <a:r>
              <a:rPr lang="hu-HU" altLang="hu-HU" dirty="0"/>
              <a:t>Nyilvános zóna (3,6-&lt;)</a:t>
            </a:r>
          </a:p>
          <a:p>
            <a:pPr marL="990600" lvl="1" indent="-533400">
              <a:buFontTx/>
              <a:buChar char="•"/>
            </a:pPr>
            <a:r>
              <a:rPr lang="hu-HU" altLang="hu-HU" dirty="0"/>
              <a:t>Ha nagy létszámú csoporthoz intézzük szavainkat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1587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hu-HU" sz="3600" dirty="0">
                <a:solidFill>
                  <a:schemeClr val="tx2">
                    <a:satMod val="200000"/>
                  </a:schemeClr>
                </a:solidFill>
              </a:rPr>
              <a:t>A non-verbális kommunikáció funkciói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u-HU" altLang="hu-HU" dirty="0" smtClean="0"/>
          </a:p>
          <a:p>
            <a:pPr eaLnBrk="1" hangingPunct="1"/>
            <a:r>
              <a:rPr lang="hu-HU" altLang="hu-HU" dirty="0" smtClean="0"/>
              <a:t>Társas helyzetek kezelése</a:t>
            </a:r>
          </a:p>
          <a:p>
            <a:pPr eaLnBrk="1" hangingPunct="1"/>
            <a:r>
              <a:rPr lang="hu-HU" altLang="hu-HU" dirty="0" smtClean="0"/>
              <a:t>Én-megjelenítés</a:t>
            </a:r>
          </a:p>
          <a:p>
            <a:pPr eaLnBrk="1" hangingPunct="1"/>
            <a:r>
              <a:rPr lang="hu-HU" altLang="hu-HU" dirty="0" smtClean="0"/>
              <a:t>Érzelmi állapotok közlése</a:t>
            </a:r>
          </a:p>
          <a:p>
            <a:pPr eaLnBrk="1" hangingPunct="1"/>
            <a:r>
              <a:rPr lang="hu-HU" altLang="hu-HU" dirty="0" smtClean="0"/>
              <a:t>Attitűdök kommunikációja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0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u-HU" sz="8800" dirty="0" smtClean="0"/>
          </a:p>
          <a:p>
            <a:pPr marL="0" indent="0" algn="ctr">
              <a:buNone/>
            </a:pPr>
            <a:r>
              <a:rPr lang="hu-HU" sz="8800" dirty="0" smtClean="0"/>
              <a:t>2. Konfliktus</a:t>
            </a:r>
            <a:endParaRPr lang="hu-HU" sz="8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4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hu-HU" altLang="hu-HU" dirty="0"/>
              <a:t>A </a:t>
            </a:r>
            <a:r>
              <a:rPr lang="hu-HU" altLang="hu-HU" dirty="0" smtClean="0"/>
              <a:t>biztonsági őri </a:t>
            </a:r>
            <a:r>
              <a:rPr lang="hu-HU" altLang="hu-HU" dirty="0"/>
              <a:t>munkában </a:t>
            </a:r>
            <a:r>
              <a:rPr lang="hu-HU" altLang="hu-HU" dirty="0" smtClean="0"/>
              <a:t>benne rejlik a  </a:t>
            </a:r>
            <a:r>
              <a:rPr lang="hu-HU" altLang="hu-HU" dirty="0"/>
              <a:t>konfliktus kialakulásának a </a:t>
            </a:r>
            <a:r>
              <a:rPr lang="hu-HU" altLang="hu-HU" dirty="0" smtClean="0"/>
              <a:t>lehetősége.</a:t>
            </a:r>
            <a:endParaRPr lang="hu-HU" altLang="hu-HU" dirty="0"/>
          </a:p>
          <a:p>
            <a:pPr marL="0" indent="0"/>
            <a:endParaRPr lang="hu-HU" altLang="hu-HU" dirty="0"/>
          </a:p>
          <a:p>
            <a:pPr marL="0" indent="0"/>
            <a:r>
              <a:rPr lang="hu-HU" altLang="hu-HU" b="1" u="sng" dirty="0"/>
              <a:t>Konfliktus:</a:t>
            </a:r>
            <a:r>
              <a:rPr lang="hu-HU" altLang="hu-HU" dirty="0"/>
              <a:t> két vagy több ember törekvései összeegyeztethetetlennek tűnnek.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6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 smtClean="0"/>
              <a:t>Konfliktusok csoportosítása</a:t>
            </a:r>
          </a:p>
        </p:txBody>
      </p:sp>
      <p:sp>
        <p:nvSpPr>
          <p:cNvPr id="8195" name="Tartalom helye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hu-HU" altLang="hu-HU" dirty="0" smtClean="0"/>
          </a:p>
          <a:p>
            <a:endParaRPr lang="hu-HU" altLang="hu-HU" dirty="0" smtClean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194435"/>
              </p:ext>
            </p:extLst>
          </p:nvPr>
        </p:nvGraphicFramePr>
        <p:xfrm>
          <a:off x="2360612" y="1600201"/>
          <a:ext cx="7848600" cy="507047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61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9128"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1. A konfliktus résztvevői alapján</a:t>
                      </a:r>
                      <a:endParaRPr lang="hu-HU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2. A konfliktus jellege alapján</a:t>
                      </a:r>
                      <a:endParaRPr lang="hu-HU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3. A konfliktus hatása és következménye</a:t>
                      </a:r>
                      <a:r>
                        <a:rPr lang="hu-HU" sz="1800" baseline="0" dirty="0" smtClean="0"/>
                        <a:t> alapján</a:t>
                      </a:r>
                      <a:endParaRPr lang="hu-HU" sz="1800" dirty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9979"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Intrapszichikus (egyénen belüli)</a:t>
                      </a:r>
                      <a:endParaRPr lang="hu-HU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Valódi</a:t>
                      </a:r>
                      <a:endParaRPr lang="hu-HU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Konstruktív</a:t>
                      </a:r>
                      <a:endParaRPr lang="hu-HU" sz="1800" dirty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216"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Interperszonális</a:t>
                      </a:r>
                      <a:endParaRPr lang="hu-HU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Ál-konfliktus</a:t>
                      </a:r>
                      <a:endParaRPr lang="hu-HU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Destruktív</a:t>
                      </a:r>
                      <a:endParaRPr lang="hu-HU" sz="1800" dirty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216"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Csoport</a:t>
                      </a:r>
                      <a:endParaRPr lang="hu-HU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Áttételes</a:t>
                      </a:r>
                      <a:endParaRPr lang="hu-HU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216"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Strukturális</a:t>
                      </a:r>
                      <a:endParaRPr lang="hu-HU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Téves</a:t>
                      </a:r>
                      <a:endParaRPr lang="hu-HU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216"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Társadalmi</a:t>
                      </a:r>
                      <a:endParaRPr lang="hu-HU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Lappangó</a:t>
                      </a:r>
                      <a:endParaRPr lang="hu-HU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216"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Érdekkonfliktus</a:t>
                      </a:r>
                      <a:endParaRPr lang="hu-HU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074"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Kulturális - értékkonfliktus</a:t>
                      </a:r>
                      <a:endParaRPr lang="hu-HU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5216"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Hatalmi konfliktus</a:t>
                      </a:r>
                      <a:endParaRPr lang="hu-HU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6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/>
              <a:t>Interperszonális konfliktusok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hu-HU" dirty="0"/>
              <a:t>Akkor alakulnak ki, ha két vagy több személy érdekei, igényei, vágyai egymással ütköznek.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hu-HU" dirty="0"/>
              <a:t>Az érintettek önbecsülésükben, önérdekükben, identitásukban, meggyőződéseikben érzik megtámadva magukat.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hu-HU" dirty="0"/>
              <a:t>A felek érdekei nem érvényesülhetnek egyszerre.</a:t>
            </a:r>
          </a:p>
          <a:p>
            <a:pPr marL="0" indent="0">
              <a:defRPr/>
            </a:pPr>
            <a:r>
              <a:rPr lang="hu-HU" dirty="0" smtClean="0"/>
              <a:t> (Pl. egy áruházban egy vásárló nem akarja feltenni a maszkot, amikor annak hordása kötelező lenne, vagy nem akar eleget tenni a szabályoknak, és a biztonsági őr erre felszólítja.)</a:t>
            </a:r>
            <a:endParaRPr lang="hu-HU" dirty="0"/>
          </a:p>
          <a:p>
            <a:pPr marL="0" indent="0">
              <a:defRPr/>
            </a:pPr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5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/>
              <a:t>Interperszonális készségek a konfliktuskezelésben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hu-HU" dirty="0"/>
              <a:t>Saját érzések tudatosításának képessége; </a:t>
            </a:r>
            <a:r>
              <a:rPr lang="hu-HU" u="sng" dirty="0"/>
              <a:t>önreflexió.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hu-HU" dirty="0"/>
              <a:t>A zavaró inger azonosítása (pl. az intézkedés alá vont hangja).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hu-HU" dirty="0"/>
              <a:t>Amennyiben sikerül azonosítani a zavaró tényezőt, jobban tudják kontrollálni a helyzettel kapcsolatos érzéseiket.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hu-HU" dirty="0"/>
              <a:t>Fontos, hogy ne csak hallják, hanem értsék is amit az állampolgár mond.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hu-HU" dirty="0"/>
              <a:t>Aktív odafigyelésre való képesség.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hu-HU" dirty="0"/>
              <a:t>Tudatosság.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hu-HU" dirty="0"/>
              <a:t>Empátia.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8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/>
              <a:t>A konfliktusok kezelésének öt módja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hu-HU" dirty="0"/>
              <a:t>Elkerülés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hu-HU" dirty="0"/>
              <a:t>Alkalmazkodás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hu-HU" dirty="0"/>
              <a:t>Versengés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hu-HU" dirty="0"/>
              <a:t>Kompromisszumkeresés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hu-HU" dirty="0"/>
              <a:t>Problémamegoldás</a:t>
            </a:r>
          </a:p>
          <a:p>
            <a:pPr>
              <a:defRPr/>
            </a:pPr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1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u-HU" sz="8800" dirty="0" smtClean="0"/>
          </a:p>
          <a:p>
            <a:pPr marL="0" indent="0" algn="ctr">
              <a:buNone/>
            </a:pPr>
            <a:r>
              <a:rPr lang="hu-HU" sz="8800" dirty="0" smtClean="0"/>
              <a:t>1. Kommunikáció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03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altLang="hu-HU" dirty="0" smtClean="0"/>
          </a:p>
        </p:txBody>
      </p:sp>
      <p:pic>
        <p:nvPicPr>
          <p:cNvPr id="31747" name="Tartalom helye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2412" y="1"/>
            <a:ext cx="9144000" cy="6729413"/>
          </a:xfr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3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2" y="277813"/>
            <a:ext cx="8229600" cy="558800"/>
          </a:xfrm>
        </p:spPr>
        <p:txBody>
          <a:bodyPr/>
          <a:lstStyle/>
          <a:p>
            <a:pPr>
              <a:defRPr/>
            </a:pPr>
            <a:r>
              <a:rPr lang="hu-HU" sz="2400" dirty="0">
                <a:latin typeface="Tahoma" charset="0"/>
              </a:rPr>
              <a:t>Thomas és Kilmann tanításai: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979612" y="765176"/>
            <a:ext cx="8229600" cy="633571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u-HU" sz="2500" b="1" dirty="0"/>
              <a:t>A konfliktuskezelés 5 módja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hu-HU" sz="2500" b="1" dirty="0">
              <a:solidFill>
                <a:srgbClr val="003399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hu-HU" sz="1700" b="1" dirty="0"/>
              <a:t>Versengő:</a:t>
            </a:r>
            <a:r>
              <a:rPr lang="hu-HU" sz="1700" dirty="0"/>
              <a:t>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hu-HU" sz="1700" dirty="0"/>
              <a:t>magas önérvényesítés,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hu-HU" sz="1700" dirty="0"/>
              <a:t>alacsony együttműködés jellemzi,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hu-HU" sz="1700" dirty="0"/>
              <a:t>mindent a saját érdekéből tesz, akár mások kárára is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hu-HU" sz="1700" dirty="0"/>
              <a:t>Viselkedésmódja: lekicsinylés, kigúnyolás, lealacsonyítás.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hu-HU" sz="1700" dirty="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hu-HU" sz="1700" b="1" dirty="0"/>
              <a:t>Alkalmazkodó:</a:t>
            </a:r>
            <a:r>
              <a:rPr lang="hu-HU" sz="1700" dirty="0"/>
              <a:t>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hu-HU" sz="1700" dirty="0"/>
              <a:t>magas együttműködés,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hu-HU" sz="1700" dirty="0"/>
              <a:t>alacsony önérvényesítés jellemzi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hu-HU" sz="1700" dirty="0"/>
              <a:t>Viselkedése: önfeláldozó, szívélyes, szolgálatkész, előzékeny.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hu-HU" sz="1700" dirty="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hu-HU" sz="1700" b="1" dirty="0"/>
              <a:t>Elkerülő:</a:t>
            </a:r>
            <a:r>
              <a:rPr lang="hu-HU" sz="1700" dirty="0"/>
              <a:t>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hu-HU" sz="1700" dirty="0"/>
              <a:t>mind önérvényesítése,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hu-HU" sz="1700" dirty="0"/>
              <a:t>mind együttműködése alacsony szintű,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hu-HU" sz="1700" dirty="0"/>
              <a:t>nem megy bele a konfliktushelyzetekbe,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hu-HU" sz="1700" dirty="0"/>
              <a:t>diplomatikusan kitér a probléma elől,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hu-HU" sz="1700" dirty="0"/>
              <a:t>megfutamodik a fenyegető helyzetek elől.</a:t>
            </a:r>
          </a:p>
        </p:txBody>
      </p:sp>
      <p:sp>
        <p:nvSpPr>
          <p:cNvPr id="24580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180CD446-F523-4D9E-B6D1-C8A24CB5D816}" type="slidenum">
              <a:rPr lang="hu-HU" sz="1200">
                <a:solidFill>
                  <a:schemeClr val="tx2"/>
                </a:solidFill>
              </a:rPr>
              <a:pPr eaLnBrk="1" hangingPunct="1"/>
              <a:t>31</a:t>
            </a:fld>
            <a:endParaRPr lang="hu-HU" sz="1200" dirty="0">
              <a:solidFill>
                <a:schemeClr val="tx2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6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1979612" y="1"/>
            <a:ext cx="8229600" cy="6524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hu-HU" sz="2200" dirty="0"/>
          </a:p>
          <a:p>
            <a:pPr>
              <a:buFont typeface="Wingdings" pitchFamily="2" charset="2"/>
              <a:buChar char="§"/>
            </a:pPr>
            <a:endParaRPr lang="hu-HU" sz="2200" b="1" dirty="0"/>
          </a:p>
          <a:p>
            <a:pPr>
              <a:buFont typeface="Wingdings" pitchFamily="2" charset="2"/>
              <a:buChar char="§"/>
            </a:pPr>
            <a:endParaRPr lang="hu-HU" sz="2200" b="1" dirty="0"/>
          </a:p>
          <a:p>
            <a:pPr>
              <a:buFont typeface="Wingdings" pitchFamily="2" charset="2"/>
              <a:buChar char="§"/>
            </a:pPr>
            <a:r>
              <a:rPr lang="hu-HU" sz="2200" b="1" dirty="0"/>
              <a:t>Problémamegoldó: </a:t>
            </a:r>
          </a:p>
          <a:p>
            <a:pPr lvl="1">
              <a:buFont typeface="Wingdings" pitchFamily="2" charset="2"/>
              <a:buChar char="§"/>
            </a:pPr>
            <a:r>
              <a:rPr lang="hu-HU" sz="2200" dirty="0"/>
              <a:t>magas önérvényesítés, </a:t>
            </a:r>
          </a:p>
          <a:p>
            <a:pPr lvl="1">
              <a:buFont typeface="Wingdings" pitchFamily="2" charset="2"/>
              <a:buChar char="§"/>
            </a:pPr>
            <a:r>
              <a:rPr lang="hu-HU" sz="2200" dirty="0"/>
              <a:t>magas együttműködés jellemzi </a:t>
            </a:r>
          </a:p>
          <a:p>
            <a:pPr lvl="1">
              <a:buFont typeface="Wingdings" pitchFamily="2" charset="2"/>
              <a:buChar char="§"/>
            </a:pPr>
            <a:r>
              <a:rPr lang="hu-HU" sz="2200" dirty="0"/>
              <a:t>Kifejezésmódja: energiát fektet abba, hogy megtalálja a lehető legjobb megoldást.</a:t>
            </a:r>
          </a:p>
          <a:p>
            <a:pPr>
              <a:buFont typeface="Wingdings" pitchFamily="2" charset="2"/>
              <a:buNone/>
            </a:pPr>
            <a:endParaRPr lang="hu-HU" sz="2200" dirty="0"/>
          </a:p>
          <a:p>
            <a:pPr>
              <a:buFont typeface="Wingdings" pitchFamily="2" charset="2"/>
              <a:buChar char="§"/>
            </a:pPr>
            <a:r>
              <a:rPr lang="hu-HU" sz="2200" b="1" dirty="0"/>
              <a:t>Kompromisszumkereső: </a:t>
            </a:r>
          </a:p>
          <a:p>
            <a:pPr lvl="1">
              <a:buFont typeface="Wingdings" pitchFamily="2" charset="2"/>
              <a:buChar char="§"/>
            </a:pPr>
            <a:r>
              <a:rPr lang="hu-HU" sz="2200" dirty="0"/>
              <a:t>„félig-meddig jó” megoldást talál, ami mindkét fél számára elfogadható </a:t>
            </a:r>
          </a:p>
          <a:p>
            <a:pPr lvl="1">
              <a:buFont typeface="Wingdings" pitchFamily="2" charset="2"/>
              <a:buChar char="§"/>
            </a:pPr>
            <a:r>
              <a:rPr lang="hu-HU" sz="2200" dirty="0"/>
              <a:t>Lényegre törő a konfliktus megoldásában.</a:t>
            </a:r>
          </a:p>
          <a:p>
            <a:pPr>
              <a:buFont typeface="Wingdings" pitchFamily="2" charset="2"/>
              <a:buNone/>
            </a:pPr>
            <a:endParaRPr lang="hu-HU" sz="2200" dirty="0"/>
          </a:p>
        </p:txBody>
      </p:sp>
      <p:sp>
        <p:nvSpPr>
          <p:cNvPr id="25603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DF58BA76-F3EF-4D7A-80A2-1A99223D644C}" type="slidenum">
              <a:rPr lang="hu-HU" sz="1200">
                <a:solidFill>
                  <a:schemeClr val="tx2"/>
                </a:solidFill>
              </a:rPr>
              <a:pPr eaLnBrk="1" hangingPunct="1"/>
              <a:t>32</a:t>
            </a:fld>
            <a:endParaRPr lang="hu-HU" sz="1200" dirty="0">
              <a:solidFill>
                <a:schemeClr val="tx2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35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 smtClean="0"/>
              <a:t>Mi történik </a:t>
            </a:r>
            <a:r>
              <a:rPr lang="hu-HU" altLang="hu-HU" dirty="0" smtClean="0">
                <a:solidFill>
                  <a:srgbClr val="FF0000"/>
                </a:solidFill>
              </a:rPr>
              <a:t>konfliktus/feszültség/agresszió</a:t>
            </a:r>
            <a:r>
              <a:rPr lang="hu-HU" altLang="hu-HU" dirty="0" smtClean="0"/>
              <a:t> esetén?</a:t>
            </a:r>
          </a:p>
        </p:txBody>
      </p:sp>
      <p:pic>
        <p:nvPicPr>
          <p:cNvPr id="4099" name="Tartalom helye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3789" y="1981200"/>
            <a:ext cx="1562100" cy="4240212"/>
          </a:xfrm>
        </p:spPr>
      </p:pic>
      <p:pic>
        <p:nvPicPr>
          <p:cNvPr id="4100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250" y="1841203"/>
            <a:ext cx="2014537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Szövegdoboz 5"/>
          <p:cNvSpPr txBox="1">
            <a:spLocks noChangeArrowheads="1"/>
          </p:cNvSpPr>
          <p:nvPr/>
        </p:nvSpPr>
        <p:spPr bwMode="auto">
          <a:xfrm>
            <a:off x="3840163" y="1825626"/>
            <a:ext cx="22169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 dirty="0">
                <a:latin typeface="+mn-lt"/>
              </a:rPr>
              <a:t>Testi változások</a:t>
            </a:r>
          </a:p>
        </p:txBody>
      </p:sp>
      <p:sp>
        <p:nvSpPr>
          <p:cNvPr id="4102" name="Szövegdoboz 6"/>
          <p:cNvSpPr txBox="1">
            <a:spLocks noChangeArrowheads="1"/>
          </p:cNvSpPr>
          <p:nvPr/>
        </p:nvSpPr>
        <p:spPr bwMode="auto">
          <a:xfrm>
            <a:off x="6199188" y="2755901"/>
            <a:ext cx="1377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 dirty="0">
                <a:latin typeface="+mn-lt"/>
              </a:rPr>
              <a:t>Érzelmek</a:t>
            </a:r>
          </a:p>
        </p:txBody>
      </p:sp>
      <p:sp>
        <p:nvSpPr>
          <p:cNvPr id="4103" name="Szövegdoboz 7"/>
          <p:cNvSpPr txBox="1">
            <a:spLocks noChangeArrowheads="1"/>
          </p:cNvSpPr>
          <p:nvPr/>
        </p:nvSpPr>
        <p:spPr bwMode="auto">
          <a:xfrm>
            <a:off x="4562475" y="3668713"/>
            <a:ext cx="16866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 dirty="0">
                <a:latin typeface="+mn-lt"/>
              </a:rPr>
              <a:t>Gondolatok</a:t>
            </a:r>
          </a:p>
        </p:txBody>
      </p:sp>
      <p:sp>
        <p:nvSpPr>
          <p:cNvPr id="4104" name="Szövegdoboz 8"/>
          <p:cNvSpPr txBox="1">
            <a:spLocks noChangeArrowheads="1"/>
          </p:cNvSpPr>
          <p:nvPr/>
        </p:nvSpPr>
        <p:spPr bwMode="auto">
          <a:xfrm>
            <a:off x="6199187" y="5181601"/>
            <a:ext cx="14498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 dirty="0">
                <a:latin typeface="+mn-lt"/>
              </a:rPr>
              <a:t>Interakció</a:t>
            </a:r>
          </a:p>
        </p:txBody>
      </p:sp>
      <p:sp>
        <p:nvSpPr>
          <p:cNvPr id="4105" name="Szövegdoboz 9"/>
          <p:cNvSpPr txBox="1">
            <a:spLocks noChangeArrowheads="1"/>
          </p:cNvSpPr>
          <p:nvPr/>
        </p:nvSpPr>
        <p:spPr bwMode="auto">
          <a:xfrm>
            <a:off x="7008813" y="3900488"/>
            <a:ext cx="1431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 dirty="0">
                <a:latin typeface="+mn-lt"/>
              </a:rPr>
              <a:t>Cselekvés</a:t>
            </a:r>
          </a:p>
        </p:txBody>
      </p:sp>
    </p:spTree>
    <p:extLst>
      <p:ext uri="{BB962C8B-B14F-4D97-AF65-F5344CB8AC3E}">
        <p14:creationId xmlns:p14="http://schemas.microsoft.com/office/powerpoint/2010/main" val="413300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Tartalom helye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9950" y="1447801"/>
            <a:ext cx="7993062" cy="5408613"/>
          </a:xfrm>
        </p:spPr>
      </p:pic>
      <p:sp>
        <p:nvSpPr>
          <p:cNvPr id="512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 smtClean="0"/>
              <a:t>Hozzuk összhangba az érzelmet és az értelmet!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3594305" y="4550221"/>
            <a:ext cx="123783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u-HU" sz="2400" b="1" dirty="0" smtClean="0">
                <a:solidFill>
                  <a:schemeClr val="bg1"/>
                </a:solidFill>
              </a:rPr>
              <a:t>Értelem</a:t>
            </a:r>
            <a:endParaRPr lang="hu-HU" sz="2400" b="1" dirty="0">
              <a:solidFill>
                <a:schemeClr val="bg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7750596" y="5710957"/>
            <a:ext cx="1265090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u-HU" sz="2400" b="1" dirty="0" smtClean="0">
                <a:solidFill>
                  <a:schemeClr val="bg1"/>
                </a:solidFill>
              </a:rPr>
              <a:t>Érzelem</a:t>
            </a:r>
            <a:endParaRPr lang="hu-HU" sz="2400" b="1" dirty="0">
              <a:solidFill>
                <a:schemeClr val="bg1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61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Alapérzelmek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942" y="1600200"/>
            <a:ext cx="4820941" cy="4114800"/>
          </a:xfrm>
        </p:spPr>
      </p:pic>
      <p:pic>
        <p:nvPicPr>
          <p:cNvPr id="5" name="Tartalom helye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00" y="1700808"/>
            <a:ext cx="5616624" cy="479393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érzelmek megnyilvánulása a verbális kommunikációban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Hanglejtés</a:t>
            </a:r>
            <a:endParaRPr lang="hu-HU" dirty="0"/>
          </a:p>
          <a:p>
            <a:r>
              <a:rPr lang="hu-HU" dirty="0"/>
              <a:t>Beszédtempó</a:t>
            </a:r>
          </a:p>
          <a:p>
            <a:r>
              <a:rPr lang="hu-HU" dirty="0"/>
              <a:t>Hangszín</a:t>
            </a:r>
          </a:p>
          <a:p>
            <a:r>
              <a:rPr lang="hu-HU" dirty="0"/>
              <a:t>Hangmagasság – félelem</a:t>
            </a:r>
          </a:p>
          <a:p>
            <a:r>
              <a:rPr lang="hu-HU" dirty="0"/>
              <a:t>Felgyorsult beszédtempó - szorongás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20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 smtClean="0"/>
              <a:t>Az érzelem öt stádiuma</a:t>
            </a:r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853444243"/>
              </p:ext>
            </p:extLst>
          </p:nvPr>
        </p:nvGraphicFramePr>
        <p:xfrm>
          <a:off x="2513012" y="1524000"/>
          <a:ext cx="7162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Kép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58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/>
              <a:t>Az érzelem öt stádiuma</a:t>
            </a:r>
            <a:br>
              <a:rPr lang="hu-HU" altLang="hu-HU" dirty="0"/>
            </a:br>
            <a:r>
              <a:rPr lang="hu-HU" altLang="hu-HU" dirty="0"/>
              <a:t>Töltés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hu-HU" altLang="hu-HU" dirty="0"/>
              <a:t>Vannak, akik gyorsan feltöltődnek, mások lassúbbak, vannak, akik egyáltalán nem. Vannak, akik túltöltik magukat.</a:t>
            </a:r>
          </a:p>
          <a:p>
            <a:pPr marL="0" indent="0"/>
            <a:r>
              <a:rPr lang="hu-HU" altLang="hu-HU" dirty="0"/>
              <a:t>A probléma: amit ebben az állapotban kezdenek magukkal.</a:t>
            </a:r>
          </a:p>
          <a:p>
            <a:pPr marL="0" indent="0"/>
            <a:r>
              <a:rPr lang="hu-HU" altLang="hu-HU" dirty="0"/>
              <a:t>Fel kell tudnunk mérni saját és mások érzelmi töltöttségének állapotát!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2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/>
              <a:t>Az érzelem öt stádiuma</a:t>
            </a:r>
            <a:br>
              <a:rPr lang="hu-HU" altLang="hu-HU" dirty="0"/>
            </a:br>
            <a:r>
              <a:rPr lang="hu-HU" altLang="hu-HU" dirty="0"/>
              <a:t>Feszültség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2414" y="1905000"/>
            <a:ext cx="3707902" cy="4267200"/>
          </a:xfrm>
        </p:spPr>
        <p:txBody>
          <a:bodyPr/>
          <a:lstStyle/>
          <a:p>
            <a:pPr marL="0" indent="0">
              <a:lnSpc>
                <a:spcPct val="80000"/>
              </a:lnSpc>
            </a:pPr>
            <a:r>
              <a:rPr lang="hu-HU" altLang="hu-HU" dirty="0"/>
              <a:t>Érzelem = energia</a:t>
            </a:r>
          </a:p>
          <a:p>
            <a:pPr marL="0" indent="0">
              <a:lnSpc>
                <a:spcPct val="80000"/>
              </a:lnSpc>
            </a:pPr>
            <a:r>
              <a:rPr lang="hu-HU" altLang="hu-HU" dirty="0"/>
              <a:t>Egy újabb inger zsilip a felhalmozódott érzelmi energia számára.</a:t>
            </a:r>
          </a:p>
          <a:p>
            <a:pPr marL="0" indent="0">
              <a:lnSpc>
                <a:spcPct val="80000"/>
              </a:lnSpc>
            </a:pPr>
            <a:r>
              <a:rPr lang="hu-HU" altLang="hu-HU" dirty="0"/>
              <a:t>Nem tudnak csak úgy eltűnni!</a:t>
            </a:r>
          </a:p>
          <a:p>
            <a:pPr marL="0" indent="0">
              <a:lnSpc>
                <a:spcPct val="80000"/>
              </a:lnSpc>
            </a:pPr>
            <a:r>
              <a:rPr lang="hu-HU" altLang="hu-HU" dirty="0"/>
              <a:t>Átalakulnak, és addig maradnak a testünkben, amíg fel nem szabadítjuk őket.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556" y="1562100"/>
            <a:ext cx="371316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6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Bevezetés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Kommunikáció és beszéd: nem ugyanaz!</a:t>
            </a:r>
          </a:p>
          <a:p>
            <a:r>
              <a:rPr lang="hu-HU" dirty="0" smtClean="0"/>
              <a:t>Nem tudunk nem kommunikálni, minden percben kommunikálunk magunkról valamit, még akkor is, ha meg sem szólalunk.</a:t>
            </a:r>
          </a:p>
          <a:p>
            <a:r>
              <a:rPr lang="hu-HU" dirty="0" smtClean="0"/>
              <a:t>Verbális és nonverbális kommunikáció.</a:t>
            </a:r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9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/>
              <a:t>Az érzelem öt stádiuma</a:t>
            </a:r>
            <a:br>
              <a:rPr lang="hu-HU" altLang="hu-HU" dirty="0"/>
            </a:br>
            <a:r>
              <a:rPr lang="hu-HU" altLang="hu-HU" dirty="0"/>
              <a:t>Kisülés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hu-HU" altLang="hu-HU" dirty="0"/>
              <a:t>A személy felszabadítja az emócióit, az emóció energiáját.</a:t>
            </a:r>
          </a:p>
          <a:p>
            <a:pPr marL="0" indent="0"/>
            <a:r>
              <a:rPr lang="hu-HU" altLang="hu-HU" dirty="0"/>
              <a:t>Beszéd, cselekvés vagy valamilyen tevékenység hatására kikerül a testből.</a:t>
            </a:r>
          </a:p>
          <a:p>
            <a:pPr marL="0" indent="0"/>
            <a:r>
              <a:rPr lang="hu-HU" altLang="hu-HU" dirty="0"/>
              <a:t>Mellkasi szorítás		kiabálás, sírás.</a:t>
            </a:r>
          </a:p>
          <a:p>
            <a:pPr marL="0" indent="0"/>
            <a:r>
              <a:rPr lang="hu-HU" altLang="hu-HU" dirty="0"/>
              <a:t>Félelem				gyomorgörcs</a:t>
            </a:r>
          </a:p>
          <a:p>
            <a:pPr marL="0" indent="0"/>
            <a:r>
              <a:rPr lang="hu-HU" altLang="hu-HU" dirty="0"/>
              <a:t>Kisülés lehet heves vagy enyhe.</a:t>
            </a:r>
          </a:p>
          <a:p>
            <a:pPr marL="0" indent="0"/>
            <a:r>
              <a:rPr lang="hu-HU" altLang="hu-HU" dirty="0"/>
              <a:t>Részleges vagy teljes kisülés?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02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/>
              <a:t>Az érzelem öt stádiuma</a:t>
            </a:r>
            <a:br>
              <a:rPr lang="hu-HU" altLang="hu-HU" dirty="0"/>
            </a:br>
            <a:r>
              <a:rPr lang="hu-HU" altLang="hu-HU" dirty="0"/>
              <a:t>Ellazulás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hu-HU" altLang="hu-HU" dirty="0"/>
              <a:t>A sikeres érzelemkisülés kimenetele.</a:t>
            </a:r>
          </a:p>
          <a:p>
            <a:pPr marL="0" indent="0"/>
            <a:r>
              <a:rPr lang="hu-HU" altLang="hu-HU" dirty="0"/>
              <a:t>Megnyugvás, alacsonyabb arousal szint.</a:t>
            </a:r>
          </a:p>
          <a:p>
            <a:pPr marL="0" indent="0"/>
            <a:r>
              <a:rPr lang="hu-HU" altLang="hu-HU" dirty="0"/>
              <a:t>Relaxáció lehetővé teszi, hogy az immunrendszer felerősödjön.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9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/>
              <a:t>Az érzelem öt stádiuma</a:t>
            </a:r>
            <a:br>
              <a:rPr lang="hu-HU" altLang="hu-HU" dirty="0"/>
            </a:br>
            <a:r>
              <a:rPr lang="hu-HU" altLang="hu-HU" dirty="0"/>
              <a:t>Rugalmasság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dirty="0"/>
              <a:t>Egyfajta szabályozott ellazultság, amelyben készek vagyunk a cselekvésre.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5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/>
              <a:t>E.Q.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hu-HU" altLang="hu-HU" dirty="0"/>
              <a:t>Mások érzelmeinek a befolyásolásának előfeltétele a saját érzések tudatosítása!</a:t>
            </a:r>
          </a:p>
          <a:p>
            <a:pPr marL="0" indent="0"/>
            <a:r>
              <a:rPr lang="hu-HU" altLang="hu-HU" dirty="0"/>
              <a:t>Csak akkor tudunk másokkal hatékonyan bánni, ha képesek vagyunk a saját érzéseink detektálására és kontrollálására.</a:t>
            </a:r>
          </a:p>
          <a:p>
            <a:pPr marL="0" indent="0"/>
            <a:r>
              <a:rPr lang="hu-HU" altLang="hu-HU" dirty="0"/>
              <a:t>Mások érzéseire hatni: empátia és önkontroll.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/>
              <a:t>Érzelmi intelligencia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hu-HU" dirty="0"/>
              <a:t>A saját érzelmeink felismerése</a:t>
            </a:r>
          </a:p>
          <a:p>
            <a:pPr marL="1085850" lvl="2" indent="-514350">
              <a:buFont typeface="Arial" panose="020B0604020202020204" pitchFamily="34" charset="0"/>
              <a:buChar char="•"/>
              <a:defRPr/>
            </a:pPr>
            <a:r>
              <a:rPr lang="hu-HU" dirty="0"/>
              <a:t>Az alapja az EQ-nak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hu-HU" dirty="0"/>
              <a:t>Saját érzelmeink kezelése</a:t>
            </a:r>
          </a:p>
          <a:p>
            <a:pPr marL="1085850" lvl="2" indent="-514350">
              <a:buFont typeface="Arial" panose="020B0604020202020204" pitchFamily="34" charset="0"/>
              <a:buChar char="•"/>
              <a:defRPr/>
            </a:pPr>
            <a:r>
              <a:rPr lang="hu-HU" dirty="0"/>
              <a:t>akiknél fejlett, hamarabb túljutnak a kudarcokon, válságokon.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hu-HU" dirty="0"/>
              <a:t>Önmotiválás</a:t>
            </a:r>
          </a:p>
          <a:p>
            <a:pPr marL="1085850" lvl="2" indent="-514350">
              <a:buFont typeface="Arial" panose="020B0604020202020204" pitchFamily="34" charset="0"/>
              <a:buChar char="•"/>
              <a:defRPr/>
            </a:pPr>
            <a:r>
              <a:rPr lang="hu-HU" dirty="0"/>
              <a:t>Előfeltétele bármilyen teljesítménynek.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hu-HU" dirty="0"/>
              <a:t>Mások érzelmeinek felismerése</a:t>
            </a:r>
          </a:p>
          <a:p>
            <a:pPr marL="1085850" lvl="2" indent="-514350">
              <a:buFont typeface="Arial" panose="020B0604020202020204" pitchFamily="34" charset="0"/>
              <a:buChar char="•"/>
              <a:defRPr/>
            </a:pPr>
            <a:r>
              <a:rPr lang="hu-HU" dirty="0"/>
              <a:t>Az empátia az alfája az emberekkel való bánásnak.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hu-HU" dirty="0"/>
              <a:t>Kapcsolatkezelés</a:t>
            </a:r>
          </a:p>
          <a:p>
            <a:pPr marL="1085850" lvl="2" indent="-514350">
              <a:buFont typeface="Arial" panose="020B0604020202020204" pitchFamily="34" charset="0"/>
              <a:buChar char="•"/>
              <a:defRPr/>
            </a:pPr>
            <a:r>
              <a:rPr lang="hu-HU" dirty="0"/>
              <a:t>ahogyan mások érzéseire hatni tudunk.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15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/>
              <a:t>Érzelmi önkontroll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dirty="0"/>
              <a:t>Érzelmek tudatosítása első lépés az önkontroll felé.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2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/>
              <a:t>Az érzelmi intelligencia fejleszthető!</a:t>
            </a:r>
            <a:br>
              <a:rPr lang="hu-HU" altLang="hu-HU" dirty="0"/>
            </a:br>
            <a:endParaRPr lang="hu-HU" altLang="hu-HU" dirty="0" smtClean="0"/>
          </a:p>
        </p:txBody>
      </p:sp>
      <p:pic>
        <p:nvPicPr>
          <p:cNvPr id="16388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163" y="2348880"/>
            <a:ext cx="55245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2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/>
              <a:t>Interakció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2414" y="1905000"/>
            <a:ext cx="4716014" cy="4267200"/>
          </a:xfrm>
        </p:spPr>
        <p:txBody>
          <a:bodyPr/>
          <a:lstStyle/>
          <a:p>
            <a:pPr marL="0" indent="0"/>
            <a:endParaRPr lang="hu-HU" altLang="hu-HU" dirty="0" smtClean="0"/>
          </a:p>
          <a:p>
            <a:pPr marL="0" indent="0"/>
            <a:r>
              <a:rPr lang="hu-HU" altLang="hu-HU" dirty="0" smtClean="0"/>
              <a:t>„</a:t>
            </a:r>
            <a:r>
              <a:rPr lang="hu-HU" altLang="hu-HU" dirty="0"/>
              <a:t>Az érzelmek úgy terjednek egyik emberről a másikra, mint valami társas vírus.”</a:t>
            </a:r>
          </a:p>
          <a:p>
            <a:pPr marL="0" indent="0"/>
            <a:r>
              <a:rPr lang="hu-HU" altLang="hu-HU" dirty="0"/>
              <a:t>Minden érintkezés során érzelmi jelzéseket adunk, és ezek hatnak mindazokra, akikkel együtt vagyunk.</a:t>
            </a: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668" y="2492896"/>
            <a:ext cx="2492896" cy="249289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1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/>
              <a:t>Frusztráció-agresszió hipotézis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9763" indent="-571500">
              <a:defRPr/>
            </a:pPr>
            <a:r>
              <a:rPr lang="hu-HU" altLang="hu-HU" sz="3200" dirty="0"/>
              <a:t>Az akadályoztatott, kielégítetlen igények és célok (frusztráció állapota) vezethetnek agresszióhoz</a:t>
            </a:r>
          </a:p>
          <a:p>
            <a:pPr marL="639763" indent="-571500">
              <a:buFont typeface="Wingdings" pitchFamily="2" charset="2"/>
              <a:buAutoNum type="arabicPeriod"/>
              <a:defRPr/>
            </a:pPr>
            <a:endParaRPr lang="hu-HU" altLang="hu-HU" dirty="0" smtClean="0"/>
          </a:p>
          <a:p>
            <a:pPr marL="639763" indent="-571500">
              <a:buFont typeface="Wingdings" pitchFamily="2" charset="2"/>
              <a:buAutoNum type="arabicPeriod"/>
              <a:defRPr/>
            </a:pPr>
            <a:r>
              <a:rPr lang="hu-HU" altLang="hu-HU" dirty="0" smtClean="0"/>
              <a:t>Egy </a:t>
            </a:r>
            <a:r>
              <a:rPr lang="hu-HU" altLang="hu-HU" dirty="0"/>
              <a:t>adott cél elérésére irányuló cselekedet akadályba ütközik</a:t>
            </a:r>
          </a:p>
          <a:p>
            <a:pPr marL="639763" indent="-571500">
              <a:buFont typeface="Wingdings" pitchFamily="2" charset="2"/>
              <a:buAutoNum type="arabicPeriod"/>
              <a:defRPr/>
            </a:pPr>
            <a:r>
              <a:rPr lang="hu-HU" altLang="hu-HU" dirty="0"/>
              <a:t>Provokáció, elutasítás, az önértékelést és személyiséget támadó ingerek érik a személyt</a:t>
            </a:r>
          </a:p>
          <a:p>
            <a:pPr marL="639763" indent="-571500">
              <a:buFont typeface="Wingdings" pitchFamily="2" charset="2"/>
              <a:buAutoNum type="arabicPeriod"/>
              <a:defRPr/>
            </a:pPr>
            <a:r>
              <a:rPr lang="hu-HU" altLang="hu-HU" dirty="0"/>
              <a:t>Kellemetlen, intenzív fizikai ingerek tartós fennállása esetén pl. hőhatás, zsúfoltság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38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Összegzés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Fontos tudatosítani és kihangsúlyozni, hogy a biztonsági szakemberek viselkedése és kommunikációja jelentős mértékben meghatározza az intézkedés sikeres kimenetelét. </a:t>
            </a:r>
          </a:p>
          <a:p>
            <a:r>
              <a:rPr lang="hu-HU" dirty="0" smtClean="0"/>
              <a:t>A higgadt, nyugodt, kulturált viselkedés és kommunikáció  a másik felet is kulturált viselkedésre készteti.</a:t>
            </a:r>
          </a:p>
          <a:p>
            <a:r>
              <a:rPr lang="hu-HU" dirty="0" smtClean="0"/>
              <a:t>Az intézkedések túlnyomó része kommunikációval megoldható, így ez a biztonsági szakember legfontosabb eszköze, melynek hatékony művelése számos további konfliktustól és feszültségtől megkímélheti.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3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hu-HU" sz="4800" dirty="0" smtClean="0">
                <a:solidFill>
                  <a:schemeClr val="tx2">
                    <a:satMod val="200000"/>
                  </a:schemeClr>
                </a:solidFill>
              </a:rPr>
              <a:t>Mi a kommunikáció?</a:t>
            </a:r>
            <a:endParaRPr lang="hu-HU" sz="48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9219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altLang="hu-HU" sz="4400" dirty="0" smtClean="0"/>
              <a:t>Kommunikációnak nevezünk minden olyan jelenséget, amiben valamilyen információ, adat, vagy üzenetáramlás történik.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u-HU" sz="6000" dirty="0" smtClean="0"/>
          </a:p>
          <a:p>
            <a:pPr marL="0" indent="0" algn="ctr">
              <a:buNone/>
            </a:pPr>
            <a:r>
              <a:rPr lang="hu-HU" sz="6000" dirty="0" smtClean="0"/>
              <a:t>Köszönöm a figyelmet!</a:t>
            </a:r>
            <a:endParaRPr lang="hu-HU" sz="6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79612" y="512763"/>
            <a:ext cx="8229600" cy="9144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u-HU" sz="4800" dirty="0" smtClean="0">
                <a:solidFill>
                  <a:schemeClr val="tx2">
                    <a:satMod val="200000"/>
                  </a:schemeClr>
                </a:solidFill>
              </a:rPr>
              <a:t>A kommunikáció fajtái</a:t>
            </a:r>
            <a:endParaRPr lang="hu-HU" sz="48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987550" y="1770063"/>
            <a:ext cx="4038600" cy="4525962"/>
          </a:xfrm>
        </p:spPr>
        <p:txBody>
          <a:bodyPr>
            <a:normAutofit fontScale="92500" lnSpcReduction="10000"/>
          </a:bodyPr>
          <a:lstStyle/>
          <a:p>
            <a:pPr marL="411480">
              <a:buFont typeface="Wingdings"/>
              <a:buChar char=""/>
              <a:defRPr/>
            </a:pPr>
            <a:endParaRPr lang="hu-HU" sz="3600" u="sng" dirty="0" smtClean="0"/>
          </a:p>
          <a:p>
            <a:pPr marL="411480">
              <a:buFont typeface="Wingdings"/>
              <a:buChar char=""/>
              <a:defRPr/>
            </a:pPr>
            <a:r>
              <a:rPr lang="hu-HU" sz="3600" u="sng" dirty="0" smtClean="0"/>
              <a:t>Verbális </a:t>
            </a:r>
            <a:r>
              <a:rPr lang="hu-HU" sz="3600" u="sng" dirty="0"/>
              <a:t>kommunikáció</a:t>
            </a:r>
          </a:p>
          <a:p>
            <a:pPr marL="740664" lvl="1">
              <a:buFont typeface="Wingdings"/>
              <a:buChar char=""/>
              <a:defRPr/>
            </a:pPr>
            <a:r>
              <a:rPr lang="hu-HU" sz="3200" dirty="0"/>
              <a:t>Beszéd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8550" y="1770062"/>
            <a:ext cx="4038600" cy="4755281"/>
          </a:xfrm>
        </p:spPr>
        <p:txBody>
          <a:bodyPr>
            <a:normAutofit fontScale="92500" lnSpcReduction="10000"/>
          </a:bodyPr>
          <a:lstStyle/>
          <a:p>
            <a:pPr marL="411480">
              <a:buFont typeface="Wingdings"/>
              <a:buChar char=""/>
              <a:defRPr/>
            </a:pPr>
            <a:endParaRPr lang="hu-HU" sz="3600" u="sng" dirty="0" smtClean="0"/>
          </a:p>
          <a:p>
            <a:pPr marL="411480">
              <a:buFont typeface="Wingdings"/>
              <a:buChar char=""/>
              <a:defRPr/>
            </a:pPr>
            <a:r>
              <a:rPr lang="hu-HU" sz="3600" u="sng" dirty="0" smtClean="0"/>
              <a:t>Non-verbális </a:t>
            </a:r>
            <a:r>
              <a:rPr lang="hu-HU" sz="3200" u="sng" dirty="0"/>
              <a:t>kommunikáció</a:t>
            </a:r>
          </a:p>
          <a:p>
            <a:pPr marL="740664" lvl="1">
              <a:buFont typeface="Wingdings"/>
              <a:buChar char=""/>
              <a:defRPr/>
            </a:pPr>
            <a:r>
              <a:rPr lang="hu-HU" sz="3200" dirty="0"/>
              <a:t>Tekintet</a:t>
            </a:r>
          </a:p>
          <a:p>
            <a:pPr marL="740664" lvl="1">
              <a:buFont typeface="Wingdings"/>
              <a:buChar char=""/>
              <a:defRPr/>
            </a:pPr>
            <a:r>
              <a:rPr lang="hu-HU" sz="3200" dirty="0"/>
              <a:t>Mimika</a:t>
            </a:r>
          </a:p>
          <a:p>
            <a:pPr marL="740664" lvl="1">
              <a:buFont typeface="Wingdings"/>
              <a:buChar char=""/>
              <a:defRPr/>
            </a:pPr>
            <a:r>
              <a:rPr lang="hu-HU" sz="3200" dirty="0"/>
              <a:t>Gesztusok</a:t>
            </a:r>
          </a:p>
          <a:p>
            <a:pPr marL="740664" lvl="1">
              <a:buFont typeface="Wingdings"/>
              <a:buChar char=""/>
              <a:defRPr/>
            </a:pPr>
            <a:r>
              <a:rPr lang="hu-HU" sz="3200" dirty="0"/>
              <a:t>Testnyelvi szignálok</a:t>
            </a:r>
          </a:p>
          <a:p>
            <a:pPr marL="740664" lvl="1">
              <a:buFont typeface="Wingdings"/>
              <a:buChar char=""/>
              <a:defRPr/>
            </a:pPr>
            <a:r>
              <a:rPr lang="hu-HU" sz="3200" dirty="0"/>
              <a:t>Érintés</a:t>
            </a:r>
          </a:p>
          <a:p>
            <a:pPr marL="740664" lvl="1">
              <a:buFont typeface="Wingdings"/>
              <a:buChar char=""/>
              <a:defRPr/>
            </a:pPr>
            <a:r>
              <a:rPr lang="hu-HU" sz="3200" dirty="0"/>
              <a:t>Térköz</a:t>
            </a:r>
          </a:p>
          <a:p>
            <a:pPr marL="740664" lvl="1">
              <a:buFont typeface="Wingdings"/>
              <a:buChar char=""/>
              <a:defRPr/>
            </a:pPr>
            <a:endParaRPr lang="hu-HU" dirty="0"/>
          </a:p>
          <a:p>
            <a:pPr marL="411480">
              <a:buFont typeface="Wingdings"/>
              <a:buChar char=""/>
              <a:defRPr/>
            </a:pPr>
            <a:endParaRPr lang="hu-HU" dirty="0"/>
          </a:p>
        </p:txBody>
      </p:sp>
      <p:cxnSp>
        <p:nvCxnSpPr>
          <p:cNvPr id="6" name="Egyenes összekötő nyíllal 5"/>
          <p:cNvCxnSpPr/>
          <p:nvPr/>
        </p:nvCxnSpPr>
        <p:spPr>
          <a:xfrm flipH="1">
            <a:off x="3430116" y="1431087"/>
            <a:ext cx="1038944" cy="77377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>
            <a:off x="6958508" y="1427163"/>
            <a:ext cx="936104" cy="77770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1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hu-HU" sz="4800" dirty="0" smtClean="0">
                <a:solidFill>
                  <a:schemeClr val="tx2">
                    <a:satMod val="200000"/>
                  </a:schemeClr>
                </a:solidFill>
              </a:rPr>
              <a:t>A verbális kommunikáció elemei</a:t>
            </a:r>
            <a:endParaRPr lang="hu-HU" sz="48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1267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hu-HU" altLang="hu-HU" dirty="0" smtClean="0"/>
          </a:p>
          <a:p>
            <a:pPr eaLnBrk="1" hangingPunct="1"/>
            <a:r>
              <a:rPr lang="hu-HU" altLang="hu-HU" sz="3200" dirty="0" smtClean="0"/>
              <a:t>Adó</a:t>
            </a:r>
          </a:p>
          <a:p>
            <a:pPr eaLnBrk="1" hangingPunct="1"/>
            <a:r>
              <a:rPr lang="hu-HU" altLang="hu-HU" sz="3200" dirty="0" smtClean="0"/>
              <a:t>Vevő</a:t>
            </a:r>
          </a:p>
          <a:p>
            <a:pPr eaLnBrk="1" hangingPunct="1"/>
            <a:r>
              <a:rPr lang="hu-HU" altLang="hu-HU" sz="3200" dirty="0" smtClean="0"/>
              <a:t>Üzenet</a:t>
            </a:r>
          </a:p>
          <a:p>
            <a:pPr eaLnBrk="1" hangingPunct="1"/>
            <a:r>
              <a:rPr lang="hu-HU" altLang="hu-HU" sz="3200" dirty="0" smtClean="0"/>
              <a:t>Csatorna</a:t>
            </a:r>
          </a:p>
          <a:p>
            <a:pPr eaLnBrk="1" hangingPunct="1"/>
            <a:r>
              <a:rPr lang="hu-HU" altLang="hu-HU" sz="3200" dirty="0" smtClean="0"/>
              <a:t>Kód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0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solidFill>
                  <a:schemeClr val="tx2">
                    <a:satMod val="200000"/>
                  </a:schemeClr>
                </a:solidFill>
              </a:rPr>
              <a:t>Adó</a:t>
            </a:r>
            <a:endParaRPr lang="hu-H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11480">
              <a:buFont typeface="Wingdings"/>
              <a:buChar char=""/>
              <a:defRPr/>
            </a:pPr>
            <a:r>
              <a:rPr lang="hu-HU" dirty="0" smtClean="0"/>
              <a:t>Kezdeményező, aktív szerepet tölt be</a:t>
            </a:r>
          </a:p>
          <a:p>
            <a:pPr marL="411480">
              <a:buFont typeface="Wingdings"/>
              <a:buChar char=""/>
              <a:defRPr/>
            </a:pPr>
            <a:r>
              <a:rPr lang="hu-HU" dirty="0" smtClean="0"/>
              <a:t>Szándéka, törekvése, célja, akarata, üzenete van, melynek megvalósítása érdekében kezdeményez, fejez ki törekvést, mozgósít energiát</a:t>
            </a:r>
          </a:p>
          <a:p>
            <a:pPr marL="411480">
              <a:buFont typeface="Wingdings"/>
              <a:buChar char=""/>
              <a:defRPr/>
            </a:pPr>
            <a:r>
              <a:rPr lang="hu-HU" dirty="0" smtClean="0"/>
              <a:t> </a:t>
            </a:r>
          </a:p>
          <a:p>
            <a:pPr marL="411480">
              <a:buFont typeface="Wingdings"/>
              <a:buChar char=""/>
              <a:defRPr/>
            </a:pPr>
            <a:r>
              <a:rPr lang="hu-HU" dirty="0" smtClean="0"/>
              <a:t>pld./ A biztonsági szakember rendfenntartó szerepében gyakorta aktív, kezdeményező félként, tehát adóként jelenik meg és vesz részt a közvetlen személyközi kapcsolatban (intézkedés során). 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0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solidFill>
                  <a:schemeClr val="tx2">
                    <a:satMod val="200000"/>
                  </a:schemeClr>
                </a:solidFill>
              </a:rPr>
              <a:t>Vevő</a:t>
            </a:r>
            <a:endParaRPr lang="hu-H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331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altLang="hu-HU" dirty="0" smtClean="0"/>
              <a:t>Befogadó, raktározó</a:t>
            </a:r>
          </a:p>
          <a:p>
            <a:pPr eaLnBrk="1" hangingPunct="1"/>
            <a:r>
              <a:rPr lang="hu-HU" altLang="hu-HU" dirty="0" smtClean="0"/>
              <a:t>A kommunikációs folyamat célállomása</a:t>
            </a:r>
          </a:p>
          <a:p>
            <a:pPr eaLnBrk="1" hangingPunct="1"/>
            <a:r>
              <a:rPr lang="hu-HU" altLang="hu-HU" dirty="0" smtClean="0"/>
              <a:t>Érthetővé kell tennie a maga számára az üzenet tartalmát</a:t>
            </a:r>
          </a:p>
          <a:p>
            <a:pPr eaLnBrk="1" hangingPunct="1"/>
            <a:r>
              <a:rPr lang="hu-HU" altLang="hu-HU" dirty="0" smtClean="0"/>
              <a:t>Az összekötő elem, a csatorna létrehozásában és annak fenntartásában aktívan kiveszi a részét, mely az általa befogadóként létrehozott figyelem működtetésében merül ki.</a:t>
            </a:r>
          </a:p>
          <a:p>
            <a:pPr eaLnBrk="1" hangingPunct="1"/>
            <a:endParaRPr lang="hu-HU" altLang="hu-HU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68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ábla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75_TF02804846_TF02804846.potx" id="{CE152ABB-4FC1-4E07-BE13-525B9C646147}" vid="{FAB8E91B-AC12-4AFF-A512-88C71DB404BE}"/>
    </a:ext>
  </a:extLst>
</a:theme>
</file>

<file path=ppt/theme/theme2.xml><?xml version="1.0" encoding="utf-8"?>
<a:theme xmlns:a="http://schemas.openxmlformats.org/drawingml/2006/main" name="Office-téma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tf02804846_win32</Template>
  <TotalTime>13307</TotalTime>
  <Words>1407</Words>
  <Application>Microsoft Office PowerPoint</Application>
  <PresentationFormat>Egyéni</PresentationFormat>
  <Paragraphs>292</Paragraphs>
  <Slides>50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50</vt:i4>
      </vt:variant>
    </vt:vector>
  </HeadingPairs>
  <TitlesOfParts>
    <vt:vector size="56" baseType="lpstr">
      <vt:lpstr>Arial</vt:lpstr>
      <vt:lpstr>Consolas</vt:lpstr>
      <vt:lpstr>Corbel</vt:lpstr>
      <vt:lpstr>Tahoma</vt:lpstr>
      <vt:lpstr>Wingdings</vt:lpstr>
      <vt:lpstr>Tábla 16x9</vt:lpstr>
      <vt:lpstr>Személy- és vagyonőr szakmai képzés  Programkövetelmény azonosító száma: 10323009   E/2020/000318 </vt:lpstr>
      <vt:lpstr>Pszichológiai és kommunikációs alapismeretek</vt:lpstr>
      <vt:lpstr>PowerPoint-bemutató</vt:lpstr>
      <vt:lpstr>Bevezetés</vt:lpstr>
      <vt:lpstr>Mi a kommunikáció?</vt:lpstr>
      <vt:lpstr>A kommunikáció fajtái</vt:lpstr>
      <vt:lpstr>A verbális kommunikáció elemei</vt:lpstr>
      <vt:lpstr>Adó</vt:lpstr>
      <vt:lpstr>Vevő</vt:lpstr>
      <vt:lpstr>Üzenet</vt:lpstr>
      <vt:lpstr>Csatorna</vt:lpstr>
      <vt:lpstr>Kód </vt:lpstr>
      <vt:lpstr>A beszéd</vt:lpstr>
      <vt:lpstr>Fontos szem előtt tartani</vt:lpstr>
      <vt:lpstr>Mit nevezünk non-verbális kommunikációnak?</vt:lpstr>
      <vt:lpstr>A nonverbális kommunikáció jelentősége</vt:lpstr>
      <vt:lpstr>  A non-verbális kommunikáció csatornái Tekintet</vt:lpstr>
      <vt:lpstr>Mimika</vt:lpstr>
      <vt:lpstr>Gesztusok</vt:lpstr>
      <vt:lpstr>Testnyelvi szignálok</vt:lpstr>
      <vt:lpstr>Érintés</vt:lpstr>
      <vt:lpstr>Térköz</vt:lpstr>
      <vt:lpstr>A non-verbális kommunikáció funkciói</vt:lpstr>
      <vt:lpstr>PowerPoint-bemutató</vt:lpstr>
      <vt:lpstr>PowerPoint-bemutató</vt:lpstr>
      <vt:lpstr>Konfliktusok csoportosítása</vt:lpstr>
      <vt:lpstr>Interperszonális konfliktusok </vt:lpstr>
      <vt:lpstr>Interperszonális készségek a konfliktuskezelésben</vt:lpstr>
      <vt:lpstr>A konfliktusok kezelésének öt módja</vt:lpstr>
      <vt:lpstr>PowerPoint-bemutató</vt:lpstr>
      <vt:lpstr>Thomas és Kilmann tanításai:</vt:lpstr>
      <vt:lpstr>PowerPoint-bemutató</vt:lpstr>
      <vt:lpstr>Mi történik konfliktus/feszültség/agresszió esetén?</vt:lpstr>
      <vt:lpstr>Hozzuk összhangba az érzelmet és az értelmet!</vt:lpstr>
      <vt:lpstr>Alapérzelmek</vt:lpstr>
      <vt:lpstr>Az érzelmek megnyilvánulása a verbális kommunikációban</vt:lpstr>
      <vt:lpstr>Az érzelem öt stádiuma</vt:lpstr>
      <vt:lpstr>Az érzelem öt stádiuma Töltés</vt:lpstr>
      <vt:lpstr>Az érzelem öt stádiuma Feszültség</vt:lpstr>
      <vt:lpstr>Az érzelem öt stádiuma Kisülés</vt:lpstr>
      <vt:lpstr>Az érzelem öt stádiuma Ellazulás</vt:lpstr>
      <vt:lpstr>Az érzelem öt stádiuma Rugalmasság</vt:lpstr>
      <vt:lpstr>E.Q.</vt:lpstr>
      <vt:lpstr>Érzelmi intelligencia</vt:lpstr>
      <vt:lpstr>Érzelmi önkontroll</vt:lpstr>
      <vt:lpstr>Az érzelmi intelligencia fejleszthető! </vt:lpstr>
      <vt:lpstr>Interakció</vt:lpstr>
      <vt:lpstr>Frusztráció-agresszió hipotézis</vt:lpstr>
      <vt:lpstr>Összegzés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Cím elrendezés</dc:title>
  <dc:creator>User</dc:creator>
  <cp:lastModifiedBy>User</cp:lastModifiedBy>
  <cp:revision>33</cp:revision>
  <dcterms:created xsi:type="dcterms:W3CDTF">2021-05-09T06:52:48Z</dcterms:created>
  <dcterms:modified xsi:type="dcterms:W3CDTF">2021-05-27T06:00:59Z</dcterms:modified>
</cp:coreProperties>
</file>