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74" r:id="rId3"/>
    <p:sldId id="257" r:id="rId4"/>
    <p:sldId id="269" r:id="rId5"/>
    <p:sldId id="270" r:id="rId6"/>
    <p:sldId id="266" r:id="rId7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34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637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mkszf.hu/dokumentum/2709/Maganbiztonsag_II.pdf" TargetMode="External"/><Relationship Id="rId2" Type="http://schemas.openxmlformats.org/officeDocument/2006/relationships/hyperlink" Target="http://bmkszf.hu/dokumentum/2708/Maganbiztonsag_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1700487.KOR" TargetMode="External"/><Relationship Id="rId2" Type="http://schemas.openxmlformats.org/officeDocument/2006/relationships/hyperlink" Target="https://net.jogtar.hu/jogszabaly?docid=a0500133.t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1200100.tv" TargetMode="External"/><Relationship Id="rId2" Type="http://schemas.openxmlformats.org/officeDocument/2006/relationships/hyperlink" Target="https://net.jogtar.hu/jogszabaly?docid=a1200002.t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net.jogtar.hu/jogszabaly?docid=A2000058.TV" TargetMode="External"/><Relationship Id="rId4" Type="http://schemas.openxmlformats.org/officeDocument/2006/relationships/hyperlink" Target="https://net.jogtar.hu/jogszabaly?docid=a1700090.t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66020" y="5013176"/>
            <a:ext cx="9143999" cy="1066800"/>
          </a:xfrm>
        </p:spPr>
        <p:txBody>
          <a:bodyPr rtlCol="0"/>
          <a:lstStyle/>
          <a:p>
            <a:r>
              <a:rPr lang="hu-HU" b="1" dirty="0" smtClean="0">
                <a:latin typeface="+mj-lt"/>
              </a:rPr>
              <a:t>I. Személy- </a:t>
            </a:r>
            <a:r>
              <a:rPr lang="hu-HU" b="1" dirty="0">
                <a:latin typeface="+mj-lt"/>
              </a:rPr>
              <a:t>és vagyonőr jogi ismeretei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5157191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772" y="274638"/>
            <a:ext cx="10332640" cy="1138138"/>
          </a:xfrm>
        </p:spPr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764" y="1905000"/>
            <a:ext cx="11737304" cy="483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+mj-lt"/>
              </a:rPr>
              <a:t>A tanulást elősegítő tankönyvek a Belügyminisztérium Rendészeti, Vezetőkiválasztási, Vezetőképzési és Továbbképzési Főosztály honlapjáról is nyilvánosan elérhetők, amelyek témakörei segítséget nyújthatnak a videókban elhangzott tananyagok feldolgozásához.</a:t>
            </a:r>
          </a:p>
          <a:p>
            <a:pPr marL="0" indent="0">
              <a:buNone/>
            </a:pPr>
            <a:endParaRPr lang="hu-HU" dirty="0" smtClean="0">
              <a:latin typeface="+mj-lt"/>
            </a:endParaRPr>
          </a:p>
          <a:p>
            <a:r>
              <a:rPr lang="hu-HU" b="1" u="sng" dirty="0" smtClean="0">
                <a:solidFill>
                  <a:srgbClr val="FF0000"/>
                </a:solidFill>
                <a:latin typeface="+mj-lt"/>
              </a:rPr>
              <a:t>I. Tankönyv: Magánbiztonság I</a:t>
            </a:r>
            <a:r>
              <a:rPr lang="hu-HU" dirty="0" smtClean="0">
                <a:latin typeface="+mj-lt"/>
              </a:rPr>
              <a:t>. - </a:t>
            </a:r>
            <a:r>
              <a:rPr lang="hu-HU" dirty="0">
                <a:latin typeface="+mj-lt"/>
              </a:rPr>
              <a:t>Szerző: dr. </a:t>
            </a:r>
            <a:r>
              <a:rPr lang="hu-HU" dirty="0" err="1">
                <a:latin typeface="+mj-lt"/>
              </a:rPr>
              <a:t>Christián</a:t>
            </a:r>
            <a:r>
              <a:rPr lang="hu-HU" dirty="0">
                <a:latin typeface="+mj-lt"/>
              </a:rPr>
              <a:t> László</a:t>
            </a:r>
            <a:endParaRPr lang="hu-HU" dirty="0" smtClean="0">
              <a:latin typeface="+mj-lt"/>
            </a:endParaRP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2"/>
              </a:rPr>
              <a:t>http://</a:t>
            </a:r>
            <a:r>
              <a:rPr lang="hu-HU" dirty="0" smtClean="0">
                <a:latin typeface="+mj-lt"/>
                <a:hlinkClick r:id="rId2"/>
              </a:rPr>
              <a:t>bmkszf.hu/dokumentum/2708/Maganbiztonsag_I.pdf</a:t>
            </a:r>
            <a:endParaRPr lang="hu-HU" dirty="0" smtClean="0">
              <a:latin typeface="+mj-lt"/>
            </a:endParaRPr>
          </a:p>
          <a:p>
            <a:r>
              <a:rPr lang="hu-HU" b="1" u="sng" dirty="0" smtClean="0">
                <a:solidFill>
                  <a:srgbClr val="FF0000"/>
                </a:solidFill>
                <a:latin typeface="+mj-lt"/>
              </a:rPr>
              <a:t>II. Tankönyv: Magánbiztonság II. </a:t>
            </a:r>
            <a:r>
              <a:rPr lang="hu-HU" dirty="0" smtClean="0">
                <a:latin typeface="+mj-lt"/>
              </a:rPr>
              <a:t>– Szerző: dr. Csege Gyula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3"/>
              </a:rPr>
              <a:t>http://</a:t>
            </a:r>
            <a:r>
              <a:rPr lang="hu-HU" dirty="0" smtClean="0">
                <a:latin typeface="+mj-lt"/>
                <a:hlinkClick r:id="rId3"/>
              </a:rPr>
              <a:t>bmkszf.hu/dokumentum/2709/Maganbiztonsag_II.pdf</a:t>
            </a:r>
            <a:endParaRPr lang="hu-HU" dirty="0" smtClean="0">
              <a:latin typeface="+mj-lt"/>
            </a:endParaRPr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5157191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700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405780" y="274638"/>
            <a:ext cx="11449272" cy="1020762"/>
          </a:xfrm>
        </p:spPr>
        <p:txBody>
          <a:bodyPr rtlCol="0"/>
          <a:lstStyle/>
          <a:p>
            <a:pPr rtl="0"/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17747" y="1556792"/>
            <a:ext cx="12071077" cy="5184576"/>
          </a:xfrm>
        </p:spPr>
        <p:txBody>
          <a:bodyPr rtlCol="0">
            <a:normAutofit fontScale="25000" lnSpcReduction="20000"/>
          </a:bodyPr>
          <a:lstStyle/>
          <a:p>
            <a:r>
              <a:rPr lang="hu-HU" sz="5600" dirty="0">
                <a:latin typeface="+mj-lt"/>
              </a:rPr>
              <a:t>magánbiztonság – főbb jogi </a:t>
            </a:r>
            <a:r>
              <a:rPr lang="hu-HU" sz="5600" dirty="0" smtClean="0">
                <a:latin typeface="+mj-lt"/>
              </a:rPr>
              <a:t>szabályozók</a:t>
            </a:r>
          </a:p>
          <a:p>
            <a:r>
              <a:rPr lang="hu-HU" sz="5600" dirty="0">
                <a:latin typeface="+mj-lt"/>
              </a:rPr>
              <a:t>v</a:t>
            </a:r>
            <a:r>
              <a:rPr lang="hu-HU" sz="5600" dirty="0" smtClean="0">
                <a:latin typeface="+mj-lt"/>
              </a:rPr>
              <a:t>agyonvédelem, vagyonvédelmi törvény</a:t>
            </a:r>
          </a:p>
          <a:p>
            <a:r>
              <a:rPr lang="hu-HU" sz="5600" dirty="0" smtClean="0">
                <a:latin typeface="+mj-lt"/>
              </a:rPr>
              <a:t>bűncselekmény</a:t>
            </a:r>
            <a:endParaRPr lang="hu-HU" sz="5600" dirty="0">
              <a:latin typeface="+mj-lt"/>
            </a:endParaRPr>
          </a:p>
          <a:p>
            <a:r>
              <a:rPr lang="hu-HU" sz="5600" dirty="0" smtClean="0">
                <a:latin typeface="+mj-lt"/>
              </a:rPr>
              <a:t>szabálysértés</a:t>
            </a:r>
          </a:p>
          <a:p>
            <a:r>
              <a:rPr lang="hu-HU" sz="5600" dirty="0">
                <a:latin typeface="+mj-lt"/>
              </a:rPr>
              <a:t>intézkedések, intézkedések bevezetésének jogi </a:t>
            </a:r>
            <a:r>
              <a:rPr lang="hu-HU" sz="5600" dirty="0" smtClean="0">
                <a:latin typeface="+mj-lt"/>
              </a:rPr>
              <a:t>alapjai</a:t>
            </a:r>
            <a:endParaRPr lang="hu-HU" sz="5600" dirty="0">
              <a:latin typeface="+mj-lt"/>
            </a:endParaRPr>
          </a:p>
          <a:p>
            <a:pPr lvl="0"/>
            <a:r>
              <a:rPr lang="hu-HU" sz="5600" dirty="0">
                <a:latin typeface="+mj-lt"/>
              </a:rPr>
              <a:t>hatóságokkal való </a:t>
            </a:r>
            <a:r>
              <a:rPr lang="hu-HU" sz="5600" dirty="0" smtClean="0">
                <a:latin typeface="+mj-lt"/>
              </a:rPr>
              <a:t>együttműködés</a:t>
            </a:r>
          </a:p>
          <a:p>
            <a:pPr lvl="0"/>
            <a:r>
              <a:rPr lang="hu-HU" sz="5600" dirty="0"/>
              <a:t>intézkedések, intézkedések bevezetésének jogi alapjai</a:t>
            </a:r>
          </a:p>
          <a:p>
            <a:pPr lvl="0"/>
            <a:r>
              <a:rPr lang="hu-HU" sz="5600" dirty="0"/>
              <a:t>hatóságokkal való </a:t>
            </a:r>
            <a:r>
              <a:rPr lang="hu-HU" sz="5600" dirty="0" smtClean="0"/>
              <a:t>együttműködés</a:t>
            </a:r>
          </a:p>
          <a:p>
            <a:pPr lvl="0"/>
            <a:r>
              <a:rPr lang="hu-HU" sz="5600" dirty="0"/>
              <a:t>járőrszolgálat ellátására vonatkozó jogi szabályok</a:t>
            </a:r>
          </a:p>
          <a:p>
            <a:pPr lvl="0"/>
            <a:r>
              <a:rPr lang="hu-HU" sz="5600" dirty="0"/>
              <a:t>adat és titokvédelemre vonatkozó álltalános és speciális szabályok</a:t>
            </a:r>
          </a:p>
          <a:p>
            <a:pPr lvl="0"/>
            <a:r>
              <a:rPr lang="hu-HU" sz="5600" dirty="0"/>
              <a:t>megbízó és a foglalkoztató fogalma, </a:t>
            </a:r>
          </a:p>
          <a:p>
            <a:pPr lvl="0"/>
            <a:r>
              <a:rPr lang="hu-HU" sz="5600" dirty="0"/>
              <a:t>a megbízás és a munkaszerződés, alkalmazotti jogviszony főbb jellemzői, </a:t>
            </a:r>
          </a:p>
          <a:p>
            <a:pPr lvl="0"/>
            <a:r>
              <a:rPr lang="hu-HU" sz="5600" dirty="0"/>
              <a:t>közigazgatási hatósági és szabálysértési eljárások alapvető szabályai</a:t>
            </a:r>
          </a:p>
          <a:p>
            <a:r>
              <a:rPr lang="hu-HU" sz="5600" dirty="0"/>
              <a:t>kényszerítő testi erő alkalmazására vonatkozó jogszabályok</a:t>
            </a:r>
          </a:p>
          <a:p>
            <a:pPr lvl="0"/>
            <a:endParaRPr lang="hu-HU" sz="3600" dirty="0"/>
          </a:p>
          <a:p>
            <a:pPr lvl="0"/>
            <a:endParaRPr lang="hu-HU" sz="3600" dirty="0">
              <a:latin typeface="+mj-lt"/>
            </a:endParaRPr>
          </a:p>
          <a:p>
            <a:pPr lvl="0"/>
            <a:endParaRPr lang="hu-HU" sz="3600" dirty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772" y="1700808"/>
            <a:ext cx="10332642" cy="4471392"/>
          </a:xfrm>
        </p:spPr>
        <p:txBody>
          <a:bodyPr>
            <a:normAutofit/>
          </a:bodyPr>
          <a:lstStyle/>
          <a:p>
            <a:r>
              <a:rPr lang="hu-HU" b="1" i="1" dirty="0">
                <a:latin typeface="+mj-lt"/>
              </a:rPr>
              <a:t>2005. évi CXXXIII. </a:t>
            </a:r>
            <a:r>
              <a:rPr lang="hu-HU" b="1" i="1" dirty="0" smtClean="0">
                <a:latin typeface="+mj-lt"/>
              </a:rPr>
              <a:t>Törvény</a:t>
            </a:r>
            <a:r>
              <a:rPr lang="hu-HU" i="1" dirty="0" smtClean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a </a:t>
            </a:r>
            <a:r>
              <a:rPr lang="hu-HU" b="1" i="1" dirty="0">
                <a:latin typeface="+mj-lt"/>
              </a:rPr>
              <a:t>személy- és vagyonvédelmi, valamint a magánnyomozói tevékenység </a:t>
            </a:r>
            <a:r>
              <a:rPr lang="hu-HU" b="1" i="1" dirty="0" smtClean="0">
                <a:latin typeface="+mj-lt"/>
              </a:rPr>
              <a:t>szabályairól</a:t>
            </a:r>
          </a:p>
          <a:p>
            <a:pPr marL="0" indent="0">
              <a:buNone/>
            </a:pPr>
            <a:r>
              <a:rPr lang="hu-HU" i="1" dirty="0">
                <a:latin typeface="+mj-lt"/>
                <a:hlinkClick r:id="rId2"/>
              </a:rPr>
              <a:t>https://</a:t>
            </a:r>
            <a:r>
              <a:rPr lang="hu-HU" i="1" dirty="0" smtClean="0">
                <a:latin typeface="+mj-lt"/>
                <a:hlinkClick r:id="rId2"/>
              </a:rPr>
              <a:t>net.jogtar.hu/jogszabaly?docid=a0500133.tv</a:t>
            </a:r>
            <a:endParaRPr lang="hu-HU" i="1" dirty="0" smtClean="0">
              <a:latin typeface="+mj-lt"/>
            </a:endParaRPr>
          </a:p>
          <a:p>
            <a:r>
              <a:rPr lang="hu-HU" b="1" i="1" dirty="0" smtClean="0">
                <a:latin typeface="+mj-lt"/>
              </a:rPr>
              <a:t>487/2017</a:t>
            </a:r>
            <a:r>
              <a:rPr lang="hu-HU" b="1" i="1" dirty="0">
                <a:latin typeface="+mj-lt"/>
              </a:rPr>
              <a:t>. (XII. 29.) Korm. </a:t>
            </a:r>
            <a:r>
              <a:rPr lang="hu-HU" b="1" i="1" dirty="0" smtClean="0">
                <a:latin typeface="+mj-lt"/>
              </a:rPr>
              <a:t>Rendelet</a:t>
            </a:r>
            <a:r>
              <a:rPr lang="hu-HU" i="1" dirty="0" smtClean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a </a:t>
            </a:r>
            <a:r>
              <a:rPr lang="hu-HU" b="1" i="1" dirty="0">
                <a:latin typeface="+mj-lt"/>
              </a:rPr>
              <a:t>személy- és vagyonőr, a magánnyomozó, az egyes rendészeti feladatokat ellátó személyek tevékenységével, valamint a fegyveres biztonsági őrséggel kapcsolatos közigazgatási hatósági eljárások eltérő és kiegészítő </a:t>
            </a:r>
            <a:r>
              <a:rPr lang="hu-HU" b="1" i="1" dirty="0" smtClean="0">
                <a:latin typeface="+mj-lt"/>
              </a:rPr>
              <a:t>szabályairól</a:t>
            </a:r>
          </a:p>
          <a:p>
            <a:pPr marL="0" indent="0">
              <a:buNone/>
            </a:pPr>
            <a:r>
              <a:rPr lang="hu-HU" i="1" dirty="0">
                <a:latin typeface="+mj-lt"/>
                <a:hlinkClick r:id="rId3"/>
              </a:rPr>
              <a:t>https://</a:t>
            </a:r>
            <a:r>
              <a:rPr lang="hu-HU" i="1" dirty="0" smtClean="0">
                <a:latin typeface="+mj-lt"/>
                <a:hlinkClick r:id="rId3"/>
              </a:rPr>
              <a:t>net.jogtar.hu/jogszabaly?docid=A1700487.KOR</a:t>
            </a:r>
            <a:endParaRPr lang="hu-HU" i="1" dirty="0" smtClean="0">
              <a:latin typeface="+mj-lt"/>
            </a:endParaRPr>
          </a:p>
          <a:p>
            <a:pPr marL="0" indent="0">
              <a:buNone/>
            </a:pPr>
            <a:endParaRPr lang="hu-HU" i="1" dirty="0"/>
          </a:p>
          <a:p>
            <a:pPr>
              <a:buFont typeface="Wingdings" panose="05000000000000000000" pitchFamily="2" charset="2"/>
              <a:buChar char="§"/>
            </a:pPr>
            <a:endParaRPr lang="hu-HU" i="1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788" y="1905000"/>
            <a:ext cx="10188626" cy="4548336"/>
          </a:xfrm>
        </p:spPr>
        <p:txBody>
          <a:bodyPr>
            <a:normAutofit fontScale="92500" lnSpcReduction="10000"/>
          </a:bodyPr>
          <a:lstStyle/>
          <a:p>
            <a:r>
              <a:rPr lang="hu-HU" b="1" i="1" dirty="0">
                <a:latin typeface="+mj-lt"/>
              </a:rPr>
              <a:t>2012. évi II. </a:t>
            </a:r>
            <a:r>
              <a:rPr lang="hu-HU" b="1" i="1" dirty="0" smtClean="0">
                <a:latin typeface="+mj-lt"/>
              </a:rPr>
              <a:t>törvény</a:t>
            </a:r>
            <a:r>
              <a:rPr lang="hu-HU" i="1" dirty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a </a:t>
            </a:r>
            <a:r>
              <a:rPr lang="hu-HU" b="1" i="1" dirty="0">
                <a:latin typeface="+mj-lt"/>
              </a:rPr>
              <a:t>szabálysértésekről, a szabálysértési eljárásról és a szabálysértési nyilvántartási </a:t>
            </a:r>
            <a:r>
              <a:rPr lang="hu-HU" b="1" i="1" dirty="0" smtClean="0">
                <a:latin typeface="+mj-lt"/>
              </a:rPr>
              <a:t>rendszerről</a:t>
            </a:r>
          </a:p>
          <a:p>
            <a:pPr marL="0" indent="0">
              <a:buNone/>
            </a:pPr>
            <a:r>
              <a:rPr lang="hu-HU" i="1" dirty="0">
                <a:latin typeface="+mj-lt"/>
                <a:hlinkClick r:id="rId2"/>
              </a:rPr>
              <a:t>https://</a:t>
            </a:r>
            <a:r>
              <a:rPr lang="hu-HU" i="1" dirty="0" smtClean="0">
                <a:latin typeface="+mj-lt"/>
                <a:hlinkClick r:id="rId2"/>
              </a:rPr>
              <a:t>net.jogtar.hu/jogszabaly?docid=a1200002.tv</a:t>
            </a:r>
            <a:endParaRPr lang="hu-HU" i="1" dirty="0" smtClean="0">
              <a:latin typeface="+mj-lt"/>
            </a:endParaRPr>
          </a:p>
          <a:p>
            <a:r>
              <a:rPr lang="hu-HU" b="1" i="1" dirty="0">
                <a:latin typeface="+mj-lt"/>
              </a:rPr>
              <a:t>2012. évi C. </a:t>
            </a:r>
            <a:r>
              <a:rPr lang="hu-HU" b="1" i="1" dirty="0" smtClean="0">
                <a:latin typeface="+mj-lt"/>
              </a:rPr>
              <a:t>törvény</a:t>
            </a:r>
            <a:r>
              <a:rPr lang="hu-HU" i="1" dirty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a </a:t>
            </a:r>
            <a:r>
              <a:rPr lang="hu-HU" b="1" i="1" dirty="0">
                <a:latin typeface="+mj-lt"/>
              </a:rPr>
              <a:t>Büntető Törvénykönyvről</a:t>
            </a:r>
            <a:endParaRPr lang="hu-HU" i="1" dirty="0">
              <a:latin typeface="+mj-lt"/>
            </a:endParaRPr>
          </a:p>
          <a:p>
            <a:pPr marL="0" indent="0">
              <a:buNone/>
            </a:pPr>
            <a:r>
              <a:rPr lang="hu-HU" i="1" dirty="0">
                <a:latin typeface="+mj-lt"/>
                <a:hlinkClick r:id="rId3"/>
              </a:rPr>
              <a:t>https://</a:t>
            </a:r>
            <a:r>
              <a:rPr lang="hu-HU" i="1" dirty="0" smtClean="0">
                <a:latin typeface="+mj-lt"/>
                <a:hlinkClick r:id="rId3"/>
              </a:rPr>
              <a:t>net.jogtar.hu/jogszabaly?docid=a1200100.tv</a:t>
            </a:r>
            <a:endParaRPr lang="hu-HU" i="1" dirty="0" smtClean="0">
              <a:latin typeface="+mj-lt"/>
            </a:endParaRPr>
          </a:p>
          <a:p>
            <a:r>
              <a:rPr lang="hu-HU" b="1" i="1" dirty="0">
                <a:latin typeface="+mj-lt"/>
              </a:rPr>
              <a:t>2017. évi XC. t</a:t>
            </a:r>
            <a:r>
              <a:rPr lang="hu-HU" b="1" i="1" dirty="0" smtClean="0">
                <a:latin typeface="+mj-lt"/>
              </a:rPr>
              <a:t>örvény</a:t>
            </a:r>
            <a:r>
              <a:rPr lang="hu-HU" i="1" dirty="0" smtClean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a büntetőeljárásról</a:t>
            </a:r>
          </a:p>
          <a:p>
            <a:pPr marL="0" indent="0">
              <a:buNone/>
            </a:pPr>
            <a:r>
              <a:rPr lang="hu-HU" i="1" dirty="0">
                <a:latin typeface="+mj-lt"/>
                <a:hlinkClick r:id="rId4"/>
              </a:rPr>
              <a:t>https://</a:t>
            </a:r>
            <a:r>
              <a:rPr lang="hu-HU" i="1" dirty="0" smtClean="0">
                <a:latin typeface="+mj-lt"/>
                <a:hlinkClick r:id="rId4"/>
              </a:rPr>
              <a:t>net.jogtar.hu/jogszabaly?docid=a1700090.tv</a:t>
            </a:r>
            <a:endParaRPr lang="hu-HU" i="1" dirty="0" smtClean="0">
              <a:latin typeface="+mj-lt"/>
            </a:endParaRPr>
          </a:p>
          <a:p>
            <a:r>
              <a:rPr lang="hu-HU" b="1" i="1" dirty="0">
                <a:latin typeface="+mj-lt"/>
              </a:rPr>
              <a:t>2020. évi LVIII. </a:t>
            </a:r>
            <a:r>
              <a:rPr lang="hu-HU" b="1" i="1" dirty="0" smtClean="0">
                <a:latin typeface="+mj-lt"/>
              </a:rPr>
              <a:t>Törvény</a:t>
            </a:r>
            <a:r>
              <a:rPr lang="hu-HU" i="1" dirty="0" smtClean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a </a:t>
            </a:r>
            <a:r>
              <a:rPr lang="hu-HU" b="1" i="1" dirty="0">
                <a:latin typeface="+mj-lt"/>
              </a:rPr>
              <a:t>veszélyhelyzet megszűnésével összefüggő átmeneti szabályokról és a járványügyi </a:t>
            </a:r>
            <a:r>
              <a:rPr lang="hu-HU" b="1" i="1" dirty="0" smtClean="0">
                <a:latin typeface="+mj-lt"/>
              </a:rPr>
              <a:t>készültségről</a:t>
            </a:r>
          </a:p>
          <a:p>
            <a:pPr marL="0" indent="0">
              <a:buNone/>
            </a:pPr>
            <a:r>
              <a:rPr lang="hu-HU" i="1" dirty="0" smtClean="0">
                <a:latin typeface="+mj-lt"/>
                <a:hlinkClick r:id="rId5"/>
              </a:rPr>
              <a:t>https</a:t>
            </a:r>
            <a:r>
              <a:rPr lang="hu-HU" i="1" dirty="0">
                <a:latin typeface="+mj-lt"/>
                <a:hlinkClick r:id="rId5"/>
              </a:rPr>
              <a:t>://</a:t>
            </a:r>
            <a:r>
              <a:rPr lang="hu-HU" i="1" dirty="0" smtClean="0">
                <a:latin typeface="+mj-lt"/>
                <a:hlinkClick r:id="rId5"/>
              </a:rPr>
              <a:t>net.jogtar.hu/jogszabaly?docid=A2000058.TV</a:t>
            </a:r>
            <a:endParaRPr lang="hu-HU" i="1" dirty="0" smtClean="0">
              <a:latin typeface="+mj-lt"/>
            </a:endParaRP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>
              <a:buFont typeface="Wingdings" panose="05000000000000000000" pitchFamily="2" charset="2"/>
              <a:buChar char="§"/>
            </a:pPr>
            <a:endParaRPr lang="hu-HU" i="1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772" y="1905000"/>
            <a:ext cx="10332642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dirty="0" smtClean="0">
              <a:latin typeface="+mj-lt"/>
            </a:endParaRPr>
          </a:p>
          <a:p>
            <a:pPr marL="0" indent="0" algn="ctr">
              <a:buNone/>
            </a:pPr>
            <a:r>
              <a:rPr lang="hu-HU" sz="6000" dirty="0" smtClean="0">
                <a:latin typeface="+mj-lt"/>
              </a:rPr>
              <a:t>Köszönöm figyelmüket!</a:t>
            </a:r>
            <a:endParaRPr lang="hu-HU" sz="6000" dirty="0">
              <a:latin typeface="+mj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106</TotalTime>
  <Words>286</Words>
  <Application>Microsoft Office PowerPoint</Application>
  <PresentationFormat>Egyéni</PresentationFormat>
  <Paragraphs>47</Paragraphs>
  <Slides>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Consolas</vt:lpstr>
      <vt:lpstr>Corbel</vt:lpstr>
      <vt:lpstr>Wingdings</vt:lpstr>
      <vt:lpstr>Tábla 16x9</vt:lpstr>
      <vt:lpstr>Személy- és vagyonőr szakmai képzés  Programkövetelmény azonosító száma: 10323009   E/2020/000318 </vt:lpstr>
      <vt:lpstr>Ajánlott irodalom</vt:lpstr>
      <vt:lpstr>Tartalomjegyzék</vt:lpstr>
      <vt:lpstr>Jogszabályok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15</cp:revision>
  <dcterms:created xsi:type="dcterms:W3CDTF">2021-05-09T06:52:48Z</dcterms:created>
  <dcterms:modified xsi:type="dcterms:W3CDTF">2021-06-07T07:36:28Z</dcterms:modified>
</cp:coreProperties>
</file>