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1"/>
  </p:notesMasterIdLst>
  <p:handoutMasterIdLst>
    <p:handoutMasterId r:id="rId312"/>
  </p:handoutMasterIdLst>
  <p:sldIdLst>
    <p:sldId id="256" r:id="rId2"/>
    <p:sldId id="257" r:id="rId3"/>
    <p:sldId id="269" r:id="rId4"/>
    <p:sldId id="270" r:id="rId5"/>
    <p:sldId id="271" r:id="rId6"/>
    <p:sldId id="272" r:id="rId7"/>
    <p:sldId id="274" r:id="rId8"/>
    <p:sldId id="276" r:id="rId9"/>
    <p:sldId id="277" r:id="rId10"/>
    <p:sldId id="278" r:id="rId11"/>
    <p:sldId id="282" r:id="rId12"/>
    <p:sldId id="280" r:id="rId13"/>
    <p:sldId id="281" r:id="rId14"/>
    <p:sldId id="283" r:id="rId15"/>
    <p:sldId id="284" r:id="rId16"/>
    <p:sldId id="285" r:id="rId17"/>
    <p:sldId id="286" r:id="rId18"/>
    <p:sldId id="287" r:id="rId19"/>
    <p:sldId id="288" r:id="rId20"/>
    <p:sldId id="295" r:id="rId21"/>
    <p:sldId id="294" r:id="rId22"/>
    <p:sldId id="292" r:id="rId23"/>
    <p:sldId id="293" r:id="rId24"/>
    <p:sldId id="289" r:id="rId25"/>
    <p:sldId id="290" r:id="rId26"/>
    <p:sldId id="291" r:id="rId27"/>
    <p:sldId id="296" r:id="rId28"/>
    <p:sldId id="297" r:id="rId29"/>
    <p:sldId id="308" r:id="rId30"/>
    <p:sldId id="298" r:id="rId31"/>
    <p:sldId id="299" r:id="rId32"/>
    <p:sldId id="302" r:id="rId33"/>
    <p:sldId id="300" r:id="rId34"/>
    <p:sldId id="301" r:id="rId35"/>
    <p:sldId id="303" r:id="rId36"/>
    <p:sldId id="304" r:id="rId37"/>
    <p:sldId id="305" r:id="rId38"/>
    <p:sldId id="306" r:id="rId39"/>
    <p:sldId id="307" r:id="rId40"/>
    <p:sldId id="309" r:id="rId41"/>
    <p:sldId id="310" r:id="rId42"/>
    <p:sldId id="311" r:id="rId43"/>
    <p:sldId id="312" r:id="rId44"/>
    <p:sldId id="318" r:id="rId45"/>
    <p:sldId id="313" r:id="rId46"/>
    <p:sldId id="314" r:id="rId47"/>
    <p:sldId id="315" r:id="rId48"/>
    <p:sldId id="316" r:id="rId49"/>
    <p:sldId id="317" r:id="rId50"/>
    <p:sldId id="319" r:id="rId51"/>
    <p:sldId id="320" r:id="rId52"/>
    <p:sldId id="321" r:id="rId53"/>
    <p:sldId id="322" r:id="rId54"/>
    <p:sldId id="323"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40" r:id="rId72"/>
    <p:sldId id="341" r:id="rId73"/>
    <p:sldId id="342" r:id="rId74"/>
    <p:sldId id="343" r:id="rId75"/>
    <p:sldId id="344" r:id="rId76"/>
    <p:sldId id="345" r:id="rId77"/>
    <p:sldId id="346" r:id="rId78"/>
    <p:sldId id="347" r:id="rId79"/>
    <p:sldId id="348" r:id="rId80"/>
    <p:sldId id="349" r:id="rId81"/>
    <p:sldId id="350" r:id="rId82"/>
    <p:sldId id="351" r:id="rId83"/>
    <p:sldId id="352" r:id="rId84"/>
    <p:sldId id="353" r:id="rId85"/>
    <p:sldId id="354" r:id="rId86"/>
    <p:sldId id="355" r:id="rId87"/>
    <p:sldId id="356" r:id="rId88"/>
    <p:sldId id="357" r:id="rId89"/>
    <p:sldId id="358" r:id="rId90"/>
    <p:sldId id="359" r:id="rId91"/>
    <p:sldId id="360" r:id="rId92"/>
    <p:sldId id="361" r:id="rId93"/>
    <p:sldId id="362" r:id="rId94"/>
    <p:sldId id="363" r:id="rId95"/>
    <p:sldId id="364" r:id="rId96"/>
    <p:sldId id="365" r:id="rId97"/>
    <p:sldId id="366" r:id="rId98"/>
    <p:sldId id="367" r:id="rId99"/>
    <p:sldId id="376" r:id="rId100"/>
    <p:sldId id="377" r:id="rId101"/>
    <p:sldId id="378" r:id="rId102"/>
    <p:sldId id="379" r:id="rId103"/>
    <p:sldId id="380" r:id="rId104"/>
    <p:sldId id="381" r:id="rId105"/>
    <p:sldId id="382" r:id="rId106"/>
    <p:sldId id="383" r:id="rId107"/>
    <p:sldId id="384" r:id="rId108"/>
    <p:sldId id="385" r:id="rId109"/>
    <p:sldId id="386" r:id="rId110"/>
    <p:sldId id="387" r:id="rId111"/>
    <p:sldId id="388" r:id="rId112"/>
    <p:sldId id="389" r:id="rId113"/>
    <p:sldId id="390" r:id="rId114"/>
    <p:sldId id="391" r:id="rId115"/>
    <p:sldId id="392" r:id="rId116"/>
    <p:sldId id="368" r:id="rId117"/>
    <p:sldId id="369" r:id="rId118"/>
    <p:sldId id="370" r:id="rId119"/>
    <p:sldId id="371" r:id="rId120"/>
    <p:sldId id="372" r:id="rId121"/>
    <p:sldId id="373" r:id="rId122"/>
    <p:sldId id="374" r:id="rId123"/>
    <p:sldId id="375" r:id="rId124"/>
    <p:sldId id="393" r:id="rId125"/>
    <p:sldId id="394" r:id="rId126"/>
    <p:sldId id="395" r:id="rId127"/>
    <p:sldId id="396" r:id="rId128"/>
    <p:sldId id="397" r:id="rId129"/>
    <p:sldId id="398" r:id="rId130"/>
    <p:sldId id="399" r:id="rId131"/>
    <p:sldId id="400" r:id="rId132"/>
    <p:sldId id="401" r:id="rId133"/>
    <p:sldId id="402" r:id="rId134"/>
    <p:sldId id="403" r:id="rId135"/>
    <p:sldId id="404" r:id="rId136"/>
    <p:sldId id="405" r:id="rId137"/>
    <p:sldId id="406" r:id="rId138"/>
    <p:sldId id="407" r:id="rId139"/>
    <p:sldId id="408" r:id="rId140"/>
    <p:sldId id="409" r:id="rId141"/>
    <p:sldId id="410" r:id="rId142"/>
    <p:sldId id="411" r:id="rId143"/>
    <p:sldId id="412" r:id="rId144"/>
    <p:sldId id="413" r:id="rId145"/>
    <p:sldId id="414" r:id="rId146"/>
    <p:sldId id="415" r:id="rId147"/>
    <p:sldId id="416" r:id="rId148"/>
    <p:sldId id="417" r:id="rId149"/>
    <p:sldId id="418" r:id="rId150"/>
    <p:sldId id="419" r:id="rId151"/>
    <p:sldId id="420" r:id="rId152"/>
    <p:sldId id="421" r:id="rId153"/>
    <p:sldId id="422" r:id="rId154"/>
    <p:sldId id="423" r:id="rId155"/>
    <p:sldId id="478" r:id="rId156"/>
    <p:sldId id="425" r:id="rId157"/>
    <p:sldId id="426" r:id="rId158"/>
    <p:sldId id="427" r:id="rId159"/>
    <p:sldId id="428" r:id="rId160"/>
    <p:sldId id="429" r:id="rId161"/>
    <p:sldId id="430" r:id="rId162"/>
    <p:sldId id="431" r:id="rId163"/>
    <p:sldId id="432" r:id="rId164"/>
    <p:sldId id="433" r:id="rId165"/>
    <p:sldId id="434" r:id="rId166"/>
    <p:sldId id="435" r:id="rId167"/>
    <p:sldId id="436" r:id="rId168"/>
    <p:sldId id="437" r:id="rId169"/>
    <p:sldId id="438" r:id="rId170"/>
    <p:sldId id="439" r:id="rId171"/>
    <p:sldId id="440" r:id="rId172"/>
    <p:sldId id="441" r:id="rId173"/>
    <p:sldId id="442" r:id="rId174"/>
    <p:sldId id="443" r:id="rId175"/>
    <p:sldId id="444" r:id="rId176"/>
    <p:sldId id="445" r:id="rId177"/>
    <p:sldId id="446" r:id="rId178"/>
    <p:sldId id="447" r:id="rId179"/>
    <p:sldId id="448" r:id="rId180"/>
    <p:sldId id="449" r:id="rId181"/>
    <p:sldId id="450" r:id="rId182"/>
    <p:sldId id="451" r:id="rId183"/>
    <p:sldId id="452" r:id="rId184"/>
    <p:sldId id="453" r:id="rId185"/>
    <p:sldId id="454" r:id="rId186"/>
    <p:sldId id="455" r:id="rId187"/>
    <p:sldId id="456" r:id="rId188"/>
    <p:sldId id="457" r:id="rId189"/>
    <p:sldId id="458" r:id="rId190"/>
    <p:sldId id="459" r:id="rId191"/>
    <p:sldId id="460" r:id="rId192"/>
    <p:sldId id="461" r:id="rId193"/>
    <p:sldId id="462" r:id="rId194"/>
    <p:sldId id="463" r:id="rId195"/>
    <p:sldId id="465" r:id="rId196"/>
    <p:sldId id="466" r:id="rId197"/>
    <p:sldId id="467" r:id="rId198"/>
    <p:sldId id="468" r:id="rId199"/>
    <p:sldId id="469" r:id="rId200"/>
    <p:sldId id="470" r:id="rId201"/>
    <p:sldId id="471" r:id="rId202"/>
    <p:sldId id="472" r:id="rId203"/>
    <p:sldId id="473" r:id="rId204"/>
    <p:sldId id="474" r:id="rId205"/>
    <p:sldId id="475" r:id="rId206"/>
    <p:sldId id="476" r:id="rId207"/>
    <p:sldId id="477" r:id="rId208"/>
    <p:sldId id="479" r:id="rId209"/>
    <p:sldId id="480" r:id="rId210"/>
    <p:sldId id="481" r:id="rId211"/>
    <p:sldId id="482" r:id="rId212"/>
    <p:sldId id="483" r:id="rId213"/>
    <p:sldId id="484" r:id="rId214"/>
    <p:sldId id="485" r:id="rId215"/>
    <p:sldId id="486" r:id="rId216"/>
    <p:sldId id="487" r:id="rId217"/>
    <p:sldId id="488" r:id="rId218"/>
    <p:sldId id="489" r:id="rId219"/>
    <p:sldId id="490" r:id="rId220"/>
    <p:sldId id="491" r:id="rId221"/>
    <p:sldId id="492" r:id="rId222"/>
    <p:sldId id="508" r:id="rId223"/>
    <p:sldId id="493" r:id="rId224"/>
    <p:sldId id="494" r:id="rId225"/>
    <p:sldId id="495" r:id="rId226"/>
    <p:sldId id="496" r:id="rId227"/>
    <p:sldId id="497" r:id="rId228"/>
    <p:sldId id="498" r:id="rId229"/>
    <p:sldId id="499" r:id="rId230"/>
    <p:sldId id="500" r:id="rId231"/>
    <p:sldId id="501" r:id="rId232"/>
    <p:sldId id="502" r:id="rId233"/>
    <p:sldId id="503" r:id="rId234"/>
    <p:sldId id="504" r:id="rId235"/>
    <p:sldId id="505" r:id="rId236"/>
    <p:sldId id="506" r:id="rId237"/>
    <p:sldId id="507" r:id="rId238"/>
    <p:sldId id="509" r:id="rId239"/>
    <p:sldId id="510" r:id="rId240"/>
    <p:sldId id="511" r:id="rId241"/>
    <p:sldId id="512" r:id="rId242"/>
    <p:sldId id="513" r:id="rId243"/>
    <p:sldId id="514" r:id="rId244"/>
    <p:sldId id="515" r:id="rId245"/>
    <p:sldId id="516" r:id="rId246"/>
    <p:sldId id="517" r:id="rId247"/>
    <p:sldId id="518" r:id="rId248"/>
    <p:sldId id="519" r:id="rId249"/>
    <p:sldId id="520" r:id="rId250"/>
    <p:sldId id="521" r:id="rId251"/>
    <p:sldId id="522" r:id="rId252"/>
    <p:sldId id="523" r:id="rId253"/>
    <p:sldId id="524" r:id="rId254"/>
    <p:sldId id="525" r:id="rId255"/>
    <p:sldId id="526" r:id="rId256"/>
    <p:sldId id="527" r:id="rId257"/>
    <p:sldId id="528" r:id="rId258"/>
    <p:sldId id="529" r:id="rId259"/>
    <p:sldId id="530" r:id="rId260"/>
    <p:sldId id="531" r:id="rId261"/>
    <p:sldId id="532" r:id="rId262"/>
    <p:sldId id="533" r:id="rId263"/>
    <p:sldId id="534" r:id="rId264"/>
    <p:sldId id="535" r:id="rId265"/>
    <p:sldId id="536" r:id="rId266"/>
    <p:sldId id="537" r:id="rId267"/>
    <p:sldId id="538" r:id="rId268"/>
    <p:sldId id="539" r:id="rId269"/>
    <p:sldId id="540" r:id="rId270"/>
    <p:sldId id="541" r:id="rId271"/>
    <p:sldId id="542" r:id="rId272"/>
    <p:sldId id="543" r:id="rId273"/>
    <p:sldId id="544" r:id="rId274"/>
    <p:sldId id="545" r:id="rId275"/>
    <p:sldId id="546" r:id="rId276"/>
    <p:sldId id="547" r:id="rId277"/>
    <p:sldId id="548" r:id="rId278"/>
    <p:sldId id="549" r:id="rId279"/>
    <p:sldId id="550" r:id="rId280"/>
    <p:sldId id="551" r:id="rId281"/>
    <p:sldId id="552" r:id="rId282"/>
    <p:sldId id="553" r:id="rId283"/>
    <p:sldId id="554" r:id="rId284"/>
    <p:sldId id="555" r:id="rId285"/>
    <p:sldId id="556" r:id="rId286"/>
    <p:sldId id="557" r:id="rId287"/>
    <p:sldId id="558" r:id="rId288"/>
    <p:sldId id="559" r:id="rId289"/>
    <p:sldId id="560" r:id="rId290"/>
    <p:sldId id="561" r:id="rId291"/>
    <p:sldId id="562" r:id="rId292"/>
    <p:sldId id="563" r:id="rId293"/>
    <p:sldId id="564" r:id="rId294"/>
    <p:sldId id="565" r:id="rId295"/>
    <p:sldId id="566" r:id="rId296"/>
    <p:sldId id="567" r:id="rId297"/>
    <p:sldId id="568" r:id="rId298"/>
    <p:sldId id="569" r:id="rId299"/>
    <p:sldId id="570" r:id="rId300"/>
    <p:sldId id="571" r:id="rId301"/>
    <p:sldId id="572" r:id="rId302"/>
    <p:sldId id="573" r:id="rId303"/>
    <p:sldId id="574" r:id="rId304"/>
    <p:sldId id="575" r:id="rId305"/>
    <p:sldId id="576" r:id="rId306"/>
    <p:sldId id="577" r:id="rId307"/>
    <p:sldId id="578" r:id="rId308"/>
    <p:sldId id="579" r:id="rId309"/>
    <p:sldId id="580" r:id="rId310"/>
  </p:sldIdLst>
  <p:sldSz cx="12188825" cy="6858000"/>
  <p:notesSz cx="6858000" cy="9144000"/>
  <p:defaultTextStyle>
    <a:defPPr rtl="0">
      <a:defRPr lang="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599" autoAdjust="0"/>
  </p:normalViewPr>
  <p:slideViewPr>
    <p:cSldViewPr>
      <p:cViewPr varScale="1">
        <p:scale>
          <a:sx n="83" d="100"/>
          <a:sy n="83" d="100"/>
        </p:scale>
        <p:origin x="595" y="48"/>
      </p:cViewPr>
      <p:guideLst>
        <p:guide pos="3839"/>
        <p:guide orient="horz" pos="2160"/>
      </p:guideLst>
    </p:cSldViewPr>
  </p:slideViewPr>
  <p:notesTextViewPr>
    <p:cViewPr>
      <p:scale>
        <a:sx n="1" d="1"/>
        <a:sy n="1" d="1"/>
      </p:scale>
      <p:origin x="0" y="0"/>
    </p:cViewPr>
  </p:notesTextViewPr>
  <p:notesViewPr>
    <p:cSldViewPr showGuides="1">
      <p:cViewPr varScale="1">
        <p:scale>
          <a:sx n="76" d="100"/>
          <a:sy n="76" d="100"/>
        </p:scale>
        <p:origin x="3330"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theme" Target="theme/theme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tableStyles" Target="tableStyle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notesMaster" Target="notesMasters/notesMaster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hu-HU" dirty="0"/>
          </a:p>
        </p:txBody>
      </p:sp>
      <p:sp>
        <p:nvSpPr>
          <p:cNvPr id="3" name="Dátum hely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495994DC-A36A-4B5D-84CF-D710AFE2592A}" type="datetime1">
              <a:rPr lang="hu-HU" smtClean="0"/>
              <a:t>2021. 05. 27.</a:t>
            </a:fld>
            <a:endParaRPr lang="hu-HU" dirty="0"/>
          </a:p>
        </p:txBody>
      </p:sp>
      <p:sp>
        <p:nvSpPr>
          <p:cNvPr id="4" name="Élőláb hely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hu-HU" dirty="0"/>
          </a:p>
        </p:txBody>
      </p:sp>
      <p:sp>
        <p:nvSpPr>
          <p:cNvPr id="5" name="Dia számának hely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850423A-8BCE-448E-A97B-03A88B2B12C1}" type="slidenum">
              <a:rPr lang="hu-HU" smtClean="0"/>
              <a:t>‹#›</a:t>
            </a:fld>
            <a:endParaRPr lang="hu-HU" dirty="0"/>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hu-HU" noProof="0" dirty="0"/>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rtl="0"/>
            <a:fld id="{473945E8-7064-4FDC-BF8F-2FA3F9ABAE6B}" type="datetime1">
              <a:rPr lang="hu-HU" noProof="0" smtClean="0"/>
              <a:t>2021. 05. 27.</a:t>
            </a:fld>
            <a:endParaRPr lang="hu-HU" noProof="0" dirty="0"/>
          </a:p>
        </p:txBody>
      </p:sp>
      <p:sp>
        <p:nvSpPr>
          <p:cNvPr id="4" name="Diakép hely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hu-HU" noProof="0" dirty="0"/>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hu-HU" noProof="0" dirty="0" smtClean="0"/>
              <a:t>Mintaszöveg szerkesztése</a:t>
            </a:r>
          </a:p>
          <a:p>
            <a:pPr lvl="1" rtl="0"/>
            <a:r>
              <a:rPr lang="hu-HU" noProof="0" dirty="0" smtClean="0"/>
              <a:t>Második szint</a:t>
            </a:r>
          </a:p>
          <a:p>
            <a:pPr lvl="2" rtl="0"/>
            <a:r>
              <a:rPr lang="hu-HU" noProof="0" dirty="0" smtClean="0"/>
              <a:t>Harmadik szint</a:t>
            </a:r>
          </a:p>
          <a:p>
            <a:pPr lvl="3" rtl="0"/>
            <a:r>
              <a:rPr lang="hu-HU" noProof="0" dirty="0" smtClean="0"/>
              <a:t>Negyedik szint</a:t>
            </a:r>
          </a:p>
          <a:p>
            <a:pPr lvl="4" rtl="0"/>
            <a:r>
              <a:rPr lang="hu-HU" noProof="0" dirty="0" smtClean="0"/>
              <a:t>Ötödik szint</a:t>
            </a:r>
            <a:endParaRPr lang="hu-HU" noProof="0" dirty="0"/>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hu-HU" noProof="0" dirty="0"/>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01F2A70B-78F2-4DCF-B53B-C990D2FAFB8A}" type="slidenum">
              <a:rPr lang="hu-HU" noProof="0" smtClean="0"/>
              <a:t>‹#›</a:t>
            </a:fld>
            <a:endParaRPr lang="hu-HU" noProof="0" dirty="0"/>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rtl="0"/>
            <a:fld id="{01F2A70B-78F2-4DCF-B53B-C990D2FAFB8A}" type="slidenum">
              <a:rPr lang="hu-HU" noProof="0" smtClean="0"/>
              <a:t>1</a:t>
            </a:fld>
            <a:endParaRPr lang="hu-HU" noProof="0" dirty="0"/>
          </a:p>
        </p:txBody>
      </p:sp>
    </p:spTree>
    <p:extLst>
      <p:ext uri="{BB962C8B-B14F-4D97-AF65-F5344CB8AC3E}">
        <p14:creationId xmlns:p14="http://schemas.microsoft.com/office/powerpoint/2010/main" val="1909529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rtl="0"/>
            <a:fld id="{01F2A70B-78F2-4DCF-B53B-C990D2FAFB8A}" type="slidenum">
              <a:rPr lang="hu-HU" noProof="0" smtClean="0"/>
              <a:t>2</a:t>
            </a:fld>
            <a:endParaRPr lang="hu-HU" noProof="0" dirty="0"/>
          </a:p>
        </p:txBody>
      </p:sp>
    </p:spTree>
    <p:extLst>
      <p:ext uri="{BB962C8B-B14F-4D97-AF65-F5344CB8AC3E}">
        <p14:creationId xmlns:p14="http://schemas.microsoft.com/office/powerpoint/2010/main" val="2272916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2413" y="1905000"/>
            <a:ext cx="9144000" cy="2667000"/>
          </a:xfrm>
        </p:spPr>
        <p:txBody>
          <a:bodyPr rtlCol="0">
            <a:noAutofit/>
          </a:bodyPr>
          <a:lstStyle>
            <a:lvl1pPr rtl="0">
              <a:defRPr sz="5400"/>
            </a:lvl1pPr>
          </a:lstStyle>
          <a:p>
            <a:pPr rtl="0"/>
            <a:r>
              <a:rPr lang="hu-HU" noProof="0" smtClean="0"/>
              <a:t>Mintacím szerkesztése</a:t>
            </a:r>
            <a:endParaRPr lang="hu-HU" noProof="0" dirty="0"/>
          </a:p>
        </p:txBody>
      </p:sp>
      <p:grpSp>
        <p:nvGrpSpPr>
          <p:cNvPr id="256" name="vonal" descr="Vonal ábra"/>
          <p:cNvGrpSpPr/>
          <p:nvPr/>
        </p:nvGrpSpPr>
        <p:grpSpPr bwMode="invGray">
          <a:xfrm>
            <a:off x="1584896" y="4724400"/>
            <a:ext cx="8631936" cy="64008"/>
            <a:chOff x="-4110038" y="2703513"/>
            <a:chExt cx="17394239" cy="160336"/>
          </a:xfrm>
          <a:solidFill>
            <a:schemeClr val="accent1"/>
          </a:solidFill>
        </p:grpSpPr>
        <p:sp>
          <p:nvSpPr>
            <p:cNvPr id="257" name="Szabadkézi sokszög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58" name="Szabadkézi sokszög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59" name="Szabadkézi sokszög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0" name="Szabadkézi sokszög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1" name="Szabadkézi sokszög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2" name="Szabadkézi sokszög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3" name="Szabadkézi sokszög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4" name="Szabadkézi sokszög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5" name="Szabadkézi sokszög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6" name="Szabadkézi sokszög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7" name="Szabadkézi sokszög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8" name="Szabadkézi sokszög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9" name="Szabadkézi sokszög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0" name="Szabadkézi sokszög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1" name="Szabadkézi sokszög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2" name="Szabadkézi sokszög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3" name="Szabadkézi sokszög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4" name="Szabadkézi sokszög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5" name="Szabadkézi sokszög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6" name="Szabadkézi sokszög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7" name="Szabadkézi sokszög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8" name="Szabadkézi sokszög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9" name="Szabadkézi sokszög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0" name="Szabadkézi sokszög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1" name="Szabadkézi sokszög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2" name="Szabadkézi sokszög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3" name="Szabadkézi sokszög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4" name="Szabadkézi sokszög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5" name="Szabadkézi sokszög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6" name="Szabadkézi sokszög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7" name="Szabadkézi sokszög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8" name="Szabadkézi sokszög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9" name="Szabadkézi sokszög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0" name="Szabadkézi sokszög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1" name="Szabadkézi sokszög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2" name="Szabadkézi sokszög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3" name="Szabadkézi sokszög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4" name="Szabadkézi sokszög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5" name="Szabadkézi sokszög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6" name="Szabadkézi sokszög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7" name="Szabadkézi sokszög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8" name="Szabadkézi sokszög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9" name="Szabadkézi sokszög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0" name="Szabadkézi sokszög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1" name="Szabadkézi sokszög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2" name="Szabadkézi sokszög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3" name="Szabadkézi sokszög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4" name="Szabadkézi sokszög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5" name="Szabadkézi sokszög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6" name="Szabadkézi sokszög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7" name="Szabadkézi sokszög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8" name="Szabadkézi sokszög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9" name="Szabadkézi sokszög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0" name="Szabadkézi sokszög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1" name="Szabadkézi sokszög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2" name="Szabadkézi sokszög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3" name="Szabadkézi sokszög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4" name="Szabadkézi sokszög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5" name="Szabadkézi sokszög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6" name="Szabadkézi sokszög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7" name="Szabadkézi sokszög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8" name="Szabadkézi sokszög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9" name="Szabadkézi sokszög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0" name="Szabadkézi sokszög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1" name="Szabadkézi sokszög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2" name="Szabadkézi sokszög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3" name="Szabadkézi sokszög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4" name="Szabadkézi sokszög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5" name="Szabadkézi sokszög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6" name="Szabadkézi sokszög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7" name="Szabadkézi sokszög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8" name="Szabadkézi sokszög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9" name="Szabadkézi sokszög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0" name="Szabadkézi sokszög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1" name="Szabadkézi sokszög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2" name="Szabadkézi sokszög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3" name="Szabadkézi sokszög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4" name="Szabadkézi sokszög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5" name="Szabadkézi sokszög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6" name="Szabadkézi sokszög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7" name="Szabadkézi sokszög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8" name="Szabadkézi sokszög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9" name="Szabadkézi sokszög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0" name="Szabadkézi sokszög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1" name="Szabadkézi sokszög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2" name="Szabadkézi sokszög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3" name="Szabadkézi sokszög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4" name="Szabadkézi sokszög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5" name="Szabadkézi sokszög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6" name="Szabadkézi sokszög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7" name="Szabadkézi sokszög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8" name="Szabadkézi sokszög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9" name="Szabadkézi sokszög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0" name="Szabadkézi sokszög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1" name="Szabadkézi sokszög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2" name="Szabadkézi sokszög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3" name="Szabadkézi sokszög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4" name="Szabadkézi sokszög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5" name="Szabadkézi sokszög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6" name="Szabadkézi sokszög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7" name="Szabadkézi sokszög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8" name="Szabadkézi sokszög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9" name="Szabadkézi sokszög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0" name="Szabadkézi sokszög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1" name="Szabadkézi sokszög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2" name="Szabadkézi sokszög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3" name="Szabadkézi sokszög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4" name="Szabadkézi sokszög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5" name="Szabadkézi sokszög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6" name="Szabadkézi sokszög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7" name="Szabadkézi sokszög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8" name="Szabadkézi sokszög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9" name="Szabadkézi sokszög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0" name="Szabadkézi sokszög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1" name="Szabadkézi sokszög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2" name="Szabadkézi sokszög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3" name="Szabadkézi sokszög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4" name="Szabadkézi sokszög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5" name="Szabadkézi sokszög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6" name="Szabadkézi sokszög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7" name="Szabadkézi sokszög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8" name="Szabadkézi sokszög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9" name="Szabadkézi sokszög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grpSp>
      <p:sp>
        <p:nvSpPr>
          <p:cNvPr id="3" name="Alcím 2"/>
          <p:cNvSpPr>
            <a:spLocks noGrp="1"/>
          </p:cNvSpPr>
          <p:nvPr>
            <p:ph type="subTitle" idx="1"/>
          </p:nvPr>
        </p:nvSpPr>
        <p:spPr>
          <a:xfrm>
            <a:off x="1522413" y="5105400"/>
            <a:ext cx="9143999" cy="1066800"/>
          </a:xfrm>
        </p:spPr>
        <p:txBody>
          <a:bodyPr rtlCol="0"/>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noProof="0" smtClean="0"/>
              <a:t>Kattintson ide az alcím mintájának szerkesztéséhez</a:t>
            </a:r>
            <a:endParaRPr lang="hu-HU" noProof="0" dirty="0"/>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lstStyle>
            <a:lvl1pPr rtl="0">
              <a:defRPr/>
            </a:lvl1pPr>
          </a:lstStyle>
          <a:p>
            <a:pPr rtl="0"/>
            <a:r>
              <a:rPr lang="hu-HU" noProof="0" smtClean="0"/>
              <a:t>Mintacím szerkesztése</a:t>
            </a:r>
            <a:endParaRPr lang="hu-HU" noProof="0" dirty="0"/>
          </a:p>
        </p:txBody>
      </p:sp>
      <p:grpSp>
        <p:nvGrpSpPr>
          <p:cNvPr id="7" name="vonal" descr="Vonal ábra"/>
          <p:cNvGrpSpPr/>
          <p:nvPr/>
        </p:nvGrpSpPr>
        <p:grpSpPr bwMode="invGray">
          <a:xfrm>
            <a:off x="1522413" y="1514475"/>
            <a:ext cx="10569575" cy="64008"/>
            <a:chOff x="1522413" y="1514475"/>
            <a:chExt cx="10569575" cy="64008"/>
          </a:xfrm>
        </p:grpSpPr>
        <p:sp>
          <p:nvSpPr>
            <p:cNvPr id="8" name="Szabadkézi sokszög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 name="Szabadkézi sokszög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0" name="Szabadkézi sokszög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1" name="Szabadkézi sokszög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2" name="Szabadkézi sokszög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3" name="Szabadkézi sokszög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4" name="Szabadkézi sokszög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5" name="Szabadkézi sokszög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 name="Szabadkézi sokszög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 name="Szabadkézi sokszög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 name="Szabadkézi sokszög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 name="Szabadkézi sokszög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 name="Szabadkézi sokszög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 name="Szabadkézi sokszög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 name="Szabadkézi sokszög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 name="Szabadkézi sokszög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4" name="Szabadkézi sokszög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5" name="Szabadkézi sokszög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6" name="Szabadkézi sokszög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7" name="Szabadkézi sokszög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8" name="Szabadkézi sokszög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9" name="Szabadkézi sokszög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0" name="Szabadkézi sokszög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1" name="Szabadkézi sokszög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2" name="Szabadkézi sokszög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3" name="Szabadkézi sokszög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4" name="Szabadkézi sokszög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5" name="Szabadkézi sokszög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6" name="Szabadkézi sokszög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7" name="Szabadkézi sokszög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8" name="Szabadkézi sokszög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9" name="Szabadkézi sokszög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0" name="Szabadkézi sokszög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1" name="Szabadkézi sokszög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2" name="Szabadkézi sokszög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3" name="Szabadkézi sokszög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4" name="Szabadkézi sokszög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5" name="Szabadkézi sokszög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6" name="Szabadkézi sokszög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7" name="Szabadkézi sokszög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8" name="Szabadkézi sokszög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9" name="Szabadkézi sokszög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0" name="Szabadkézi sokszög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1" name="Szabadkézi sokszög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2" name="Szabadkézi sokszög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3" name="Szabadkézi sokszög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4" name="Szabadkézi sokszög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5" name="Szabadkézi sokszög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6" name="Szabadkézi sokszög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7" name="Szabadkézi sokszög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8" name="Szabadkézi sokszög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9" name="Szabadkézi sokszög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0" name="Szabadkézi sokszög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1" name="Szabadkézi sokszög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 name="Szabadkézi sokszög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 name="Szabadkézi sokszög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 name="Szabadkézi sokszög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 name="Szabadkézi sokszög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 name="Szabadkézi sokszög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 name="Szabadkézi sokszög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 name="Szabadkézi sokszög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 name="Szabadkézi sokszög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 name="Szabadkézi sokszög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 name="Szabadkézi sokszög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 name="Szabadkézi sokszög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 name="Szabadkézi sokszög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 name="Szabadkézi sokszög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 name="Szabadkézi sokszög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 name="Szabadkézi sokszög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 name="Szabadkézi sokszög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 name="Szabadkézi sokszög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 name="Szabadkézi sokszög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 name="Szabadkézi sokszög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 name="Szabadkézi sokszög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sp>
        <p:nvSpPr>
          <p:cNvPr id="3" name="Függőleges szöveg helye 2"/>
          <p:cNvSpPr>
            <a:spLocks noGrp="1"/>
          </p:cNvSpPr>
          <p:nvPr>
            <p:ph type="body" orient="vert" idx="1"/>
          </p:nvPr>
        </p:nvSpPr>
        <p:spPr/>
        <p:txBody>
          <a:bodyPr vert="eaVert" rtlCol="0"/>
          <a:lstStyle>
            <a:lvl5pPr>
              <a:defRPr/>
            </a:lvl5pPr>
            <a:lvl6pPr marL="1956816">
              <a:defRPr/>
            </a:lvl6pPr>
            <a:lvl7pPr marL="1956816">
              <a:defRPr/>
            </a:lvl7pPr>
            <a:lvl8pPr marL="1956816">
              <a:defRPr/>
            </a:lvl8pPr>
            <a:lvl9pPr marL="1956816">
              <a:defRPr/>
            </a:lvl9p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endParaRPr lang="hu-HU" noProof="0" dirty="0"/>
          </a:p>
        </p:txBody>
      </p:sp>
      <p:sp>
        <p:nvSpPr>
          <p:cNvPr id="5" name="Élőláb helye 4"/>
          <p:cNvSpPr>
            <a:spLocks noGrp="1"/>
          </p:cNvSpPr>
          <p:nvPr>
            <p:ph type="ftr" sz="quarter" idx="11"/>
          </p:nvPr>
        </p:nvSpPr>
        <p:spPr/>
        <p:txBody>
          <a:bodyPr rtlCol="0"/>
          <a:lstStyle/>
          <a:p>
            <a:pPr rtl="0"/>
            <a:endParaRPr lang="hu-HU" noProof="0" dirty="0"/>
          </a:p>
        </p:txBody>
      </p:sp>
      <p:sp>
        <p:nvSpPr>
          <p:cNvPr id="4" name="Dátum helye 3"/>
          <p:cNvSpPr>
            <a:spLocks noGrp="1"/>
          </p:cNvSpPr>
          <p:nvPr>
            <p:ph type="dt" sz="half" idx="10"/>
          </p:nvPr>
        </p:nvSpPr>
        <p:spPr/>
        <p:txBody>
          <a:bodyPr rtlCol="0"/>
          <a:lstStyle/>
          <a:p>
            <a:pPr rtl="0"/>
            <a:fld id="{A916B954-9036-43AA-965C-5FCDFF2531A5}" type="datetime1">
              <a:rPr lang="hu-HU" noProof="0" smtClean="0"/>
              <a:t>2021. 05. 27.</a:t>
            </a:fld>
            <a:endParaRPr lang="hu-HU" noProof="0" dirty="0"/>
          </a:p>
        </p:txBody>
      </p:sp>
      <p:sp>
        <p:nvSpPr>
          <p:cNvPr id="6" name="Dia számának helye 5"/>
          <p:cNvSpPr>
            <a:spLocks noGrp="1"/>
          </p:cNvSpPr>
          <p:nvPr>
            <p:ph type="sldNum" sz="quarter" idx="12"/>
          </p:nvPr>
        </p:nvSpPr>
        <p:spPr/>
        <p:txBody>
          <a:bodyPr rtlCol="0"/>
          <a:lstStyle/>
          <a:p>
            <a:pPr rtl="0"/>
            <a:fld id="{25BA54BD-C84D-46CE-8B72-31BFB26ABA43}" type="slidenum">
              <a:rPr lang="hu-HU" noProof="0" smtClean="0"/>
              <a:t>‹#›</a:t>
            </a:fld>
            <a:endParaRPr lang="hu-HU" noProof="0" dirty="0"/>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10361612" y="274639"/>
            <a:ext cx="1371600" cy="5901747"/>
          </a:xfrm>
        </p:spPr>
        <p:txBody>
          <a:bodyPr vert="eaVert" rtlCol="0"/>
          <a:lstStyle>
            <a:lvl1pPr rtl="0">
              <a:defRPr/>
            </a:lvl1pPr>
          </a:lstStyle>
          <a:p>
            <a:pPr rtl="0"/>
            <a:r>
              <a:rPr lang="hu-HU" noProof="0" smtClean="0"/>
              <a:t>Mintacím szerkesztése</a:t>
            </a:r>
            <a:endParaRPr lang="hu-HU" noProof="0" dirty="0"/>
          </a:p>
        </p:txBody>
      </p:sp>
      <p:grpSp>
        <p:nvGrpSpPr>
          <p:cNvPr id="7" name="vonal" descr="Vonal ábra"/>
          <p:cNvGrpSpPr/>
          <p:nvPr/>
        </p:nvGrpSpPr>
        <p:grpSpPr bwMode="invGray">
          <a:xfrm rot="5400000">
            <a:off x="6864412" y="3472598"/>
            <a:ext cx="6492240" cy="64008"/>
            <a:chOff x="1522413" y="1514475"/>
            <a:chExt cx="10569575" cy="64008"/>
          </a:xfrm>
        </p:grpSpPr>
        <p:sp>
          <p:nvSpPr>
            <p:cNvPr id="8" name="Szabadkézi sokszög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 name="Szabadkézi sokszög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0" name="Szabadkézi sokszög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1" name="Szabadkézi sokszög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2" name="Szabadkézi sokszög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3" name="Szabadkézi sokszög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4" name="Szabadkézi sokszög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5" name="Szabadkézi sokszög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 name="Szabadkézi sokszög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 name="Szabadkézi sokszög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 name="Szabadkézi sokszög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 name="Szabadkézi sokszög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 name="Szabadkézi sokszög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 name="Szabadkézi sokszög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 name="Szabadkézi sokszög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 name="Szabadkézi sokszög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4" name="Szabadkézi sokszög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5" name="Szabadkézi sokszög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6" name="Szabadkézi sokszög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7" name="Szabadkézi sokszög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8" name="Szabadkézi sokszög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9" name="Szabadkézi sokszög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0" name="Szabadkézi sokszög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1" name="Szabadkézi sokszög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2" name="Szabadkézi sokszög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3" name="Szabadkézi sokszög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4" name="Szabadkézi sokszög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5" name="Szabadkézi sokszög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6" name="Szabadkézi sokszög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7" name="Szabadkézi sokszög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8" name="Szabadkézi sokszög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39" name="Szabadkézi sokszög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0" name="Szabadkézi sokszög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1" name="Szabadkézi sokszög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2" name="Szabadkézi sokszög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3" name="Szabadkézi sokszög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4" name="Szabadkézi sokszög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5" name="Szabadkézi sokszög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6" name="Szabadkézi sokszög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7" name="Szabadkézi sokszög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8" name="Szabadkézi sokszög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49" name="Szabadkézi sokszög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0" name="Szabadkézi sokszög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1" name="Szabadkézi sokszög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2" name="Szabadkézi sokszög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3" name="Szabadkézi sokszög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4" name="Szabadkézi sokszög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5" name="Szabadkézi sokszög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6" name="Szabadkézi sokszög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7" name="Szabadkézi sokszög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8" name="Szabadkézi sokszög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59" name="Szabadkézi sokszög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0" name="Szabadkézi sokszög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1" name="Szabadkézi sokszög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 name="Szabadkézi sokszög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 name="Szabadkézi sokszög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 name="Szabadkézi sokszög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 name="Szabadkézi sokszög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 name="Szabadkézi sokszög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 name="Szabadkézi sokszög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 name="Szabadkézi sokszög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 name="Szabadkézi sokszög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 name="Szabadkézi sokszög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 name="Szabadkézi sokszög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 name="Szabadkézi sokszög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 name="Szabadkézi sokszög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 name="Szabadkézi sokszög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 name="Szabadkézi sokszög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 name="Szabadkézi sokszög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 name="Szabadkézi sokszög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 name="Szabadkézi sokszög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 name="Szabadkézi sokszög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 name="Szabadkézi sokszög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 name="Szabadkézi sokszög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sp>
        <p:nvSpPr>
          <p:cNvPr id="3" name="Függőleges szöveg helye 2"/>
          <p:cNvSpPr>
            <a:spLocks noGrp="1"/>
          </p:cNvSpPr>
          <p:nvPr>
            <p:ph type="body" orient="vert" idx="1"/>
          </p:nvPr>
        </p:nvSpPr>
        <p:spPr>
          <a:xfrm>
            <a:off x="608012" y="277813"/>
            <a:ext cx="9144001" cy="5898573"/>
          </a:xfrm>
        </p:spPr>
        <p:txBody>
          <a:bodyPr vert="eaVert" rtlCol="0"/>
          <a:lstStyle>
            <a:lvl5pPr>
              <a:defRPr/>
            </a:lvl5pPr>
            <a:lvl6pPr marL="1261872" indent="0">
              <a:buNone/>
              <a:defRPr/>
            </a:lvl6pPr>
            <a:lvl7pPr>
              <a:defRPr/>
            </a:lvl7pPr>
            <a:lvl8pPr>
              <a:defRPr baseline="0"/>
            </a:lvl8pPr>
            <a:lvl9pPr>
              <a:defRPr baseline="0"/>
            </a:lvl9p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endParaRPr lang="hu-HU" noProof="0" dirty="0"/>
          </a:p>
        </p:txBody>
      </p:sp>
      <p:sp>
        <p:nvSpPr>
          <p:cNvPr id="5" name="Élőláb helye 4"/>
          <p:cNvSpPr>
            <a:spLocks noGrp="1"/>
          </p:cNvSpPr>
          <p:nvPr>
            <p:ph type="ftr" sz="quarter" idx="11"/>
          </p:nvPr>
        </p:nvSpPr>
        <p:spPr/>
        <p:txBody>
          <a:bodyPr rtlCol="0"/>
          <a:lstStyle/>
          <a:p>
            <a:pPr rtl="0"/>
            <a:endParaRPr lang="hu-HU" noProof="0" dirty="0"/>
          </a:p>
        </p:txBody>
      </p:sp>
      <p:sp>
        <p:nvSpPr>
          <p:cNvPr id="4" name="Dátum helye 3"/>
          <p:cNvSpPr>
            <a:spLocks noGrp="1"/>
          </p:cNvSpPr>
          <p:nvPr>
            <p:ph type="dt" sz="half" idx="10"/>
          </p:nvPr>
        </p:nvSpPr>
        <p:spPr/>
        <p:txBody>
          <a:bodyPr rtlCol="0"/>
          <a:lstStyle/>
          <a:p>
            <a:pPr rtl="0"/>
            <a:fld id="{73732D2B-DDFB-4E33-AF84-E56838DDCDB1}" type="datetime1">
              <a:rPr lang="hu-HU" noProof="0" smtClean="0"/>
              <a:t>2021. 05. 27.</a:t>
            </a:fld>
            <a:endParaRPr lang="hu-HU" noProof="0" dirty="0"/>
          </a:p>
        </p:txBody>
      </p:sp>
      <p:sp>
        <p:nvSpPr>
          <p:cNvPr id="6" name="Dia számának helye 5"/>
          <p:cNvSpPr>
            <a:spLocks noGrp="1"/>
          </p:cNvSpPr>
          <p:nvPr>
            <p:ph type="sldNum" sz="quarter" idx="12"/>
          </p:nvPr>
        </p:nvSpPr>
        <p:spPr/>
        <p:txBody>
          <a:bodyPr rtlCol="0"/>
          <a:lstStyle/>
          <a:p>
            <a:pPr rtl="0"/>
            <a:fld id="{25BA54BD-C84D-46CE-8B72-31BFB26ABA43}" type="slidenum">
              <a:rPr lang="hu-HU" noProof="0" smtClean="0"/>
              <a:t>‹#›</a:t>
            </a:fld>
            <a:endParaRPr lang="hu-HU" noProof="0" dirty="0"/>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1020762"/>
          </a:xfrm>
        </p:spPr>
        <p:txBody>
          <a:bodyPr rtlCol="0">
            <a:normAutofit/>
          </a:bodyPr>
          <a:lstStyle>
            <a:lvl1pPr algn="just" rtl="0">
              <a:defRPr sz="2200"/>
            </a:lvl1pPr>
          </a:lstStyle>
          <a:p>
            <a:pPr rtl="0"/>
            <a:r>
              <a:rPr lang="hu-HU" noProof="0" dirty="0" smtClean="0"/>
              <a:t>Mintacím szerkesztése</a:t>
            </a:r>
            <a:endParaRPr lang="hu-HU" noProof="0" dirty="0"/>
          </a:p>
        </p:txBody>
      </p:sp>
      <p:grpSp>
        <p:nvGrpSpPr>
          <p:cNvPr id="167" name="vonal" descr="Vonal ábra"/>
          <p:cNvGrpSpPr/>
          <p:nvPr/>
        </p:nvGrpSpPr>
        <p:grpSpPr bwMode="invGray">
          <a:xfrm>
            <a:off x="1522413" y="1514475"/>
            <a:ext cx="10569575" cy="64008"/>
            <a:chOff x="1522413" y="1514475"/>
            <a:chExt cx="10569575" cy="64008"/>
          </a:xfrm>
        </p:grpSpPr>
        <p:sp>
          <p:nvSpPr>
            <p:cNvPr id="168" name="Szabadkézi sokszög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9" name="Szabadkézi sokszög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0" name="Szabadkézi sokszög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1" name="Szabadkézi sokszög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2" name="Szabadkézi sokszög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3" name="Szabadkézi sokszög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4" name="Szabadkézi sokszög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5" name="Szabadkézi sokszög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6" name="Szabadkézi sokszög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7" name="Szabadkézi sokszög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8" name="Szabadkézi sokszög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9" name="Szabadkézi sokszög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0" name="Szabadkézi sokszög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1" name="Szabadkézi sokszög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2" name="Szabadkézi sokszög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3" name="Szabadkézi sokszög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4" name="Szabadkézi sokszög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5" name="Szabadkézi sokszög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6" name="Szabadkézi sokszög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7" name="Szabadkézi sokszög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8" name="Szabadkézi sokszög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9" name="Szabadkézi sokszög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0" name="Szabadkézi sokszög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1" name="Szabadkézi sokszög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2" name="Szabadkézi sokszög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3" name="Szabadkézi sokszög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4" name="Szabadkézi sokszög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5" name="Szabadkézi sokszög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6" name="Szabadkézi sokszög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7" name="Szabadkézi sokszög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8" name="Szabadkézi sokszög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9" name="Szabadkézi sokszög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0" name="Szabadkézi sokszög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1" name="Szabadkézi sokszög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2" name="Szabadkézi sokszög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3" name="Szabadkézi sokszög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4" name="Szabadkézi sokszög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5" name="Szabadkézi sokszög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6" name="Szabadkézi sokszög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7" name="Szabadkézi sokszög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8" name="Szabadkézi sokszög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9" name="Szabadkézi sokszög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0" name="Szabadkézi sokszög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1" name="Szabadkézi sokszög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2" name="Szabadkézi sokszög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3" name="Szabadkézi sokszög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4" name="Szabadkézi sokszög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5" name="Szabadkézi sokszög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6" name="Szabadkézi sokszög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7" name="Szabadkézi sokszög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8" name="Szabadkézi sokszög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9" name="Szabadkézi sokszög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0" name="Szabadkézi sokszög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1" name="Szabadkézi sokszög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2" name="Szabadkézi sokszög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3" name="Szabadkézi sokszög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4" name="Szabadkézi sokszög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5" name="Szabadkézi sokszög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6" name="Szabadkézi sokszög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7" name="Szabadkézi sokszög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8" name="Szabadkézi sokszög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9" name="Szabadkézi sokszög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0" name="Szabadkézi sokszög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1" name="Szabadkézi sokszög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2" name="Szabadkézi sokszög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3" name="Szabadkézi sokszög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4" name="Szabadkézi sokszög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5" name="Szabadkézi sokszög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6" name="Szabadkézi sokszög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7" name="Szabadkézi sokszög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8" name="Szabadkézi sokszög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9" name="Szabadkézi sokszög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40" name="Szabadkézi sokszög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41" name="Szabadkézi sokszög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sp>
        <p:nvSpPr>
          <p:cNvPr id="3" name="Tartalom helye 2"/>
          <p:cNvSpPr>
            <a:spLocks noGrp="1"/>
          </p:cNvSpPr>
          <p:nvPr>
            <p:ph idx="1"/>
          </p:nvPr>
        </p:nvSpPr>
        <p:spPr/>
        <p:txBody>
          <a:bodyPr rtlCol="0"/>
          <a:lstStyle>
            <a:lvl1pPr marL="457200" indent="-457200">
              <a:buFont typeface="+mj-lt"/>
              <a:buAutoNum type="alphaLcParenR"/>
              <a:defRPr/>
            </a:lvl1pPr>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hu-HU" noProof="0" dirty="0" smtClean="0"/>
              <a:t>Mintaszöveg szerkesztése</a:t>
            </a:r>
          </a:p>
          <a:p>
            <a:pPr lvl="1"/>
            <a:r>
              <a:rPr lang="hu-HU" noProof="0" dirty="0" smtClean="0"/>
              <a:t>Második szint</a:t>
            </a:r>
          </a:p>
          <a:p>
            <a:pPr lvl="2"/>
            <a:r>
              <a:rPr lang="hu-HU" noProof="0" dirty="0" smtClean="0"/>
              <a:t>Harmadik szint</a:t>
            </a:r>
          </a:p>
          <a:p>
            <a:pPr lvl="3"/>
            <a:r>
              <a:rPr lang="hu-HU" noProof="0" dirty="0" smtClean="0"/>
              <a:t>Negyedik szint</a:t>
            </a:r>
          </a:p>
          <a:p>
            <a:pPr lvl="4"/>
            <a:r>
              <a:rPr lang="hu-HU" noProof="0" dirty="0" smtClean="0"/>
              <a:t>Ötödik szint</a:t>
            </a:r>
            <a:endParaRPr lang="hu-HU" noProof="0" dirty="0"/>
          </a:p>
        </p:txBody>
      </p:sp>
      <p:sp>
        <p:nvSpPr>
          <p:cNvPr id="5" name="Élőláb helye 4"/>
          <p:cNvSpPr>
            <a:spLocks noGrp="1"/>
          </p:cNvSpPr>
          <p:nvPr>
            <p:ph type="ftr" sz="quarter" idx="11"/>
          </p:nvPr>
        </p:nvSpPr>
        <p:spPr/>
        <p:txBody>
          <a:bodyPr rtlCol="0"/>
          <a:lstStyle/>
          <a:p>
            <a:pPr rtl="0"/>
            <a:endParaRPr lang="hu-HU" noProof="0" dirty="0"/>
          </a:p>
        </p:txBody>
      </p:sp>
      <p:sp>
        <p:nvSpPr>
          <p:cNvPr id="4" name="Dátum helye 3"/>
          <p:cNvSpPr>
            <a:spLocks noGrp="1"/>
          </p:cNvSpPr>
          <p:nvPr>
            <p:ph type="dt" sz="half" idx="10"/>
          </p:nvPr>
        </p:nvSpPr>
        <p:spPr/>
        <p:txBody>
          <a:bodyPr rtlCol="0"/>
          <a:lstStyle/>
          <a:p>
            <a:pPr rtl="0"/>
            <a:fld id="{B6DF0EF6-7EBB-474A-9055-7B0A9276FBAB}" type="datetime1">
              <a:rPr lang="hu-HU" noProof="0" smtClean="0"/>
              <a:t>2021. 05. 27.</a:t>
            </a:fld>
            <a:endParaRPr lang="hu-HU" noProof="0" dirty="0"/>
          </a:p>
        </p:txBody>
      </p:sp>
      <p:sp>
        <p:nvSpPr>
          <p:cNvPr id="6" name="Dia számának helye 5"/>
          <p:cNvSpPr>
            <a:spLocks noGrp="1"/>
          </p:cNvSpPr>
          <p:nvPr>
            <p:ph type="sldNum" sz="quarter" idx="12"/>
          </p:nvPr>
        </p:nvSpPr>
        <p:spPr/>
        <p:txBody>
          <a:bodyPr rtlCol="0"/>
          <a:lstStyle/>
          <a:p>
            <a:pPr rtl="0"/>
            <a:fld id="{25BA54BD-C84D-46CE-8B72-31BFB26ABA43}" type="slidenum">
              <a:rPr lang="hu-HU" noProof="0" smtClean="0"/>
              <a:t>‹#›</a:t>
            </a:fld>
            <a:endParaRPr lang="hu-HU" noProof="0"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1522413" y="1905000"/>
            <a:ext cx="9144000" cy="2667000"/>
          </a:xfrm>
        </p:spPr>
        <p:txBody>
          <a:bodyPr rtlCol="0" anchor="b">
            <a:noAutofit/>
          </a:bodyPr>
          <a:lstStyle>
            <a:lvl1pPr algn="l" rtl="0">
              <a:defRPr sz="4400" b="0" cap="none" baseline="0"/>
            </a:lvl1pPr>
          </a:lstStyle>
          <a:p>
            <a:pPr rtl="0"/>
            <a:r>
              <a:rPr lang="hu-HU" noProof="0" smtClean="0"/>
              <a:t>Mintacím szerkesztése</a:t>
            </a:r>
            <a:endParaRPr lang="hu-HU" noProof="0" dirty="0"/>
          </a:p>
        </p:txBody>
      </p:sp>
      <p:grpSp>
        <p:nvGrpSpPr>
          <p:cNvPr id="255" name="vonal" descr="Vonal ábra"/>
          <p:cNvGrpSpPr/>
          <p:nvPr/>
        </p:nvGrpSpPr>
        <p:grpSpPr bwMode="invGray">
          <a:xfrm>
            <a:off x="1584896" y="4724400"/>
            <a:ext cx="8631936" cy="64008"/>
            <a:chOff x="-4110038" y="2703513"/>
            <a:chExt cx="17394239" cy="160336"/>
          </a:xfrm>
          <a:solidFill>
            <a:schemeClr val="accent1"/>
          </a:solidFill>
        </p:grpSpPr>
        <p:sp>
          <p:nvSpPr>
            <p:cNvPr id="256" name="Szabadkézi sokszög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57" name="Szabadkézi sokszög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58" name="Szabadkézi sokszög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59" name="Szabadkézi sokszög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0" name="Szabadkézi sokszög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1" name="Szabadkézi sokszög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2" name="Szabadkézi sokszög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3" name="Szabadkézi sokszög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4" name="Szabadkézi sokszög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5" name="Szabadkézi sokszög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6" name="Szabadkézi sokszög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7" name="Szabadkézi sokszög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8" name="Szabadkézi sokszög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69" name="Szabadkézi sokszög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0" name="Szabadkézi sokszög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1" name="Szabadkézi sokszög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2" name="Szabadkézi sokszög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3" name="Szabadkézi sokszög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4" name="Szabadkézi sokszög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5" name="Szabadkézi sokszög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6" name="Szabadkézi sokszög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7" name="Szabadkézi sokszög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8" name="Szabadkézi sokszög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79" name="Szabadkézi sokszög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0" name="Szabadkézi sokszög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1" name="Szabadkézi sokszög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2" name="Szabadkézi sokszög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3" name="Szabadkézi sokszög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4" name="Szabadkézi sokszög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5" name="Szabadkézi sokszög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6" name="Szabadkézi sokszög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7" name="Szabadkézi sokszög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8" name="Szabadkézi sokszög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89" name="Szabadkézi sokszög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0" name="Szabadkézi sokszög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1" name="Szabadkézi sokszög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2" name="Szabadkézi sokszög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3" name="Szabadkézi sokszög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4" name="Szabadkézi sokszög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5" name="Szabadkézi sokszög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6" name="Szabadkézi sokszög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7" name="Szabadkézi sokszög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8" name="Szabadkézi sokszög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299" name="Szabadkézi sokszög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0" name="Szabadkézi sokszög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1" name="Szabadkézi sokszög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2" name="Szabadkézi sokszög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3" name="Szabadkézi sokszög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4" name="Szabadkézi sokszög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5" name="Szabadkézi sokszög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6" name="Szabadkézi sokszög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7" name="Szabadkézi sokszög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8" name="Szabadkézi sokszög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09" name="Szabadkézi sokszög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0" name="Szabadkézi sokszög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1" name="Szabadkézi sokszög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2" name="Szabadkézi sokszög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3" name="Szabadkézi sokszög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4" name="Szabadkézi sokszög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5" name="Szabadkézi sokszög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6" name="Szabadkézi sokszög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7" name="Szabadkézi sokszög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8" name="Szabadkézi sokszög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19" name="Szabadkézi sokszög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0" name="Szabadkézi sokszög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1" name="Szabadkézi sokszög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2" name="Szabadkézi sokszög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3" name="Szabadkézi sokszög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4" name="Szabadkézi sokszög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5" name="Szabadkézi sokszög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6" name="Szabadkézi sokszög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7" name="Szabadkézi sokszög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8" name="Szabadkézi sokszög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29" name="Szabadkézi sokszög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0" name="Szabadkézi sokszög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1" name="Szabadkézi sokszög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2" name="Szabadkézi sokszög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3" name="Szabadkézi sokszög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4" name="Szabadkézi sokszög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5" name="Szabadkézi sokszög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6" name="Szabadkézi sokszög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7" name="Szabadkézi sokszög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8" name="Szabadkézi sokszög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39" name="Szabadkézi sokszög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0" name="Szabadkézi sokszög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1" name="Szabadkézi sokszög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2" name="Szabadkézi sokszög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3" name="Szabadkézi sokszög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4" name="Szabadkézi sokszög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5" name="Szabadkézi sokszög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6" name="Szabadkézi sokszög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7" name="Szabadkézi sokszög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8" name="Szabadkézi sokszög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49" name="Szabadkézi sokszög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0" name="Szabadkézi sokszög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1" name="Szabadkézi sokszög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2" name="Szabadkézi sokszög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3" name="Szabadkézi sokszög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4" name="Szabadkézi sokszög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5" name="Szabadkézi sokszög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6" name="Szabadkézi sokszög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7" name="Szabadkézi sokszög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8" name="Szabadkézi sokszög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59" name="Szabadkézi sokszög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0" name="Szabadkézi sokszög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1" name="Szabadkézi sokszög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2" name="Szabadkézi sokszög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3" name="Szabadkézi sokszög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4" name="Szabadkézi sokszög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5" name="Szabadkézi sokszög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6" name="Szabadkézi sokszög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7" name="Szabadkézi sokszög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8" name="Szabadkézi sokszög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69" name="Szabadkézi sokszög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0" name="Szabadkézi sokszög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1" name="Szabadkézi sokszög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2" name="Szabadkézi sokszög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3" name="Szabadkézi sokszög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4" name="Szabadkézi sokszög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5" name="Szabadkézi sokszög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6" name="Szabadkézi sokszög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7" name="Szabadkézi sokszög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sp>
          <p:nvSpPr>
            <p:cNvPr id="378" name="Szabadkézi sokszög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p>
          </p:txBody>
        </p:sp>
      </p:grpSp>
      <p:sp>
        <p:nvSpPr>
          <p:cNvPr id="3" name="Szöveg helye 2"/>
          <p:cNvSpPr>
            <a:spLocks noGrp="1"/>
          </p:cNvSpPr>
          <p:nvPr>
            <p:ph type="body" idx="1"/>
          </p:nvPr>
        </p:nvSpPr>
        <p:spPr>
          <a:xfrm>
            <a:off x="1522413" y="5102525"/>
            <a:ext cx="9143999" cy="1069675"/>
          </a:xfrm>
        </p:spPr>
        <p:txBody>
          <a:bodyPr rtlCol="0"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hu-HU" noProof="0" smtClean="0"/>
              <a:t>Mintaszöveg szerkesztése</a:t>
            </a:r>
          </a:p>
        </p:txBody>
      </p:sp>
      <p:sp>
        <p:nvSpPr>
          <p:cNvPr id="5" name="Élőláb helye 4"/>
          <p:cNvSpPr>
            <a:spLocks noGrp="1"/>
          </p:cNvSpPr>
          <p:nvPr>
            <p:ph type="ftr" sz="quarter" idx="11"/>
          </p:nvPr>
        </p:nvSpPr>
        <p:spPr/>
        <p:txBody>
          <a:bodyPr rtlCol="0"/>
          <a:lstStyle/>
          <a:p>
            <a:pPr rtl="0"/>
            <a:endParaRPr lang="hu-HU" noProof="0" dirty="0"/>
          </a:p>
        </p:txBody>
      </p:sp>
      <p:sp>
        <p:nvSpPr>
          <p:cNvPr id="4" name="Dátum helye 3"/>
          <p:cNvSpPr>
            <a:spLocks noGrp="1"/>
          </p:cNvSpPr>
          <p:nvPr>
            <p:ph type="dt" sz="half" idx="10"/>
          </p:nvPr>
        </p:nvSpPr>
        <p:spPr/>
        <p:txBody>
          <a:bodyPr rtlCol="0"/>
          <a:lstStyle/>
          <a:p>
            <a:pPr rtl="0"/>
            <a:fld id="{C29D0DE2-987A-4481-9936-1DBE13DDBF5F}" type="datetime1">
              <a:rPr lang="hu-HU" noProof="0" smtClean="0"/>
              <a:t>2021. 05. 27.</a:t>
            </a:fld>
            <a:endParaRPr lang="hu-HU" noProof="0" dirty="0"/>
          </a:p>
        </p:txBody>
      </p:sp>
      <p:sp>
        <p:nvSpPr>
          <p:cNvPr id="6" name="Dia számának helye 5"/>
          <p:cNvSpPr>
            <a:spLocks noGrp="1"/>
          </p:cNvSpPr>
          <p:nvPr>
            <p:ph type="sldNum" sz="quarter" idx="12"/>
          </p:nvPr>
        </p:nvSpPr>
        <p:spPr/>
        <p:txBody>
          <a:bodyPr rtlCol="0"/>
          <a:lstStyle/>
          <a:p>
            <a:pPr rtl="0"/>
            <a:fld id="{25BA54BD-C84D-46CE-8B72-31BFB26ABA43}" type="slidenum">
              <a:rPr lang="hu-HU" noProof="0" smtClean="0"/>
              <a:t>‹#›</a:t>
            </a:fld>
            <a:endParaRPr lang="hu-HU" noProof="0" dirty="0"/>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ét tartalomrész">
    <p:spTree>
      <p:nvGrpSpPr>
        <p:cNvPr id="1" name=""/>
        <p:cNvGrpSpPr/>
        <p:nvPr/>
      </p:nvGrpSpPr>
      <p:grpSpPr>
        <a:xfrm>
          <a:off x="0" y="0"/>
          <a:ext cx="0" cy="0"/>
          <a:chOff x="0" y="0"/>
          <a:chExt cx="0" cy="0"/>
        </a:xfrm>
      </p:grpSpPr>
      <p:sp>
        <p:nvSpPr>
          <p:cNvPr id="2" name="Cím 1"/>
          <p:cNvSpPr>
            <a:spLocks noGrp="1"/>
          </p:cNvSpPr>
          <p:nvPr>
            <p:ph type="title"/>
          </p:nvPr>
        </p:nvSpPr>
        <p:spPr>
          <a:xfrm>
            <a:off x="1522414" y="274638"/>
            <a:ext cx="9143998" cy="1020762"/>
          </a:xfrm>
        </p:spPr>
        <p:txBody>
          <a:bodyPr rtlCol="0"/>
          <a:lstStyle>
            <a:lvl1pPr rtl="0">
              <a:defRPr/>
            </a:lvl1pPr>
          </a:lstStyle>
          <a:p>
            <a:pPr rtl="0"/>
            <a:r>
              <a:rPr lang="hu-HU" noProof="0" smtClean="0"/>
              <a:t>Mintacím szerkesztése</a:t>
            </a:r>
            <a:endParaRPr lang="hu-HU" noProof="0" dirty="0"/>
          </a:p>
        </p:txBody>
      </p:sp>
      <p:grpSp>
        <p:nvGrpSpPr>
          <p:cNvPr id="158" name="vonal" descr="Vonal ábra"/>
          <p:cNvGrpSpPr/>
          <p:nvPr/>
        </p:nvGrpSpPr>
        <p:grpSpPr bwMode="invGray">
          <a:xfrm>
            <a:off x="1522413" y="1514475"/>
            <a:ext cx="10569575" cy="64008"/>
            <a:chOff x="1522413" y="1514475"/>
            <a:chExt cx="10569575" cy="64008"/>
          </a:xfrm>
        </p:grpSpPr>
        <p:sp>
          <p:nvSpPr>
            <p:cNvPr id="159" name="Szabadkézi sokszög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0" name="Szabadkézi sokszög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1" name="Szabadkézi sokszög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2" name="Szabadkézi sokszög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3" name="Szabadkézi sokszög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4" name="Szabadkézi sokszög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5" name="Szabadkézi sokszög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6" name="Szabadkézi sokszög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7" name="Szabadkézi sokszög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8" name="Szabadkézi sokszög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9" name="Szabadkézi sokszög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0" name="Szabadkézi sokszög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1" name="Szabadkézi sokszög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2" name="Szabadkézi sokszög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3" name="Szabadkézi sokszög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4" name="Szabadkézi sokszög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5" name="Szabadkézi sokszög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6" name="Szabadkézi sokszög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7" name="Szabadkézi sokszög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8" name="Szabadkézi sokszög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9" name="Szabadkézi sokszög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0" name="Szabadkézi sokszög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1" name="Szabadkézi sokszög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2" name="Szabadkézi sokszög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3" name="Szabadkézi sokszög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4" name="Szabadkézi sokszög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5" name="Szabadkézi sokszög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6" name="Szabadkézi sokszög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7" name="Szabadkézi sokszög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8" name="Szabadkézi sokszög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9" name="Szabadkézi sokszög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0" name="Szabadkézi sokszög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1" name="Szabadkézi sokszög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2" name="Szabadkézi sokszög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3" name="Szabadkézi sokszög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4" name="Szabadkézi sokszög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5" name="Szabadkézi sokszög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6" name="Szabadkézi sokszög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7" name="Szabadkézi sokszög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8" name="Szabadkézi sokszög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9" name="Szabadkézi sokszög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0" name="Szabadkézi sokszög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1" name="Szabadkézi sokszög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2" name="Szabadkézi sokszög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3" name="Szabadkézi sokszög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4" name="Szabadkézi sokszög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5" name="Szabadkézi sokszög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6" name="Szabadkézi sokszög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7" name="Szabadkézi sokszög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8" name="Szabadkézi sokszög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9" name="Szabadkézi sokszög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0" name="Szabadkézi sokszög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1" name="Szabadkézi sokszög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2" name="Szabadkézi sokszög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3" name="Szabadkézi sokszög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4" name="Szabadkézi sokszög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5" name="Szabadkézi sokszög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6" name="Szabadkézi sokszög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7" name="Szabadkézi sokszög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8" name="Szabadkézi sokszög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9" name="Szabadkézi sokszög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0" name="Szabadkézi sokszög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1" name="Szabadkézi sokszög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2" name="Szabadkézi sokszög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3" name="Szabadkézi sokszög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4" name="Szabadkézi sokszög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5" name="Szabadkézi sokszög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6" name="Szabadkézi sokszög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7" name="Szabadkézi sokszög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8" name="Szabadkézi sokszög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9" name="Szabadkézi sokszög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0" name="Szabadkézi sokszög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1" name="Szabadkézi sokszög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2" name="Szabadkézi sokszög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sp>
        <p:nvSpPr>
          <p:cNvPr id="3" name="Tartalom helye 2"/>
          <p:cNvSpPr>
            <a:spLocks noGrp="1"/>
          </p:cNvSpPr>
          <p:nvPr>
            <p:ph sz="half" idx="1"/>
          </p:nvPr>
        </p:nvSpPr>
        <p:spPr>
          <a:xfrm>
            <a:off x="1522413" y="1905000"/>
            <a:ext cx="4419599"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hu-HU" noProof="0" smtClean="0"/>
              <a:t>Mintaszöveg szerkesztése</a:t>
            </a:r>
          </a:p>
          <a:p>
            <a:pPr lvl="1" rtl="0"/>
            <a:r>
              <a:rPr lang="hu-HU" noProof="0" smtClean="0"/>
              <a:t>Második szint</a:t>
            </a:r>
          </a:p>
          <a:p>
            <a:pPr lvl="2" rtl="0"/>
            <a:r>
              <a:rPr lang="hu-HU" noProof="0" smtClean="0"/>
              <a:t>Harmadik szint</a:t>
            </a:r>
          </a:p>
          <a:p>
            <a:pPr lvl="3" rtl="0"/>
            <a:r>
              <a:rPr lang="hu-HU" noProof="0" smtClean="0"/>
              <a:t>Negyedik szint</a:t>
            </a:r>
          </a:p>
          <a:p>
            <a:pPr lvl="4" rtl="0"/>
            <a:r>
              <a:rPr lang="hu-HU" noProof="0" smtClean="0"/>
              <a:t>Ötödik szint</a:t>
            </a:r>
            <a:endParaRPr lang="hu-HU" noProof="0" dirty="0"/>
          </a:p>
        </p:txBody>
      </p:sp>
      <p:sp>
        <p:nvSpPr>
          <p:cNvPr id="4" name="Tartalom helye 3"/>
          <p:cNvSpPr>
            <a:spLocks noGrp="1"/>
          </p:cNvSpPr>
          <p:nvPr>
            <p:ph sz="half" idx="2"/>
          </p:nvPr>
        </p:nvSpPr>
        <p:spPr>
          <a:xfrm>
            <a:off x="6246815" y="1905000"/>
            <a:ext cx="4419598" cy="4267200"/>
          </a:xfrm>
        </p:spPr>
        <p:txBody>
          <a:bodyPr rtlCol="0">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rtl="0"/>
            <a:r>
              <a:rPr lang="hu-HU" noProof="0" smtClean="0"/>
              <a:t>Mintaszöveg szerkesztése</a:t>
            </a:r>
          </a:p>
          <a:p>
            <a:pPr lvl="1" rtl="0"/>
            <a:r>
              <a:rPr lang="hu-HU" noProof="0" smtClean="0"/>
              <a:t>Második szint</a:t>
            </a:r>
          </a:p>
          <a:p>
            <a:pPr lvl="2" rtl="0"/>
            <a:r>
              <a:rPr lang="hu-HU" noProof="0" smtClean="0"/>
              <a:t>Harmadik szint</a:t>
            </a:r>
          </a:p>
          <a:p>
            <a:pPr lvl="3" rtl="0"/>
            <a:r>
              <a:rPr lang="hu-HU" noProof="0" smtClean="0"/>
              <a:t>Negyedik szint</a:t>
            </a:r>
          </a:p>
          <a:p>
            <a:pPr lvl="4" rtl="0"/>
            <a:r>
              <a:rPr lang="hu-HU" noProof="0" smtClean="0"/>
              <a:t>Ötödik szint</a:t>
            </a:r>
            <a:endParaRPr lang="hu-HU" noProof="0" dirty="0"/>
          </a:p>
        </p:txBody>
      </p:sp>
      <p:sp>
        <p:nvSpPr>
          <p:cNvPr id="6" name="Élőláb helye 5"/>
          <p:cNvSpPr>
            <a:spLocks noGrp="1"/>
          </p:cNvSpPr>
          <p:nvPr>
            <p:ph type="ftr" sz="quarter" idx="11"/>
          </p:nvPr>
        </p:nvSpPr>
        <p:spPr/>
        <p:txBody>
          <a:bodyPr rtlCol="0"/>
          <a:lstStyle/>
          <a:p>
            <a:pPr rtl="0"/>
            <a:endParaRPr lang="hu-HU" noProof="0" dirty="0"/>
          </a:p>
        </p:txBody>
      </p:sp>
      <p:sp>
        <p:nvSpPr>
          <p:cNvPr id="5" name="Dátum helye 4"/>
          <p:cNvSpPr>
            <a:spLocks noGrp="1"/>
          </p:cNvSpPr>
          <p:nvPr>
            <p:ph type="dt" sz="half" idx="10"/>
          </p:nvPr>
        </p:nvSpPr>
        <p:spPr/>
        <p:txBody>
          <a:bodyPr rtlCol="0"/>
          <a:lstStyle/>
          <a:p>
            <a:pPr rtl="0"/>
            <a:fld id="{87FE76BD-C0E3-4918-B877-4F00E17FAFBF}" type="datetime1">
              <a:rPr lang="hu-HU" noProof="0" smtClean="0"/>
              <a:t>2021. 05. 27.</a:t>
            </a:fld>
            <a:endParaRPr lang="hu-HU" noProof="0" dirty="0"/>
          </a:p>
        </p:txBody>
      </p:sp>
      <p:sp>
        <p:nvSpPr>
          <p:cNvPr id="7" name="Dia számának helye 6"/>
          <p:cNvSpPr>
            <a:spLocks noGrp="1"/>
          </p:cNvSpPr>
          <p:nvPr>
            <p:ph type="sldNum" sz="quarter" idx="12"/>
          </p:nvPr>
        </p:nvSpPr>
        <p:spPr/>
        <p:txBody>
          <a:bodyPr rtlCol="0"/>
          <a:lstStyle/>
          <a:p>
            <a:pPr rtl="0"/>
            <a:fld id="{25BA54BD-C84D-46CE-8B72-31BFB26ABA43}" type="slidenum">
              <a:rPr lang="hu-HU" noProof="0" smtClean="0"/>
              <a:t>‹#›</a:t>
            </a:fld>
            <a:endParaRPr lang="hu-HU" noProof="0" dirty="0"/>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1522414" y="274638"/>
            <a:ext cx="9143998" cy="1020762"/>
          </a:xfrm>
        </p:spPr>
        <p:txBody>
          <a:bodyPr rtlCol="0"/>
          <a:lstStyle>
            <a:lvl1pPr rtl="0">
              <a:defRPr/>
            </a:lvl1pPr>
          </a:lstStyle>
          <a:p>
            <a:pPr rtl="0"/>
            <a:r>
              <a:rPr lang="hu-HU" noProof="0" smtClean="0"/>
              <a:t>Mintacím szerkesztése</a:t>
            </a:r>
            <a:endParaRPr lang="hu-HU" noProof="0" dirty="0"/>
          </a:p>
        </p:txBody>
      </p:sp>
      <p:grpSp>
        <p:nvGrpSpPr>
          <p:cNvPr id="160" name="vonal" descr="Vonal ábra"/>
          <p:cNvGrpSpPr/>
          <p:nvPr/>
        </p:nvGrpSpPr>
        <p:grpSpPr bwMode="invGray">
          <a:xfrm>
            <a:off x="1522413" y="1514475"/>
            <a:ext cx="10569575" cy="64008"/>
            <a:chOff x="1522413" y="1514475"/>
            <a:chExt cx="10569575" cy="64008"/>
          </a:xfrm>
        </p:grpSpPr>
        <p:sp>
          <p:nvSpPr>
            <p:cNvPr id="161" name="Szabadkézi sokszög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2" name="Szabadkézi sokszög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3" name="Szabadkézi sokszög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4" name="Szabadkézi sokszög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5" name="Szabadkézi sokszög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6" name="Szabadkézi sokszög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7" name="Szabadkézi sokszög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8" name="Szabadkézi sokszög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9" name="Szabadkézi sokszög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0" name="Szabadkézi sokszög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1" name="Szabadkézi sokszög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2" name="Szabadkézi sokszög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3" name="Szabadkézi sokszög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4" name="Szabadkézi sokszög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5" name="Szabadkézi sokszög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6" name="Szabadkézi sokszög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7" name="Szabadkézi sokszög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8" name="Szabadkézi sokszög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9" name="Szabadkézi sokszög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0" name="Szabadkézi sokszög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1" name="Szabadkézi sokszög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2" name="Szabadkézi sokszög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3" name="Szabadkézi sokszög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4" name="Szabadkézi sokszög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5" name="Szabadkézi sokszög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6" name="Szabadkézi sokszög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7" name="Szabadkézi sokszög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8" name="Szabadkézi sokszög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9" name="Szabadkézi sokszög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0" name="Szabadkézi sokszög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1" name="Szabadkézi sokszög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2" name="Szabadkézi sokszög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3" name="Szabadkézi sokszög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4" name="Szabadkézi sokszög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5" name="Szabadkézi sokszög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6" name="Szabadkézi sokszög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7" name="Szabadkézi sokszög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8" name="Szabadkézi sokszög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9" name="Szabadkézi sokszög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0" name="Szabadkézi sokszög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1" name="Szabadkézi sokszög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2" name="Szabadkézi sokszög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3" name="Szabadkézi sokszög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4" name="Szabadkézi sokszög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5" name="Szabadkézi sokszög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6" name="Szabadkézi sokszög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7" name="Szabadkézi sokszög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8" name="Szabadkézi sokszög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9" name="Szabadkézi sokszög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0" name="Szabadkézi sokszög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1" name="Szabadkézi sokszög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2" name="Szabadkézi sokszög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3" name="Szabadkézi sokszög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4" name="Szabadkézi sokszög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5" name="Szabadkézi sokszög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6" name="Szabadkézi sokszög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7" name="Szabadkézi sokszög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8" name="Szabadkézi sokszög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9" name="Szabadkézi sokszög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0" name="Szabadkézi sokszög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1" name="Szabadkézi sokszög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2" name="Szabadkézi sokszög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3" name="Szabadkézi sokszög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4" name="Szabadkézi sokszög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5" name="Szabadkézi sokszög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6" name="Szabadkézi sokszög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7" name="Szabadkézi sokszög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8" name="Szabadkézi sokszög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9" name="Szabadkézi sokszög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0" name="Szabadkézi sokszög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1" name="Szabadkézi sokszög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2" name="Szabadkézi sokszög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3" name="Szabadkézi sokszög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4" name="Szabadkézi sokszög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sp>
        <p:nvSpPr>
          <p:cNvPr id="3" name="Szöveg helye 2"/>
          <p:cNvSpPr>
            <a:spLocks noGrp="1"/>
          </p:cNvSpPr>
          <p:nvPr>
            <p:ph type="body" idx="1"/>
          </p:nvPr>
        </p:nvSpPr>
        <p:spPr>
          <a:xfrm>
            <a:off x="1522413"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hu-HU" noProof="0" smtClean="0"/>
              <a:t>Mintaszöveg szerkesztése</a:t>
            </a:r>
          </a:p>
        </p:txBody>
      </p:sp>
      <p:sp>
        <p:nvSpPr>
          <p:cNvPr id="4" name="Tartalom helye 3"/>
          <p:cNvSpPr>
            <a:spLocks noGrp="1"/>
          </p:cNvSpPr>
          <p:nvPr>
            <p:ph sz="half" idx="2"/>
          </p:nvPr>
        </p:nvSpPr>
        <p:spPr>
          <a:xfrm>
            <a:off x="1522413" y="2819399"/>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hu-HU" noProof="0" smtClean="0"/>
              <a:t>Mintaszöveg szerkesztése</a:t>
            </a:r>
          </a:p>
          <a:p>
            <a:pPr lvl="1" rtl="0"/>
            <a:r>
              <a:rPr lang="hu-HU" noProof="0" smtClean="0"/>
              <a:t>Második szint</a:t>
            </a:r>
          </a:p>
          <a:p>
            <a:pPr lvl="2" rtl="0"/>
            <a:r>
              <a:rPr lang="hu-HU" noProof="0" smtClean="0"/>
              <a:t>Harmadik szint</a:t>
            </a:r>
          </a:p>
          <a:p>
            <a:pPr lvl="3" rtl="0"/>
            <a:r>
              <a:rPr lang="hu-HU" noProof="0" smtClean="0"/>
              <a:t>Negyedik szint</a:t>
            </a:r>
          </a:p>
          <a:p>
            <a:pPr lvl="4" rtl="0"/>
            <a:r>
              <a:rPr lang="hu-HU" noProof="0" smtClean="0"/>
              <a:t>Ötödik szint</a:t>
            </a:r>
            <a:endParaRPr lang="hu-HU" noProof="0" dirty="0"/>
          </a:p>
        </p:txBody>
      </p:sp>
      <p:sp>
        <p:nvSpPr>
          <p:cNvPr id="5" name="Szöveg helye 4"/>
          <p:cNvSpPr>
            <a:spLocks noGrp="1"/>
          </p:cNvSpPr>
          <p:nvPr>
            <p:ph type="body" sz="quarter" idx="3"/>
          </p:nvPr>
        </p:nvSpPr>
        <p:spPr>
          <a:xfrm>
            <a:off x="6249860" y="1905000"/>
            <a:ext cx="4416552" cy="762000"/>
          </a:xfrm>
        </p:spPr>
        <p:txBody>
          <a:bodyPr rtlCol="0"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hu-HU" noProof="0" smtClean="0"/>
              <a:t>Mintaszöveg szerkesztése</a:t>
            </a:r>
          </a:p>
        </p:txBody>
      </p:sp>
      <p:sp>
        <p:nvSpPr>
          <p:cNvPr id="8" name="Élőláb helye 7"/>
          <p:cNvSpPr>
            <a:spLocks noGrp="1"/>
          </p:cNvSpPr>
          <p:nvPr>
            <p:ph type="ftr" sz="quarter" idx="11"/>
          </p:nvPr>
        </p:nvSpPr>
        <p:spPr/>
        <p:txBody>
          <a:bodyPr rtlCol="0"/>
          <a:lstStyle/>
          <a:p>
            <a:pPr rtl="0"/>
            <a:endParaRPr lang="hu-HU" noProof="0" dirty="0"/>
          </a:p>
        </p:txBody>
      </p:sp>
      <p:sp>
        <p:nvSpPr>
          <p:cNvPr id="7" name="Dátum helye 6"/>
          <p:cNvSpPr>
            <a:spLocks noGrp="1"/>
          </p:cNvSpPr>
          <p:nvPr>
            <p:ph type="dt" sz="half" idx="10"/>
          </p:nvPr>
        </p:nvSpPr>
        <p:spPr/>
        <p:txBody>
          <a:bodyPr rtlCol="0"/>
          <a:lstStyle/>
          <a:p>
            <a:pPr rtl="0"/>
            <a:fld id="{A3E78A72-9DFD-4B64-9987-31E48637F1C5}" type="datetime1">
              <a:rPr lang="hu-HU" noProof="0" smtClean="0"/>
              <a:t>2021. 05. 27.</a:t>
            </a:fld>
            <a:endParaRPr lang="hu-HU" noProof="0" dirty="0"/>
          </a:p>
        </p:txBody>
      </p:sp>
      <p:sp>
        <p:nvSpPr>
          <p:cNvPr id="9" name="Dia számának helye 8"/>
          <p:cNvSpPr>
            <a:spLocks noGrp="1"/>
          </p:cNvSpPr>
          <p:nvPr>
            <p:ph type="sldNum" sz="quarter" idx="12"/>
          </p:nvPr>
        </p:nvSpPr>
        <p:spPr/>
        <p:txBody>
          <a:bodyPr rtlCol="0"/>
          <a:lstStyle/>
          <a:p>
            <a:pPr rtl="0"/>
            <a:fld id="{25BA54BD-C84D-46CE-8B72-31BFB26ABA43}" type="slidenum">
              <a:rPr lang="hu-HU" noProof="0" smtClean="0"/>
              <a:t>‹#›</a:t>
            </a:fld>
            <a:endParaRPr lang="hu-HU" noProof="0" dirty="0"/>
          </a:p>
        </p:txBody>
      </p:sp>
      <p:sp>
        <p:nvSpPr>
          <p:cNvPr id="85" name="Tartalom helye 3"/>
          <p:cNvSpPr>
            <a:spLocks noGrp="1"/>
          </p:cNvSpPr>
          <p:nvPr>
            <p:ph sz="half" idx="13"/>
          </p:nvPr>
        </p:nvSpPr>
        <p:spPr>
          <a:xfrm>
            <a:off x="6246812" y="2819400"/>
            <a:ext cx="4416552" cy="3352801"/>
          </a:xfrm>
        </p:spPr>
        <p:txBody>
          <a:bodyPr rtlCol="0"/>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rtl="0"/>
            <a:r>
              <a:rPr lang="hu-HU" noProof="0" smtClean="0"/>
              <a:t>Mintaszöveg szerkesztése</a:t>
            </a:r>
          </a:p>
          <a:p>
            <a:pPr lvl="1" rtl="0"/>
            <a:r>
              <a:rPr lang="hu-HU" noProof="0" smtClean="0"/>
              <a:t>Második szint</a:t>
            </a:r>
          </a:p>
          <a:p>
            <a:pPr lvl="2" rtl="0"/>
            <a:r>
              <a:rPr lang="hu-HU" noProof="0" smtClean="0"/>
              <a:t>Harmadik szint</a:t>
            </a:r>
          </a:p>
          <a:p>
            <a:pPr lvl="3" rtl="0"/>
            <a:r>
              <a:rPr lang="hu-HU" noProof="0" smtClean="0"/>
              <a:t>Negyedik szint</a:t>
            </a:r>
          </a:p>
          <a:p>
            <a:pPr lvl="4" rtl="0"/>
            <a:r>
              <a:rPr lang="hu-HU" noProof="0" smtClean="0"/>
              <a:t>Ötödik szint</a:t>
            </a:r>
            <a:endParaRPr lang="hu-HU" noProof="0" dirty="0"/>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rtlCol="0"/>
          <a:lstStyle>
            <a:lvl1pPr rtl="0">
              <a:defRPr/>
            </a:lvl1pPr>
          </a:lstStyle>
          <a:p>
            <a:pPr rtl="0"/>
            <a:r>
              <a:rPr lang="hu-HU" noProof="0" smtClean="0"/>
              <a:t>Mintacím szerkesztése</a:t>
            </a:r>
            <a:endParaRPr lang="hu-HU" noProof="0" dirty="0"/>
          </a:p>
        </p:txBody>
      </p:sp>
      <p:grpSp>
        <p:nvGrpSpPr>
          <p:cNvPr id="156" name="vonal" descr="Vonal ábra"/>
          <p:cNvGrpSpPr/>
          <p:nvPr/>
        </p:nvGrpSpPr>
        <p:grpSpPr bwMode="invGray">
          <a:xfrm>
            <a:off x="1522413" y="1514475"/>
            <a:ext cx="10569575" cy="64008"/>
            <a:chOff x="1522413" y="1514475"/>
            <a:chExt cx="10569575" cy="64008"/>
          </a:xfrm>
        </p:grpSpPr>
        <p:sp>
          <p:nvSpPr>
            <p:cNvPr id="157" name="Szabadkézi sokszög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58" name="Szabadkézi sokszög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59" name="Szabadkézi sokszög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0" name="Szabadkézi sokszög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1" name="Szabadkézi sokszög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2" name="Szabadkézi sokszög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3" name="Szabadkézi sokszög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4" name="Szabadkézi sokszög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5" name="Szabadkézi sokszög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6" name="Szabadkézi sokszög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7" name="Szabadkézi sokszög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8" name="Szabadkézi sokszög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69" name="Szabadkézi sokszög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0" name="Szabadkézi sokszög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1" name="Szabadkézi sokszög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2" name="Szabadkézi sokszög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3" name="Szabadkézi sokszög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4" name="Szabadkézi sokszög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5" name="Szabadkézi sokszög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6" name="Szabadkézi sokszög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7" name="Szabadkézi sokszög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8" name="Szabadkézi sokszög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79" name="Szabadkézi sokszög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0" name="Szabadkézi sokszög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1" name="Szabadkézi sokszög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2" name="Szabadkézi sokszög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3" name="Szabadkézi sokszög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4" name="Szabadkézi sokszög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5" name="Szabadkézi sokszög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6" name="Szabadkézi sokszög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7" name="Szabadkézi sokszög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8" name="Szabadkézi sokszög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89" name="Szabadkézi sokszög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0" name="Szabadkézi sokszög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1" name="Szabadkézi sokszög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2" name="Szabadkézi sokszög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3" name="Szabadkézi sokszög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4" name="Szabadkézi sokszög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5" name="Szabadkézi sokszög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6" name="Szabadkézi sokszög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7" name="Szabadkézi sokszög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8" name="Szabadkézi sokszög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199" name="Szabadkézi sokszög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0" name="Szabadkézi sokszög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1" name="Szabadkézi sokszög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2" name="Szabadkézi sokszög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3" name="Szabadkézi sokszög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4" name="Szabadkézi sokszög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5" name="Szabadkézi sokszög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6" name="Szabadkézi sokszög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7" name="Szabadkézi sokszög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8" name="Szabadkézi sokszög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09" name="Szabadkézi sokszög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0" name="Szabadkézi sokszög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1" name="Szabadkézi sokszög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2" name="Szabadkézi sokszög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3" name="Szabadkézi sokszög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4" name="Szabadkézi sokszög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5" name="Szabadkézi sokszög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6" name="Szabadkézi sokszög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7" name="Szabadkézi sokszög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8" name="Szabadkézi sokszög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19" name="Szabadkézi sokszög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0" name="Szabadkézi sokszög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1" name="Szabadkézi sokszög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2" name="Szabadkézi sokszög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3" name="Szabadkézi sokszög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4" name="Szabadkézi sokszög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5" name="Szabadkézi sokszög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6" name="Szabadkézi sokszög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7" name="Szabadkézi sokszög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8" name="Szabadkézi sokszög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29" name="Szabadkézi sokszög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230" name="Szabadkézi sokszög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sp>
        <p:nvSpPr>
          <p:cNvPr id="4" name="Élőláb helye 3"/>
          <p:cNvSpPr>
            <a:spLocks noGrp="1"/>
          </p:cNvSpPr>
          <p:nvPr>
            <p:ph type="ftr" sz="quarter" idx="11"/>
          </p:nvPr>
        </p:nvSpPr>
        <p:spPr/>
        <p:txBody>
          <a:bodyPr rtlCol="0"/>
          <a:lstStyle/>
          <a:p>
            <a:pPr rtl="0"/>
            <a:endParaRPr lang="hu-HU" noProof="0" dirty="0"/>
          </a:p>
        </p:txBody>
      </p:sp>
      <p:sp>
        <p:nvSpPr>
          <p:cNvPr id="3" name="Dátum helye 2"/>
          <p:cNvSpPr>
            <a:spLocks noGrp="1"/>
          </p:cNvSpPr>
          <p:nvPr>
            <p:ph type="dt" sz="half" idx="10"/>
          </p:nvPr>
        </p:nvSpPr>
        <p:spPr/>
        <p:txBody>
          <a:bodyPr rtlCol="0"/>
          <a:lstStyle/>
          <a:p>
            <a:pPr rtl="0"/>
            <a:fld id="{BCCB2544-24EB-46D9-921C-03408E56D96C}" type="datetime1">
              <a:rPr lang="hu-HU" noProof="0" smtClean="0"/>
              <a:t>2021. 05. 27.</a:t>
            </a:fld>
            <a:endParaRPr lang="hu-HU" noProof="0" dirty="0"/>
          </a:p>
        </p:txBody>
      </p:sp>
      <p:sp>
        <p:nvSpPr>
          <p:cNvPr id="5" name="Dia számának helye 4"/>
          <p:cNvSpPr>
            <a:spLocks noGrp="1"/>
          </p:cNvSpPr>
          <p:nvPr>
            <p:ph type="sldNum" sz="quarter" idx="12"/>
          </p:nvPr>
        </p:nvSpPr>
        <p:spPr/>
        <p:txBody>
          <a:bodyPr rtlCol="0"/>
          <a:lstStyle/>
          <a:p>
            <a:pPr rtl="0"/>
            <a:fld id="{25BA54BD-C84D-46CE-8B72-31BFB26ABA43}" type="slidenum">
              <a:rPr lang="hu-HU" noProof="0" smtClean="0"/>
              <a:t>‹#›</a:t>
            </a:fld>
            <a:endParaRPr lang="hu-HU" noProof="0" dirty="0"/>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3" name="Élőláb helye 2"/>
          <p:cNvSpPr>
            <a:spLocks noGrp="1"/>
          </p:cNvSpPr>
          <p:nvPr>
            <p:ph type="ftr" sz="quarter" idx="11"/>
          </p:nvPr>
        </p:nvSpPr>
        <p:spPr/>
        <p:txBody>
          <a:bodyPr rtlCol="0"/>
          <a:lstStyle/>
          <a:p>
            <a:pPr rtl="0"/>
            <a:endParaRPr lang="hu-HU" noProof="0" dirty="0"/>
          </a:p>
        </p:txBody>
      </p:sp>
      <p:sp>
        <p:nvSpPr>
          <p:cNvPr id="2" name="Dátum helye 1"/>
          <p:cNvSpPr>
            <a:spLocks noGrp="1"/>
          </p:cNvSpPr>
          <p:nvPr>
            <p:ph type="dt" sz="half" idx="10"/>
          </p:nvPr>
        </p:nvSpPr>
        <p:spPr/>
        <p:txBody>
          <a:bodyPr rtlCol="0"/>
          <a:lstStyle/>
          <a:p>
            <a:pPr rtl="0"/>
            <a:fld id="{C5E8212E-1160-49C3-9A8B-36B78F81D1DE}" type="datetime1">
              <a:rPr lang="hu-HU" noProof="0" smtClean="0"/>
              <a:t>2021. 05. 27.</a:t>
            </a:fld>
            <a:endParaRPr lang="hu-HU" noProof="0" dirty="0"/>
          </a:p>
        </p:txBody>
      </p:sp>
      <p:sp>
        <p:nvSpPr>
          <p:cNvPr id="4" name="Dia számának helye 3"/>
          <p:cNvSpPr>
            <a:spLocks noGrp="1"/>
          </p:cNvSpPr>
          <p:nvPr>
            <p:ph type="sldNum" sz="quarter" idx="12"/>
          </p:nvPr>
        </p:nvSpPr>
        <p:spPr/>
        <p:txBody>
          <a:bodyPr rtlCol="0"/>
          <a:lstStyle/>
          <a:p>
            <a:pPr rtl="0"/>
            <a:fld id="{25BA54BD-C84D-46CE-8B72-31BFB26ABA43}" type="slidenum">
              <a:rPr lang="hu-HU" noProof="0" smtClean="0"/>
              <a:t>‹#›</a:t>
            </a:fld>
            <a:endParaRPr lang="hu-HU" noProof="0" dirty="0"/>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522414" y="274638"/>
            <a:ext cx="9143998" cy="1020762"/>
          </a:xfrm>
        </p:spPr>
        <p:txBody>
          <a:bodyPr rtlCol="0" anchor="b">
            <a:noAutofit/>
          </a:bodyPr>
          <a:lstStyle>
            <a:lvl1pPr algn="l" rtl="0">
              <a:defRPr sz="3200" b="0"/>
            </a:lvl1pPr>
          </a:lstStyle>
          <a:p>
            <a:pPr rtl="0"/>
            <a:r>
              <a:rPr lang="hu-HU" noProof="0" smtClean="0"/>
              <a:t>Mintacím szerkesztése</a:t>
            </a:r>
            <a:endParaRPr lang="hu-HU" noProof="0" dirty="0"/>
          </a:p>
        </p:txBody>
      </p:sp>
      <p:sp>
        <p:nvSpPr>
          <p:cNvPr id="4" name="Szöveg helye 3"/>
          <p:cNvSpPr>
            <a:spLocks noGrp="1"/>
          </p:cNvSpPr>
          <p:nvPr>
            <p:ph type="body" sz="half" idx="2"/>
          </p:nvPr>
        </p:nvSpPr>
        <p:spPr>
          <a:xfrm>
            <a:off x="1522413" y="3429000"/>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hu-HU" noProof="0" smtClean="0"/>
              <a:t>Mintaszöveg szerkesztése</a:t>
            </a:r>
          </a:p>
        </p:txBody>
      </p:sp>
      <p:sp>
        <p:nvSpPr>
          <p:cNvPr id="3" name="Tartalom helye 2"/>
          <p:cNvSpPr>
            <a:spLocks noGrp="1"/>
          </p:cNvSpPr>
          <p:nvPr>
            <p:ph idx="1"/>
          </p:nvPr>
        </p:nvSpPr>
        <p:spPr>
          <a:xfrm>
            <a:off x="4710022" y="1905000"/>
            <a:ext cx="5669280" cy="40386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hu-HU" noProof="0" smtClean="0"/>
              <a:t>Mintaszöveg szerkesztése</a:t>
            </a:r>
          </a:p>
          <a:p>
            <a:pPr lvl="1" rtl="0"/>
            <a:r>
              <a:rPr lang="hu-HU" noProof="0" smtClean="0"/>
              <a:t>Második szint</a:t>
            </a:r>
          </a:p>
          <a:p>
            <a:pPr lvl="2" rtl="0"/>
            <a:r>
              <a:rPr lang="hu-HU" noProof="0" smtClean="0"/>
              <a:t>Harmadik szint</a:t>
            </a:r>
          </a:p>
          <a:p>
            <a:pPr lvl="3" rtl="0"/>
            <a:r>
              <a:rPr lang="hu-HU" noProof="0" smtClean="0"/>
              <a:t>Negyedik szint</a:t>
            </a:r>
          </a:p>
          <a:p>
            <a:pPr lvl="4" rtl="0"/>
            <a:r>
              <a:rPr lang="hu-HU" noProof="0" smtClean="0"/>
              <a:t>Ötödik szint</a:t>
            </a:r>
            <a:endParaRPr lang="hu-HU" noProof="0" dirty="0"/>
          </a:p>
        </p:txBody>
      </p:sp>
      <p:grpSp>
        <p:nvGrpSpPr>
          <p:cNvPr id="615" name="szegély" descr="Mező ábra"/>
          <p:cNvGrpSpPr/>
          <p:nvPr/>
        </p:nvGrpSpPr>
        <p:grpSpPr bwMode="invGray">
          <a:xfrm>
            <a:off x="4417839" y="1630821"/>
            <a:ext cx="6291028" cy="4575885"/>
            <a:chOff x="4417839" y="1630821"/>
            <a:chExt cx="6291028" cy="4575885"/>
          </a:xfrm>
        </p:grpSpPr>
        <p:grpSp>
          <p:nvGrpSpPr>
            <p:cNvPr id="616" name="Csoport 615"/>
            <p:cNvGrpSpPr/>
            <p:nvPr/>
          </p:nvGrpSpPr>
          <p:grpSpPr bwMode="invGray">
            <a:xfrm>
              <a:off x="5414491" y="1630821"/>
              <a:ext cx="5294376" cy="4114800"/>
              <a:chOff x="3310555" y="716546"/>
              <a:chExt cx="5294376" cy="4114800"/>
            </a:xfrm>
          </p:grpSpPr>
          <p:grpSp>
            <p:nvGrpSpPr>
              <p:cNvPr id="768" name="Csoport 767"/>
              <p:cNvGrpSpPr/>
              <p:nvPr/>
            </p:nvGrpSpPr>
            <p:grpSpPr bwMode="invGray">
              <a:xfrm flipH="1">
                <a:off x="3310555" y="737968"/>
                <a:ext cx="5294376" cy="54864"/>
                <a:chOff x="1522413" y="1514475"/>
                <a:chExt cx="10569575" cy="64008"/>
              </a:xfrm>
              <a:solidFill>
                <a:schemeClr val="accent1"/>
              </a:solidFill>
            </p:grpSpPr>
            <p:sp>
              <p:nvSpPr>
                <p:cNvPr id="844" name="Szabadkézi sokszög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5" name="Szabadkézi sokszög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6" name="Szabadkézi sokszög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7" name="Szabadkézi sokszög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8" name="Szabadkézi sokszög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9" name="Szabadkézi sokszög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0" name="Szabadkézi sokszög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1" name="Szabadkézi sokszög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2" name="Szabadkézi sokszög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3" name="Szabadkézi sokszög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4" name="Szabadkézi sokszög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5" name="Szabadkézi sokszög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6" name="Szabadkézi sokszög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7" name="Szabadkézi sokszög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8" name="Szabadkézi sokszög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9" name="Szabadkézi sokszög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0" name="Szabadkézi sokszög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1" name="Szabadkézi sokszög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2" name="Szabadkézi sokszög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3" name="Szabadkézi sokszög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4" name="Szabadkézi sokszög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5" name="Szabadkézi sokszög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6" name="Szabadkézi sokszög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7" name="Szabadkézi sokszög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8" name="Szabadkézi sokszög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9" name="Szabadkézi sokszög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0" name="Szabadkézi sokszög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1" name="Szabadkézi sokszög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2" name="Szabadkézi sokszög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3" name="Szabadkézi sokszög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4" name="Szabadkézi sokszög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5" name="Szabadkézi sokszög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6" name="Szabadkézi sokszög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7" name="Szabadkézi sokszög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8" name="Szabadkézi sokszög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9" name="Szabadkézi sokszög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0" name="Szabadkézi sokszög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1" name="Szabadkézi sokszög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2" name="Szabadkézi sokszög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3" name="Szabadkézi sokszög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4" name="Szabadkézi sokszög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5" name="Szabadkézi sokszög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6" name="Szabadkézi sokszög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7" name="Szabadkézi sokszög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8" name="Szabadkézi sokszög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9" name="Szabadkézi sokszög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0" name="Szabadkézi sokszög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1" name="Szabadkézi sokszög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2" name="Szabadkézi sokszög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3" name="Szabadkézi sokszög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4" name="Szabadkézi sokszög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5" name="Szabadkézi sokszög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6" name="Szabadkézi sokszög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7" name="Szabadkézi sokszög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8" name="Szabadkézi sokszög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9" name="Szabadkézi sokszög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0" name="Szabadkézi sokszög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1" name="Szabadkézi sokszög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2" name="Szabadkézi sokszög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3" name="Szabadkézi sokszög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4" name="Szabadkézi sokszög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5" name="Szabadkézi sokszög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6" name="Szabadkézi sokszög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7" name="Szabadkézi sokszög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8" name="Szabadkézi sokszög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9" name="Szabadkézi sokszög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0" name="Szabadkézi sokszög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1" name="Szabadkézi sokszög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2" name="Szabadkézi sokszög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3" name="Szabadkézi sokszög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4" name="Szabadkézi sokszög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5" name="Szabadkézi sokszög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6" name="Szabadkézi sokszög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7" name="Szabadkézi sokszög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grpSp>
            <p:nvGrpSpPr>
              <p:cNvPr id="769" name="Csoport 768"/>
              <p:cNvGrpSpPr/>
              <p:nvPr/>
            </p:nvGrpSpPr>
            <p:grpSpPr bwMode="invGray">
              <a:xfrm rot="16200000" flipH="1">
                <a:off x="6492229" y="2755658"/>
                <a:ext cx="4114800" cy="36576"/>
                <a:chOff x="1522413" y="1514475"/>
                <a:chExt cx="10569575" cy="64008"/>
              </a:xfrm>
              <a:solidFill>
                <a:schemeClr val="accent1"/>
              </a:solidFill>
            </p:grpSpPr>
            <p:sp>
              <p:nvSpPr>
                <p:cNvPr id="770" name="Szabadkézi sokszög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1" name="Szabadkézi sokszög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2" name="Szabadkézi sokszög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3" name="Szabadkézi sokszög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4" name="Szabadkézi sokszög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5" name="Szabadkézi sokszög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6" name="Szabadkézi sokszög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7" name="Szabadkézi sokszög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8" name="Szabadkézi sokszög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9" name="Szabadkézi sokszög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0" name="Szabadkézi sokszög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1" name="Szabadkézi sokszög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2" name="Szabadkézi sokszög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3" name="Szabadkézi sokszög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4" name="Szabadkézi sokszög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5" name="Szabadkézi sokszög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6" name="Szabadkézi sokszög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7" name="Szabadkézi sokszög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8" name="Szabadkézi sokszög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9" name="Szabadkézi sokszög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0" name="Szabadkézi sokszög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1" name="Szabadkézi sokszög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2" name="Szabadkézi sokszög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3" name="Szabadkézi sokszög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4" name="Szabadkézi sokszög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5" name="Szabadkézi sokszög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6" name="Szabadkézi sokszög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7" name="Szabadkézi sokszög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8" name="Szabadkézi sokszög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9" name="Szabadkézi sokszög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0" name="Szabadkézi sokszög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1" name="Szabadkézi sokszög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2" name="Szabadkézi sokszög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3" name="Szabadkézi sokszög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4" name="Szabadkézi sokszög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5" name="Szabadkézi sokszög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6" name="Szabadkézi sokszög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7" name="Szabadkézi sokszög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8" name="Szabadkézi sokszög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9" name="Szabadkézi sokszög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0" name="Szabadkézi sokszög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1" name="Szabadkézi sokszög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2" name="Szabadkézi sokszög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3" name="Szabadkézi sokszög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4" name="Szabadkézi sokszög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5" name="Szabadkézi sokszög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6" name="Szabadkézi sokszög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7" name="Szabadkézi sokszög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8" name="Szabadkézi sokszög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9" name="Szabadkézi sokszög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0" name="Szabadkézi sokszög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1" name="Szabadkézi sokszög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2" name="Szabadkézi sokszög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3" name="Szabadkézi sokszög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4" name="Szabadkézi sokszög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5" name="Szabadkézi sokszög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6" name="Szabadkézi sokszög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7" name="Szabadkézi sokszög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8" name="Szabadkézi sokszög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9" name="Szabadkézi sokszög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0" name="Szabadkézi sokszög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1" name="Szabadkézi sokszög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2" name="Szabadkézi sokszög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3" name="Szabadkézi sokszög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4" name="Szabadkézi sokszög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5" name="Szabadkézi sokszög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6" name="Szabadkézi sokszög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7" name="Szabadkézi sokszög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8" name="Szabadkézi sokszög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9" name="Szabadkézi sokszög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0" name="Szabadkézi sokszög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1" name="Szabadkézi sokszög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2" name="Szabadkézi sokszög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3" name="Szabadkézi sokszög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grpSp>
        <p:grpSp>
          <p:nvGrpSpPr>
            <p:cNvPr id="617" name="Csoport 616"/>
            <p:cNvGrpSpPr/>
            <p:nvPr/>
          </p:nvGrpSpPr>
          <p:grpSpPr bwMode="invGray">
            <a:xfrm rot="10800000">
              <a:off x="4417839" y="2091906"/>
              <a:ext cx="5294376" cy="4114800"/>
              <a:chOff x="3310555" y="716546"/>
              <a:chExt cx="5294376" cy="4114800"/>
            </a:xfrm>
          </p:grpSpPr>
          <p:grpSp>
            <p:nvGrpSpPr>
              <p:cNvPr id="618" name="Csoport 617"/>
              <p:cNvGrpSpPr/>
              <p:nvPr/>
            </p:nvGrpSpPr>
            <p:grpSpPr bwMode="invGray">
              <a:xfrm flipH="1">
                <a:off x="3310555" y="737968"/>
                <a:ext cx="5294376" cy="54864"/>
                <a:chOff x="1522413" y="1514475"/>
                <a:chExt cx="10569575" cy="64008"/>
              </a:xfrm>
              <a:solidFill>
                <a:schemeClr val="accent1"/>
              </a:solidFill>
            </p:grpSpPr>
            <p:sp>
              <p:nvSpPr>
                <p:cNvPr id="694" name="Szabadkézi sokszög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5" name="Szabadkézi sokszög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6" name="Szabadkézi sokszög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7" name="Szabadkézi sokszög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8" name="Szabadkézi sokszög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9" name="Szabadkézi sokszög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0" name="Szabadkézi sokszög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1" name="Szabadkézi sokszög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2" name="Szabadkézi sokszög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3" name="Szabadkézi sokszög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4" name="Szabadkézi sokszög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5" name="Szabadkézi sokszög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6" name="Szabadkézi sokszög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7" name="Szabadkézi sokszög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8" name="Szabadkézi sokszög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9" name="Szabadkézi sokszög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0" name="Szabadkézi sokszög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1" name="Szabadkézi sokszög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2" name="Szabadkézi sokszög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3" name="Szabadkézi sokszög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4" name="Szabadkézi sokszög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5" name="Szabadkézi sokszög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6" name="Szabadkézi sokszög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7" name="Szabadkézi sokszög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8" name="Szabadkézi sokszög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9" name="Szabadkézi sokszög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0" name="Szabadkézi sokszög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1" name="Szabadkézi sokszög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2" name="Szabadkézi sokszög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3" name="Szabadkézi sokszög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4" name="Szabadkézi sokszög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5" name="Szabadkézi sokszög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6" name="Szabadkézi sokszög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7" name="Szabadkézi sokszög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8" name="Szabadkézi sokszög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9" name="Szabadkézi sokszög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0" name="Szabadkézi sokszög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1" name="Szabadkézi sokszög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2" name="Szabadkézi sokszög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3" name="Szabadkézi sokszög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4" name="Szabadkézi sokszög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5" name="Szabadkézi sokszög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6" name="Szabadkézi sokszög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7" name="Szabadkézi sokszög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8" name="Szabadkézi sokszög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9" name="Szabadkézi sokszög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0" name="Szabadkézi sokszög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1" name="Szabadkézi sokszög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2" name="Szabadkézi sokszög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3" name="Szabadkézi sokszög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4" name="Szabadkézi sokszög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5" name="Szabadkézi sokszög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6" name="Szabadkézi sokszög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7" name="Szabadkézi sokszög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8" name="Szabadkézi sokszög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9" name="Szabadkézi sokszög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0" name="Szabadkézi sokszög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1" name="Szabadkézi sokszög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2" name="Szabadkézi sokszög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3" name="Szabadkézi sokszög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4" name="Szabadkézi sokszög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5" name="Szabadkézi sokszög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6" name="Szabadkézi sokszög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7" name="Szabadkézi sokszög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8" name="Szabadkézi sokszög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9" name="Szabadkézi sokszög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0" name="Szabadkézi sokszög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1" name="Szabadkézi sokszög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2" name="Szabadkézi sokszög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3" name="Szabadkézi sokszög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4" name="Szabadkézi sokszög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5" name="Szabadkézi sokszög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6" name="Szabadkézi sokszög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7" name="Szabadkézi sokszög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grpSp>
            <p:nvGrpSpPr>
              <p:cNvPr id="619" name="Csoport 618"/>
              <p:cNvGrpSpPr/>
              <p:nvPr/>
            </p:nvGrpSpPr>
            <p:grpSpPr bwMode="invGray">
              <a:xfrm rot="16200000" flipH="1">
                <a:off x="6492229" y="2755658"/>
                <a:ext cx="4114800" cy="36576"/>
                <a:chOff x="1522413" y="1514475"/>
                <a:chExt cx="10569575" cy="64008"/>
              </a:xfrm>
              <a:solidFill>
                <a:schemeClr val="accent1"/>
              </a:solidFill>
            </p:grpSpPr>
            <p:sp>
              <p:nvSpPr>
                <p:cNvPr id="620" name="Szabadkézi sokszög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1" name="Szabadkézi sokszög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2" name="Szabadkézi sokszög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3" name="Szabadkézi sokszög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4" name="Szabadkézi sokszög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5" name="Szabadkézi sokszög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6" name="Szabadkézi sokszög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7" name="Szabadkézi sokszög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8" name="Szabadkézi sokszög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9" name="Szabadkézi sokszög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0" name="Szabadkézi sokszög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1" name="Szabadkézi sokszög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2" name="Szabadkézi sokszög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3" name="Szabadkézi sokszög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4" name="Szabadkézi sokszög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5" name="Szabadkézi sokszög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6" name="Szabadkézi sokszög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7" name="Szabadkézi sokszög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8" name="Szabadkézi sokszög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9" name="Szabadkézi sokszög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0" name="Szabadkézi sokszög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1" name="Szabadkézi sokszög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2" name="Szabadkézi sokszög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3" name="Szabadkézi sokszög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4" name="Szabadkézi sokszög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5" name="Szabadkézi sokszög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6" name="Szabadkézi sokszög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7" name="Szabadkézi sokszög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8" name="Szabadkézi sokszög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9" name="Szabadkézi sokszög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0" name="Szabadkézi sokszög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1" name="Szabadkézi sokszög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2" name="Szabadkézi sokszög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3" name="Szabadkézi sokszög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4" name="Szabadkézi sokszög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5" name="Szabadkézi sokszög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6" name="Szabadkézi sokszög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7" name="Szabadkézi sokszög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8" name="Szabadkézi sokszög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9" name="Szabadkézi sokszög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0" name="Szabadkézi sokszög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1" name="Szabadkézi sokszög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2" name="Szabadkézi sokszög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3" name="Szabadkézi sokszög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4" name="Szabadkézi sokszög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5" name="Szabadkézi sokszög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6" name="Szabadkézi sokszög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7" name="Szabadkézi sokszög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8" name="Szabadkézi sokszög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9" name="Szabadkézi sokszög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0" name="Szabadkézi sokszög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1" name="Szabadkézi sokszög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2" name="Szabadkézi sokszög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3" name="Szabadkézi sokszög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4" name="Szabadkézi sokszög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5" name="Szabadkézi sokszög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6" name="Szabadkézi sokszög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7" name="Szabadkézi sokszög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8" name="Szabadkézi sokszög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9" name="Szabadkézi sokszög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0" name="Szabadkézi sokszög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1" name="Szabadkézi sokszög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2" name="Szabadkézi sokszög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3" name="Szabadkézi sokszög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4" name="Szabadkézi sokszög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5" name="Szabadkézi sokszög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6" name="Szabadkézi sokszög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7" name="Szabadkézi sokszög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8" name="Szabadkézi sokszög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9" name="Szabadkézi sokszög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0" name="Szabadkézi sokszög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1" name="Szabadkézi sokszög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2" name="Szabadkézi sokszög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3" name="Szabadkézi sokszög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grpSp>
      </p:grpSp>
      <p:sp>
        <p:nvSpPr>
          <p:cNvPr id="6" name="Élőláb helye 5"/>
          <p:cNvSpPr>
            <a:spLocks noGrp="1"/>
          </p:cNvSpPr>
          <p:nvPr>
            <p:ph type="ftr" sz="quarter" idx="11"/>
          </p:nvPr>
        </p:nvSpPr>
        <p:spPr/>
        <p:txBody>
          <a:bodyPr rtlCol="0"/>
          <a:lstStyle/>
          <a:p>
            <a:pPr rtl="0"/>
            <a:endParaRPr lang="hu-HU" noProof="0" dirty="0"/>
          </a:p>
        </p:txBody>
      </p:sp>
      <p:sp>
        <p:nvSpPr>
          <p:cNvPr id="5" name="Dátum helye 4"/>
          <p:cNvSpPr>
            <a:spLocks noGrp="1"/>
          </p:cNvSpPr>
          <p:nvPr>
            <p:ph type="dt" sz="half" idx="10"/>
          </p:nvPr>
        </p:nvSpPr>
        <p:spPr/>
        <p:txBody>
          <a:bodyPr rtlCol="0"/>
          <a:lstStyle/>
          <a:p>
            <a:pPr rtl="0"/>
            <a:fld id="{B7A38D25-2C33-420E-83E6-84FCB1291E7C}" type="datetime1">
              <a:rPr lang="hu-HU" noProof="0" smtClean="0"/>
              <a:t>2021. 05. 27.</a:t>
            </a:fld>
            <a:endParaRPr lang="hu-HU" noProof="0" dirty="0"/>
          </a:p>
        </p:txBody>
      </p:sp>
      <p:sp>
        <p:nvSpPr>
          <p:cNvPr id="7" name="Dia számának helye 6"/>
          <p:cNvSpPr>
            <a:spLocks noGrp="1"/>
          </p:cNvSpPr>
          <p:nvPr>
            <p:ph type="sldNum" sz="quarter" idx="12"/>
          </p:nvPr>
        </p:nvSpPr>
        <p:spPr/>
        <p:txBody>
          <a:bodyPr rtlCol="0"/>
          <a:lstStyle/>
          <a:p>
            <a:pPr rtl="0"/>
            <a:fld id="{25BA54BD-C84D-46CE-8B72-31BFB26ABA43}" type="slidenum">
              <a:rPr lang="hu-HU" noProof="0" smtClean="0"/>
              <a:t>‹#›</a:t>
            </a:fld>
            <a:endParaRPr lang="hu-HU" noProof="0" dirty="0"/>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522414" y="274638"/>
            <a:ext cx="9143998" cy="1020762"/>
          </a:xfrm>
        </p:spPr>
        <p:txBody>
          <a:bodyPr rtlCol="0" anchor="b">
            <a:noAutofit/>
          </a:bodyPr>
          <a:lstStyle>
            <a:lvl1pPr algn="l" rtl="0">
              <a:defRPr sz="3200" b="0"/>
            </a:lvl1pPr>
          </a:lstStyle>
          <a:p>
            <a:pPr rtl="0"/>
            <a:r>
              <a:rPr lang="hu-HU" noProof="0" smtClean="0"/>
              <a:t>Mintacím szerkesztése</a:t>
            </a:r>
            <a:endParaRPr lang="hu-HU" noProof="0" dirty="0"/>
          </a:p>
        </p:txBody>
      </p:sp>
      <p:sp>
        <p:nvSpPr>
          <p:cNvPr id="3" name="Kép helye 2" descr="Üres helyőrző kép hozzáadásához. Kattintson a helyőrzőre, és jelölje ki a hozzáadni kívánt képet."/>
          <p:cNvSpPr>
            <a:spLocks noGrp="1"/>
          </p:cNvSpPr>
          <p:nvPr>
            <p:ph type="pic" idx="1"/>
          </p:nvPr>
        </p:nvSpPr>
        <p:spPr>
          <a:xfrm>
            <a:off x="1745838" y="1884311"/>
            <a:ext cx="5669280" cy="4041648"/>
          </a:xfrm>
          <a:solidFill>
            <a:schemeClr val="bg1"/>
          </a:solidFill>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hu-HU" noProof="0" smtClean="0"/>
              <a:t>Kép beszúrásához kattintson az ikonra</a:t>
            </a:r>
            <a:endParaRPr lang="hu-HU" noProof="0" dirty="0"/>
          </a:p>
        </p:txBody>
      </p:sp>
      <p:grpSp>
        <p:nvGrpSpPr>
          <p:cNvPr id="614" name="szegély" descr="Mező ábra"/>
          <p:cNvGrpSpPr/>
          <p:nvPr/>
        </p:nvGrpSpPr>
        <p:grpSpPr bwMode="invGray">
          <a:xfrm flipH="1">
            <a:off x="1447500" y="1630821"/>
            <a:ext cx="6291028" cy="4575885"/>
            <a:chOff x="4417839" y="1630821"/>
            <a:chExt cx="6291028" cy="4575885"/>
          </a:xfrm>
        </p:grpSpPr>
        <p:grpSp>
          <p:nvGrpSpPr>
            <p:cNvPr id="615" name="Csoport 614"/>
            <p:cNvGrpSpPr/>
            <p:nvPr/>
          </p:nvGrpSpPr>
          <p:grpSpPr bwMode="invGray">
            <a:xfrm>
              <a:off x="5414491" y="1630821"/>
              <a:ext cx="5294376" cy="4114800"/>
              <a:chOff x="3310555" y="716546"/>
              <a:chExt cx="5294376" cy="4114800"/>
            </a:xfrm>
          </p:grpSpPr>
          <p:grpSp>
            <p:nvGrpSpPr>
              <p:cNvPr id="767" name="Csoport 766"/>
              <p:cNvGrpSpPr/>
              <p:nvPr/>
            </p:nvGrpSpPr>
            <p:grpSpPr bwMode="invGray">
              <a:xfrm flipH="1">
                <a:off x="3310555" y="737968"/>
                <a:ext cx="5294376" cy="54864"/>
                <a:chOff x="1522413" y="1514475"/>
                <a:chExt cx="10569575" cy="64008"/>
              </a:xfrm>
              <a:solidFill>
                <a:schemeClr val="accent1"/>
              </a:solidFill>
            </p:grpSpPr>
            <p:sp>
              <p:nvSpPr>
                <p:cNvPr id="843" name="Szabadkézi sokszög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4" name="Szabadkézi sokszög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5" name="Szabadkézi sokszög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6" name="Szabadkézi sokszög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7" name="Szabadkézi sokszög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8" name="Szabadkézi sokszög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9" name="Szabadkézi sokszög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0" name="Szabadkézi sokszög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1" name="Szabadkézi sokszög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2" name="Szabadkézi sokszög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3" name="Szabadkézi sokszög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4" name="Szabadkézi sokszög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5" name="Szabadkézi sokszög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6" name="Szabadkézi sokszög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7" name="Szabadkézi sokszög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8" name="Szabadkézi sokszög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59" name="Szabadkézi sokszög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0" name="Szabadkézi sokszög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1" name="Szabadkézi sokszög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2" name="Szabadkézi sokszög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3" name="Szabadkézi sokszög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4" name="Szabadkézi sokszög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5" name="Szabadkézi sokszög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6" name="Szabadkézi sokszög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7" name="Szabadkézi sokszög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8" name="Szabadkézi sokszög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69" name="Szabadkézi sokszög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0" name="Szabadkézi sokszög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1" name="Szabadkézi sokszög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2" name="Szabadkézi sokszög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3" name="Szabadkézi sokszög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4" name="Szabadkézi sokszög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5" name="Szabadkézi sokszög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6" name="Szabadkézi sokszög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7" name="Szabadkézi sokszög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8" name="Szabadkézi sokszög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79" name="Szabadkézi sokszög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0" name="Szabadkézi sokszög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1" name="Szabadkézi sokszög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2" name="Szabadkézi sokszög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3" name="Szabadkézi sokszög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4" name="Szabadkézi sokszög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5" name="Szabadkézi sokszög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6" name="Szabadkézi sokszög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7" name="Szabadkézi sokszög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8" name="Szabadkézi sokszög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89" name="Szabadkézi sokszög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0" name="Szabadkézi sokszög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1" name="Szabadkézi sokszög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2" name="Szabadkézi sokszög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3" name="Szabadkézi sokszög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4" name="Szabadkézi sokszög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5" name="Szabadkézi sokszög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6" name="Szabadkézi sokszög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7" name="Szabadkézi sokszög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8" name="Szabadkézi sokszög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99" name="Szabadkézi sokszög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0" name="Szabadkézi sokszög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1" name="Szabadkézi sokszög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2" name="Szabadkézi sokszög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3" name="Szabadkézi sokszög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4" name="Szabadkézi sokszög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5" name="Szabadkézi sokszög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6" name="Szabadkézi sokszög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7" name="Szabadkézi sokszög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8" name="Szabadkézi sokszög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09" name="Szabadkézi sokszög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0" name="Szabadkézi sokszög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1" name="Szabadkézi sokszög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2" name="Szabadkézi sokszög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3" name="Szabadkézi sokszög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4" name="Szabadkézi sokszög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5" name="Szabadkézi sokszög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916" name="Szabadkézi sokszög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grpSp>
            <p:nvGrpSpPr>
              <p:cNvPr id="768" name="Csoport 767"/>
              <p:cNvGrpSpPr/>
              <p:nvPr/>
            </p:nvGrpSpPr>
            <p:grpSpPr bwMode="invGray">
              <a:xfrm rot="16200000" flipH="1">
                <a:off x="6492229" y="2755658"/>
                <a:ext cx="4114800" cy="36576"/>
                <a:chOff x="1522413" y="1514475"/>
                <a:chExt cx="10569575" cy="64008"/>
              </a:xfrm>
              <a:solidFill>
                <a:schemeClr val="accent1"/>
              </a:solidFill>
            </p:grpSpPr>
            <p:sp>
              <p:nvSpPr>
                <p:cNvPr id="769" name="Szabadkézi sokszög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0" name="Szabadkézi sokszög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1" name="Szabadkézi sokszög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2" name="Szabadkézi sokszög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3" name="Szabadkézi sokszög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4" name="Szabadkézi sokszög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5" name="Szabadkézi sokszög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6" name="Szabadkézi sokszög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7" name="Szabadkézi sokszög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8" name="Szabadkézi sokszög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79" name="Szabadkézi sokszög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0" name="Szabadkézi sokszög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1" name="Szabadkézi sokszög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2" name="Szabadkézi sokszög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3" name="Szabadkézi sokszög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4" name="Szabadkézi sokszög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5" name="Szabadkézi sokszög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6" name="Szabadkézi sokszög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7" name="Szabadkézi sokszög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8" name="Szabadkézi sokszög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89" name="Szabadkézi sokszög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0" name="Szabadkézi sokszög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1" name="Szabadkézi sokszög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2" name="Szabadkézi sokszög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3" name="Szabadkézi sokszög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4" name="Szabadkézi sokszög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5" name="Szabadkézi sokszög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6" name="Szabadkézi sokszög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7" name="Szabadkézi sokszög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8" name="Szabadkézi sokszög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99" name="Szabadkézi sokszög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0" name="Szabadkézi sokszög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1" name="Szabadkézi sokszög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2" name="Szabadkézi sokszög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3" name="Szabadkézi sokszög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4" name="Szabadkézi sokszög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5" name="Szabadkézi sokszög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6" name="Szabadkézi sokszög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7" name="Szabadkézi sokszög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8" name="Szabadkézi sokszög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09" name="Szabadkézi sokszög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0" name="Szabadkézi sokszög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1" name="Szabadkézi sokszög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2" name="Szabadkézi sokszög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3" name="Szabadkézi sokszög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4" name="Szabadkézi sokszög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5" name="Szabadkézi sokszög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6" name="Szabadkézi sokszög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7" name="Szabadkézi sokszög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8" name="Szabadkézi sokszög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19" name="Szabadkézi sokszög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0" name="Szabadkézi sokszög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1" name="Szabadkézi sokszög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2" name="Szabadkézi sokszög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3" name="Szabadkézi sokszög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4" name="Szabadkézi sokszög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5" name="Szabadkézi sokszög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6" name="Szabadkézi sokszög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7" name="Szabadkézi sokszög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8" name="Szabadkézi sokszög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29" name="Szabadkézi sokszög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0" name="Szabadkézi sokszög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1" name="Szabadkézi sokszög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2" name="Szabadkézi sokszög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3" name="Szabadkézi sokszög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4" name="Szabadkézi sokszög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5" name="Szabadkézi sokszög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6" name="Szabadkézi sokszög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7" name="Szabadkézi sokszög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8" name="Szabadkézi sokszög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39" name="Szabadkézi sokszög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0" name="Szabadkézi sokszög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1" name="Szabadkézi sokszög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842" name="Szabadkézi sokszög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grpSp>
        <p:grpSp>
          <p:nvGrpSpPr>
            <p:cNvPr id="616" name="Csoport 615"/>
            <p:cNvGrpSpPr/>
            <p:nvPr/>
          </p:nvGrpSpPr>
          <p:grpSpPr bwMode="invGray">
            <a:xfrm rot="10800000">
              <a:off x="4417839" y="2091906"/>
              <a:ext cx="5294376" cy="4114800"/>
              <a:chOff x="3310555" y="716546"/>
              <a:chExt cx="5294376" cy="4114800"/>
            </a:xfrm>
          </p:grpSpPr>
          <p:grpSp>
            <p:nvGrpSpPr>
              <p:cNvPr id="617" name="Csoport 616"/>
              <p:cNvGrpSpPr/>
              <p:nvPr/>
            </p:nvGrpSpPr>
            <p:grpSpPr bwMode="invGray">
              <a:xfrm flipH="1">
                <a:off x="3310555" y="737968"/>
                <a:ext cx="5294376" cy="54864"/>
                <a:chOff x="1522413" y="1514475"/>
                <a:chExt cx="10569575" cy="64008"/>
              </a:xfrm>
              <a:solidFill>
                <a:schemeClr val="accent1"/>
              </a:solidFill>
            </p:grpSpPr>
            <p:sp>
              <p:nvSpPr>
                <p:cNvPr id="693" name="Szabadkézi sokszög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4" name="Szabadkézi sokszög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5" name="Szabadkézi sokszög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6" name="Szabadkézi sokszög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7" name="Szabadkézi sokszög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8" name="Szabadkézi sokszög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9" name="Szabadkézi sokszög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0" name="Szabadkézi sokszög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1" name="Szabadkézi sokszög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2" name="Szabadkézi sokszög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3" name="Szabadkézi sokszög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4" name="Szabadkézi sokszög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5" name="Szabadkézi sokszög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6" name="Szabadkézi sokszög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7" name="Szabadkézi sokszög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8" name="Szabadkézi sokszög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09" name="Szabadkézi sokszög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0" name="Szabadkézi sokszög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1" name="Szabadkézi sokszög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2" name="Szabadkézi sokszög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3" name="Szabadkézi sokszög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4" name="Szabadkézi sokszög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5" name="Szabadkézi sokszög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6" name="Szabadkézi sokszög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7" name="Szabadkézi sokszög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8" name="Szabadkézi sokszög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19" name="Szabadkézi sokszög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0" name="Szabadkézi sokszög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1" name="Szabadkézi sokszög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2" name="Szabadkézi sokszög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3" name="Szabadkézi sokszög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4" name="Szabadkézi sokszög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5" name="Szabadkézi sokszög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6" name="Szabadkézi sokszög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7" name="Szabadkézi sokszög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8" name="Szabadkézi sokszög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29" name="Szabadkézi sokszög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0" name="Szabadkézi sokszög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1" name="Szabadkézi sokszög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2" name="Szabadkézi sokszög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3" name="Szabadkézi sokszög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4" name="Szabadkézi sokszög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5" name="Szabadkézi sokszög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6" name="Szabadkézi sokszög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7" name="Szabadkézi sokszög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8" name="Szabadkézi sokszög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39" name="Szabadkézi sokszög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0" name="Szabadkézi sokszög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1" name="Szabadkézi sokszög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2" name="Szabadkézi sokszög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3" name="Szabadkézi sokszög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4" name="Szabadkézi sokszög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5" name="Szabadkézi sokszög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6" name="Szabadkézi sokszög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7" name="Szabadkézi sokszög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8" name="Szabadkézi sokszög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49" name="Szabadkézi sokszög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0" name="Szabadkézi sokszög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1" name="Szabadkézi sokszög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2" name="Szabadkézi sokszög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3" name="Szabadkézi sokszög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4" name="Szabadkézi sokszög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5" name="Szabadkézi sokszög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6" name="Szabadkézi sokszög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7" name="Szabadkézi sokszög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8" name="Szabadkézi sokszög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59" name="Szabadkézi sokszög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0" name="Szabadkézi sokszög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1" name="Szabadkézi sokszög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2" name="Szabadkézi sokszög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3" name="Szabadkézi sokszög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4" name="Szabadkézi sokszög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5" name="Szabadkézi sokszög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766" name="Szabadkézi sokszög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grpSp>
            <p:nvGrpSpPr>
              <p:cNvPr id="618" name="Csoport 617"/>
              <p:cNvGrpSpPr/>
              <p:nvPr/>
            </p:nvGrpSpPr>
            <p:grpSpPr bwMode="invGray">
              <a:xfrm rot="16200000" flipH="1">
                <a:off x="6492229" y="2755658"/>
                <a:ext cx="4114800" cy="36576"/>
                <a:chOff x="1522413" y="1514475"/>
                <a:chExt cx="10569575" cy="64008"/>
              </a:xfrm>
              <a:solidFill>
                <a:schemeClr val="accent1"/>
              </a:solidFill>
            </p:grpSpPr>
            <p:sp>
              <p:nvSpPr>
                <p:cNvPr id="619" name="Szabadkézi sokszög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0" name="Szabadkézi sokszög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1" name="Szabadkézi sokszög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2" name="Szabadkézi sokszög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3" name="Szabadkézi sokszög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4" name="Szabadkézi sokszög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5" name="Szabadkézi sokszög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6" name="Szabadkézi sokszög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7" name="Szabadkézi sokszög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8" name="Szabadkézi sokszög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29" name="Szabadkézi sokszög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0" name="Szabadkézi sokszög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1" name="Szabadkézi sokszög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2" name="Szabadkézi sokszög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3" name="Szabadkézi sokszög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4" name="Szabadkézi sokszög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5" name="Szabadkézi sokszög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6" name="Szabadkézi sokszög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7" name="Szabadkézi sokszög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8" name="Szabadkézi sokszög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39" name="Szabadkézi sokszög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0" name="Szabadkézi sokszög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1" name="Szabadkézi sokszög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2" name="Szabadkézi sokszög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3" name="Szabadkézi sokszög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4" name="Szabadkézi sokszög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5" name="Szabadkézi sokszög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6" name="Szabadkézi sokszög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7" name="Szabadkézi sokszög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8" name="Szabadkézi sokszög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49" name="Szabadkézi sokszög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0" name="Szabadkézi sokszög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1" name="Szabadkézi sokszög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2" name="Szabadkézi sokszög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3" name="Szabadkézi sokszög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4" name="Szabadkézi sokszög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5" name="Szabadkézi sokszög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6" name="Szabadkézi sokszög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7" name="Szabadkézi sokszög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8" name="Szabadkézi sokszög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59" name="Szabadkézi sokszög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0" name="Szabadkézi sokszög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1" name="Szabadkézi sokszög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2" name="Szabadkézi sokszög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3" name="Szabadkézi sokszög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4" name="Szabadkézi sokszög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5" name="Szabadkézi sokszög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6" name="Szabadkézi sokszög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7" name="Szabadkézi sokszög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8" name="Szabadkézi sokszög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69" name="Szabadkézi sokszög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0" name="Szabadkézi sokszög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1" name="Szabadkézi sokszög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2" name="Szabadkézi sokszög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3" name="Szabadkézi sokszög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4" name="Szabadkézi sokszög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5" name="Szabadkézi sokszög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6" name="Szabadkézi sokszög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7" name="Szabadkézi sokszög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8" name="Szabadkézi sokszög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79" name="Szabadkézi sokszög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0" name="Szabadkézi sokszög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1" name="Szabadkézi sokszög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2" name="Szabadkézi sokszög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3" name="Szabadkézi sokszög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4" name="Szabadkézi sokszög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5" name="Szabadkézi sokszög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6" name="Szabadkézi sokszög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7" name="Szabadkézi sokszög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8" name="Szabadkézi sokszög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89" name="Szabadkézi sokszög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0" name="Szabadkézi sokszög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1" name="Szabadkézi sokszög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sp>
              <p:nvSpPr>
                <p:cNvPr id="692" name="Szabadkézi sokszög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hu-HU" noProof="0" dirty="0">
                    <a:ln>
                      <a:noFill/>
                    </a:ln>
                  </a:endParaRPr>
                </a:p>
              </p:txBody>
            </p:sp>
          </p:grpSp>
        </p:grpSp>
      </p:grpSp>
      <p:sp>
        <p:nvSpPr>
          <p:cNvPr id="4" name="Szöveg helye 3"/>
          <p:cNvSpPr>
            <a:spLocks noGrp="1"/>
          </p:cNvSpPr>
          <p:nvPr>
            <p:ph type="body" sz="half" idx="2"/>
          </p:nvPr>
        </p:nvSpPr>
        <p:spPr>
          <a:xfrm>
            <a:off x="7905959" y="3411748"/>
            <a:ext cx="2743200" cy="2743200"/>
          </a:xfrm>
        </p:spPr>
        <p:txBody>
          <a:bodyPr rtlCol="0"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noProof="0" smtClean="0"/>
              <a:t>Mintaszöveg szerkesztése</a:t>
            </a:r>
          </a:p>
        </p:txBody>
      </p:sp>
      <p:sp>
        <p:nvSpPr>
          <p:cNvPr id="6" name="Élőláb helye 5"/>
          <p:cNvSpPr>
            <a:spLocks noGrp="1"/>
          </p:cNvSpPr>
          <p:nvPr>
            <p:ph type="ftr" sz="quarter" idx="11"/>
          </p:nvPr>
        </p:nvSpPr>
        <p:spPr/>
        <p:txBody>
          <a:bodyPr rtlCol="0"/>
          <a:lstStyle/>
          <a:p>
            <a:pPr rtl="0"/>
            <a:endParaRPr lang="hu-HU" noProof="0" dirty="0"/>
          </a:p>
        </p:txBody>
      </p:sp>
      <p:sp>
        <p:nvSpPr>
          <p:cNvPr id="5" name="Dátum helye 4"/>
          <p:cNvSpPr>
            <a:spLocks noGrp="1"/>
          </p:cNvSpPr>
          <p:nvPr>
            <p:ph type="dt" sz="half" idx="10"/>
          </p:nvPr>
        </p:nvSpPr>
        <p:spPr/>
        <p:txBody>
          <a:bodyPr rtlCol="0"/>
          <a:lstStyle/>
          <a:p>
            <a:pPr rtl="0"/>
            <a:fld id="{52A4EEEA-69A3-4FEE-8C81-7577260E68E8}" type="datetime1">
              <a:rPr lang="hu-HU" noProof="0" smtClean="0"/>
              <a:t>2021. 05. 27.</a:t>
            </a:fld>
            <a:endParaRPr lang="hu-HU" noProof="0" dirty="0"/>
          </a:p>
        </p:txBody>
      </p:sp>
      <p:sp>
        <p:nvSpPr>
          <p:cNvPr id="7" name="Dia számának helye 6"/>
          <p:cNvSpPr>
            <a:spLocks noGrp="1"/>
          </p:cNvSpPr>
          <p:nvPr>
            <p:ph type="sldNum" sz="quarter" idx="12"/>
          </p:nvPr>
        </p:nvSpPr>
        <p:spPr/>
        <p:txBody>
          <a:bodyPr rtlCol="0"/>
          <a:lstStyle/>
          <a:p>
            <a:pPr rtl="0"/>
            <a:fld id="{25BA54BD-C84D-46CE-8B72-31BFB26ABA43}" type="slidenum">
              <a:rPr lang="hu-HU" noProof="0" smtClean="0"/>
              <a:t>‹#›</a:t>
            </a:fld>
            <a:endParaRPr lang="hu-HU" noProof="0" dirty="0"/>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duotone>
              <a:schemeClr val="bg1">
                <a:shade val="12000"/>
                <a:satMod val="240000"/>
              </a:schemeClr>
              <a:schemeClr val="bg1">
                <a:tint val="65000"/>
              </a:schemeClr>
            </a:duotone>
            <a:extLst>
              <a:ext uri="{BEBA8EAE-BF5A-486C-A8C5-ECC9F3942E4B}">
                <a14:imgProps xmlns:a14="http://schemas.microsoft.com/office/drawing/2010/main">
                  <a14:imgLayer r:embed="rId14">
                    <a14:imgEffect>
                      <a14:sharpenSoften amount="2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pPr rtl="0"/>
            <a:r>
              <a:rPr lang="hu-HU" noProof="0" dirty="0" smtClean="0"/>
              <a:t>Mintacím szerkesztése</a:t>
            </a:r>
            <a:endParaRPr lang="hu-HU" noProof="0" dirty="0"/>
          </a:p>
        </p:txBody>
      </p:sp>
      <p:sp>
        <p:nvSpPr>
          <p:cNvPr id="3" name="Szöveg helye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rtl="0"/>
            <a:r>
              <a:rPr lang="hu-HU" noProof="0" dirty="0" smtClean="0"/>
              <a:t>Mintaszöveg szerkesztése</a:t>
            </a:r>
          </a:p>
          <a:p>
            <a:pPr lvl="1" rtl="0"/>
            <a:r>
              <a:rPr lang="hu-HU" noProof="0" dirty="0" smtClean="0"/>
              <a:t>Második szint</a:t>
            </a:r>
          </a:p>
          <a:p>
            <a:pPr lvl="2" rtl="0"/>
            <a:r>
              <a:rPr lang="hu-HU" noProof="0" dirty="0" smtClean="0"/>
              <a:t>Harmadik szint</a:t>
            </a:r>
          </a:p>
          <a:p>
            <a:pPr lvl="3" rtl="0"/>
            <a:r>
              <a:rPr lang="hu-HU" noProof="0" dirty="0" smtClean="0"/>
              <a:t>Negyedik szint</a:t>
            </a:r>
          </a:p>
          <a:p>
            <a:pPr lvl="4" rtl="0"/>
            <a:r>
              <a:rPr lang="hu-HU" noProof="0" dirty="0" smtClean="0"/>
              <a:t>Ötödik szint</a:t>
            </a:r>
            <a:endParaRPr lang="hu-HU" noProof="0" dirty="0"/>
          </a:p>
        </p:txBody>
      </p:sp>
      <p:sp>
        <p:nvSpPr>
          <p:cNvPr id="5" name="Élőláb helye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hu-HU" noProof="0" dirty="0"/>
          </a:p>
        </p:txBody>
      </p:sp>
      <p:sp>
        <p:nvSpPr>
          <p:cNvPr id="4" name="Dátum helye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C82FC831-F778-4DAC-8459-6BD1061E5202}" type="datetime1">
              <a:rPr lang="hu-HU" noProof="0" smtClean="0"/>
              <a:t>2021. 05. 27.</a:t>
            </a:fld>
            <a:endParaRPr lang="hu-HU" noProof="0" dirty="0"/>
          </a:p>
        </p:txBody>
      </p:sp>
      <p:sp>
        <p:nvSpPr>
          <p:cNvPr id="6" name="Dia számának helye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25BA54BD-C84D-46CE-8B72-31BFB26ABA43}" type="slidenum">
              <a:rPr lang="hu-HU" noProof="0" smtClean="0"/>
              <a:pPr/>
              <a:t>‹#›</a:t>
            </a:fld>
            <a:endParaRPr lang="hu-HU" noProof="0" dirty="0"/>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7.jpeg"/><Relationship Id="rId10" Type="http://schemas.openxmlformats.org/officeDocument/2006/relationships/image" Target="../media/image51.jpeg"/><Relationship Id="rId4" Type="http://schemas.openxmlformats.org/officeDocument/2006/relationships/image" Target="../media/image39.jpg"/><Relationship Id="rId9" Type="http://schemas.openxmlformats.org/officeDocument/2006/relationships/image" Target="../media/image50.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image" Target="../media/image68.png"/></Relationships>
</file>

<file path=ppt/slides/_rels/slide155.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image" Target="../media/image68.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9.png"/></Relationships>
</file>

<file path=ppt/slides/_rels/slide21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1.png"/><Relationship Id="rId7" Type="http://schemas.openxmlformats.org/officeDocument/2006/relationships/image" Target="../media/image74.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82.png"/><Relationship Id="rId4" Type="http://schemas.openxmlformats.org/officeDocument/2006/relationships/image" Target="../media/image71.png"/><Relationship Id="rId9" Type="http://schemas.openxmlformats.org/officeDocument/2006/relationships/image" Target="../media/image79.png"/></Relationships>
</file>

<file path=ppt/slides/_rels/slide21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1.png"/><Relationship Id="rId7" Type="http://schemas.openxmlformats.org/officeDocument/2006/relationships/image" Target="../media/image74.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82.png"/><Relationship Id="rId4" Type="http://schemas.openxmlformats.org/officeDocument/2006/relationships/image" Target="../media/image71.png"/><Relationship Id="rId9" Type="http://schemas.openxmlformats.org/officeDocument/2006/relationships/image" Target="../media/image85.png"/></Relationships>
</file>

<file path=ppt/slides/_rels/slide21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6.png"/><Relationship Id="rId7" Type="http://schemas.openxmlformats.org/officeDocument/2006/relationships/image" Target="../media/image74.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88.png"/></Relationships>
</file>

<file path=ppt/slides/_rels/slide21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1.png"/><Relationship Id="rId7" Type="http://schemas.openxmlformats.org/officeDocument/2006/relationships/image" Target="../media/image74.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2.png"/><Relationship Id="rId4" Type="http://schemas.openxmlformats.org/officeDocument/2006/relationships/image" Target="../media/image71.png"/><Relationship Id="rId9" Type="http://schemas.openxmlformats.org/officeDocument/2006/relationships/image" Target="../media/image79.png"/></Relationships>
</file>

<file path=ppt/slides/_rels/slide2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1.png"/><Relationship Id="rId7" Type="http://schemas.openxmlformats.org/officeDocument/2006/relationships/image" Target="../media/image90.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9.png"/><Relationship Id="rId4" Type="http://schemas.openxmlformats.org/officeDocument/2006/relationships/image" Target="../media/image71.png"/><Relationship Id="rId9" Type="http://schemas.openxmlformats.org/officeDocument/2006/relationships/image" Target="../media/image79.png"/></Relationships>
</file>

<file path=ppt/slides/_rels/slide2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0.png"/><Relationship Id="rId7" Type="http://schemas.openxmlformats.org/officeDocument/2006/relationships/image" Target="../media/image91.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9.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1">
                <a:shade val="12000"/>
                <a:satMod val="240000"/>
              </a:schemeClr>
              <a:schemeClr val="bg1">
                <a:tint val="65000"/>
              </a:schemeClr>
            </a:duotone>
            <a:extLst>
              <a:ext uri="{BEBA8EAE-BF5A-486C-A8C5-ECC9F3942E4B}">
                <a14:imgProps xmlns:a14="http://schemas.microsoft.com/office/drawing/2010/main">
                  <a14:imgLayer r:embed="rId4">
                    <a14:imgEffect>
                      <a14:sharpenSoften amount="28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2205980" y="1484784"/>
            <a:ext cx="9144000" cy="2667000"/>
          </a:xfrm>
        </p:spPr>
        <p:txBody>
          <a:bodyPr rtlCol="0"/>
          <a:lstStyle/>
          <a:p>
            <a:r>
              <a:rPr lang="hu-HU" dirty="0" smtClean="0"/>
              <a:t>Személy- és vagyonőr szakmai képzés </a:t>
            </a:r>
            <a:br>
              <a:rPr lang="hu-HU" dirty="0" smtClean="0"/>
            </a:br>
            <a:r>
              <a:rPr lang="hu-HU" sz="1200" b="1" cap="small" dirty="0"/>
              <a:t>Programkövetelmény azonosító száma:</a:t>
            </a:r>
            <a:r>
              <a:rPr lang="hu-HU" sz="1200" b="1" dirty="0"/>
              <a:t> </a:t>
            </a:r>
            <a:r>
              <a:rPr lang="hu-HU" sz="1200" b="1" cap="small" dirty="0"/>
              <a:t>10323009 </a:t>
            </a:r>
            <a:r>
              <a:rPr lang="hu-HU" sz="1200" dirty="0" smtClean="0"/>
              <a:t> </a:t>
            </a:r>
            <a:br>
              <a:rPr lang="hu-HU" sz="1200" dirty="0" smtClean="0"/>
            </a:br>
            <a:r>
              <a:rPr lang="hu-HU" sz="1200" dirty="0" smtClean="0"/>
              <a:t>E/2020/000318</a:t>
            </a:r>
            <a:r>
              <a:rPr lang="hu-HU" sz="1200" dirty="0"/>
              <a:t/>
            </a:r>
            <a:br>
              <a:rPr lang="hu-HU" sz="1200" dirty="0"/>
            </a:br>
            <a:endParaRPr lang="hu-HU" sz="1200" dirty="0"/>
          </a:p>
        </p:txBody>
      </p:sp>
      <p:sp>
        <p:nvSpPr>
          <p:cNvPr id="3" name="Alcím 2"/>
          <p:cNvSpPr>
            <a:spLocks noGrp="1"/>
          </p:cNvSpPr>
          <p:nvPr>
            <p:ph type="subTitle" idx="1"/>
          </p:nvPr>
        </p:nvSpPr>
        <p:spPr>
          <a:xfrm>
            <a:off x="1269876" y="5013176"/>
            <a:ext cx="10440143" cy="1066800"/>
          </a:xfrm>
        </p:spPr>
        <p:txBody>
          <a:bodyPr rtlCol="0">
            <a:normAutofit/>
          </a:bodyPr>
          <a:lstStyle/>
          <a:p>
            <a:r>
              <a:rPr lang="hu-HU" b="1" dirty="0" smtClean="0">
                <a:latin typeface="+mj-lt"/>
              </a:rPr>
              <a:t>I. Írásbeli vizsgára felkészítő mintafeladatok</a:t>
            </a:r>
            <a:endParaRPr lang="hu-HU" dirty="0" smtClean="0">
              <a:latin typeface="+mj-lt"/>
            </a:endParaRPr>
          </a:p>
        </p:txBody>
      </p:sp>
      <p:pic>
        <p:nvPicPr>
          <p:cNvPr id="5" name="Kép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2884" y="5157191"/>
            <a:ext cx="1700809" cy="1700809"/>
          </a:xfrm>
          <a:prstGeom prst="rect">
            <a:avLst/>
          </a:prstGeom>
          <a:effectLst>
            <a:glow rad="63500">
              <a:schemeClr val="accent1">
                <a:satMod val="175000"/>
                <a:alpha val="0"/>
              </a:schemeClr>
            </a:glow>
            <a:softEdge rad="165100"/>
          </a:effectLst>
        </p:spPr>
      </p:pic>
    </p:spTree>
    <p:extLst>
      <p:ext uri="{BB962C8B-B14F-4D97-AF65-F5344CB8AC3E}">
        <p14:creationId xmlns:p14="http://schemas.microsoft.com/office/powerpoint/2010/main" val="19201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93288" cy="1020762"/>
          </a:xfrm>
        </p:spPr>
        <p:txBody>
          <a:bodyPr>
            <a:noAutofit/>
          </a:bodyPr>
          <a:lstStyle/>
          <a:p>
            <a:pPr lvl="0"/>
            <a:r>
              <a:rPr lang="hu-HU" sz="2200" dirty="0" smtClean="0"/>
              <a:t>9. Döntse </a:t>
            </a:r>
            <a:r>
              <a:rPr lang="hu-HU" sz="2200" dirty="0"/>
              <a:t>el hogy az alábbi megfogalmazás igaz vagy hamis a személy- és vagyonvédelmi, valamint a magánnyomozói tevékenység szabályairól szóló 2005. évi CXXXIII. törvénynek a céljára. </a:t>
            </a:r>
          </a:p>
        </p:txBody>
      </p:sp>
      <p:sp>
        <p:nvSpPr>
          <p:cNvPr id="3" name="Tartalom helye 2"/>
          <p:cNvSpPr>
            <a:spLocks noGrp="1"/>
          </p:cNvSpPr>
          <p:nvPr>
            <p:ph idx="1"/>
          </p:nvPr>
        </p:nvSpPr>
        <p:spPr/>
        <p:txBody>
          <a:bodyPr>
            <a:normAutofit fontScale="92500"/>
          </a:bodyPr>
          <a:lstStyle/>
          <a:p>
            <a:pPr marL="0" indent="0">
              <a:buNone/>
            </a:pPr>
            <a:r>
              <a:rPr lang="hu-HU" dirty="0"/>
              <a:t>„E törvény célja, hogy - a közrend, a közbiztonság </a:t>
            </a:r>
            <a:r>
              <a:rPr lang="hu-HU" dirty="0">
                <a:solidFill>
                  <a:srgbClr val="FF0000"/>
                </a:solidFill>
              </a:rPr>
              <a:t>és a határrend </a:t>
            </a:r>
            <a:r>
              <a:rPr lang="hu-HU" dirty="0"/>
              <a:t>javítása, s ezek részeként a személy- és vagyonvédelem, a bűnmegelőzés hatékonyságának fokozása érdekében - erősítse a vállalkozás keretében végzett személy- és vagyonvédelmi, valamint a magánnyomozói szolgáltatás törvényességét, és további garanciát nyújtson a társadalom számára az e szolgáltatásokat igénybe vevők, illetve az e szolgáltatások gyakorlása során érintettek személyhez fűződő jogai, vagyoni érdekei sérthetetlenségére irányuló igényeinek érvényesítéséhez.”</a:t>
            </a:r>
          </a:p>
          <a:p>
            <a:pPr marL="0" indent="0">
              <a:buNone/>
            </a:pPr>
            <a:r>
              <a:rPr lang="hu-HU" dirty="0"/>
              <a:t> </a:t>
            </a:r>
          </a:p>
          <a:p>
            <a:pPr marL="457200" lvl="0" indent="-457200">
              <a:buFont typeface="+mj-lt"/>
              <a:buAutoNum type="alphaLcParenR"/>
            </a:pPr>
            <a:r>
              <a:rPr lang="hu-HU" dirty="0"/>
              <a:t>Igaz</a:t>
            </a:r>
          </a:p>
          <a:p>
            <a:pPr marL="457200" lvl="0" indent="-457200">
              <a:buFont typeface="+mj-lt"/>
              <a:buAutoNum type="alphaLcParenR"/>
            </a:pPr>
            <a:r>
              <a:rPr lang="hu-HU" dirty="0">
                <a:solidFill>
                  <a:srgbClr val="FF0000"/>
                </a:solidFill>
              </a:rPr>
              <a:t>Hamis</a:t>
            </a:r>
          </a:p>
          <a:p>
            <a:endParaRPr lang="hu-HU" dirty="0"/>
          </a:p>
        </p:txBody>
      </p:sp>
    </p:spTree>
    <p:extLst>
      <p:ext uri="{BB962C8B-B14F-4D97-AF65-F5344CB8AC3E}">
        <p14:creationId xmlns:p14="http://schemas.microsoft.com/office/powerpoint/2010/main" val="307704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99. Döntse </a:t>
            </a:r>
            <a:r>
              <a:rPr lang="hu-HU" dirty="0"/>
              <a:t>el, hogy az alábbi állítás igaz vagy hamis a személy- és vagyonvédelmi, valamint a magánnyomozói tevékenység szabályairól szóló 2005. évi CXXXIII. törvény rendelkezései tekintetében.</a:t>
            </a:r>
          </a:p>
        </p:txBody>
      </p:sp>
      <p:sp>
        <p:nvSpPr>
          <p:cNvPr id="3" name="Tartalom helye 2"/>
          <p:cNvSpPr>
            <a:spLocks noGrp="1"/>
          </p:cNvSpPr>
          <p:nvPr>
            <p:ph idx="1"/>
          </p:nvPr>
        </p:nvSpPr>
        <p:spPr/>
        <p:txBody>
          <a:bodyPr/>
          <a:lstStyle/>
          <a:p>
            <a:pPr marL="0" indent="0" algn="just">
              <a:buNone/>
            </a:pPr>
            <a:r>
              <a:rPr lang="hu-HU" dirty="0"/>
              <a:t>„Az e törvény hatálya alá tartozó tevékenység személyes végzésekor a tevékenységet végző személy az útlevelét és vezetői engedélyét minden esetben köteles magánál tartani és a hatósági ellenőrzéskor azt bemutatni.”</a:t>
            </a:r>
          </a:p>
          <a:p>
            <a:pPr marL="0" indent="0">
              <a:buNone/>
            </a:pPr>
            <a:endParaRPr lang="hu-HU" dirty="0"/>
          </a:p>
          <a:p>
            <a:pPr lvl="0"/>
            <a:r>
              <a:rPr lang="hu-HU" dirty="0"/>
              <a:t>Igaz</a:t>
            </a:r>
          </a:p>
          <a:p>
            <a:pPr lvl="0"/>
            <a:r>
              <a:rPr lang="hu-HU" dirty="0">
                <a:solidFill>
                  <a:srgbClr val="FF0000"/>
                </a:solidFill>
              </a:rPr>
              <a:t>Hamis</a:t>
            </a:r>
          </a:p>
          <a:p>
            <a:endParaRPr lang="hu-HU" dirty="0"/>
          </a:p>
        </p:txBody>
      </p:sp>
    </p:spTree>
    <p:extLst>
      <p:ext uri="{BB962C8B-B14F-4D97-AF65-F5344CB8AC3E}">
        <p14:creationId xmlns:p14="http://schemas.microsoft.com/office/powerpoint/2010/main" val="158561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100. Párosítsa </a:t>
            </a:r>
            <a:r>
              <a:rPr lang="hu-HU" dirty="0"/>
              <a:t>a határidőket a megfelelő rendelkezéssel.</a:t>
            </a:r>
            <a:br>
              <a:rPr lang="hu-HU" dirty="0"/>
            </a:br>
            <a:endParaRPr lang="hu-HU" dirty="0"/>
          </a:p>
        </p:txBody>
      </p:sp>
      <p:sp>
        <p:nvSpPr>
          <p:cNvPr id="3" name="Tartalom helye 2"/>
          <p:cNvSpPr>
            <a:spLocks noGrp="1"/>
          </p:cNvSpPr>
          <p:nvPr>
            <p:ph idx="1"/>
          </p:nvPr>
        </p:nvSpPr>
        <p:spPr>
          <a:xfrm>
            <a:off x="3646140" y="6301539"/>
            <a:ext cx="5400600" cy="438944"/>
          </a:xfrm>
        </p:spPr>
        <p:txBody>
          <a:bodyPr/>
          <a:lstStyle/>
          <a:p>
            <a:pPr marL="0" indent="0">
              <a:buNone/>
            </a:pPr>
            <a:r>
              <a:rPr lang="hu-HU" dirty="0">
                <a:solidFill>
                  <a:srgbClr val="FF0000"/>
                </a:solidFill>
              </a:rPr>
              <a:t>Megoldás: 1-d, 2-e, 3-c, 4-a, 5-b, </a:t>
            </a:r>
          </a:p>
          <a:p>
            <a:pPr marL="0" indent="0">
              <a:buNone/>
            </a:pPr>
            <a:endParaRPr lang="hu-HU" dirty="0"/>
          </a:p>
        </p:txBody>
      </p:sp>
      <p:graphicFrame>
        <p:nvGraphicFramePr>
          <p:cNvPr id="4" name="Táblázat 3"/>
          <p:cNvGraphicFramePr>
            <a:graphicFrameLocks noGrp="1"/>
          </p:cNvGraphicFramePr>
          <p:nvPr>
            <p:extLst>
              <p:ext uri="{D42A27DB-BD31-4B8C-83A1-F6EECF244321}">
                <p14:modId xmlns:p14="http://schemas.microsoft.com/office/powerpoint/2010/main" val="1735831982"/>
              </p:ext>
            </p:extLst>
          </p:nvPr>
        </p:nvGraphicFramePr>
        <p:xfrm>
          <a:off x="693812" y="1872996"/>
          <a:ext cx="10873207" cy="4306707"/>
        </p:xfrm>
        <a:graphic>
          <a:graphicData uri="http://schemas.openxmlformats.org/drawingml/2006/table">
            <a:tbl>
              <a:tblPr firstRow="1" firstCol="1" bandRow="1"/>
              <a:tblGrid>
                <a:gridCol w="501052">
                  <a:extLst>
                    <a:ext uri="{9D8B030D-6E8A-4147-A177-3AD203B41FA5}">
                      <a16:colId xmlns:a16="http://schemas.microsoft.com/office/drawing/2014/main" val="3468945980"/>
                    </a:ext>
                  </a:extLst>
                </a:gridCol>
                <a:gridCol w="4385702">
                  <a:extLst>
                    <a:ext uri="{9D8B030D-6E8A-4147-A177-3AD203B41FA5}">
                      <a16:colId xmlns:a16="http://schemas.microsoft.com/office/drawing/2014/main" val="791498262"/>
                    </a:ext>
                  </a:extLst>
                </a:gridCol>
                <a:gridCol w="651011">
                  <a:extLst>
                    <a:ext uri="{9D8B030D-6E8A-4147-A177-3AD203B41FA5}">
                      <a16:colId xmlns:a16="http://schemas.microsoft.com/office/drawing/2014/main" val="133556804"/>
                    </a:ext>
                  </a:extLst>
                </a:gridCol>
                <a:gridCol w="529616">
                  <a:extLst>
                    <a:ext uri="{9D8B030D-6E8A-4147-A177-3AD203B41FA5}">
                      <a16:colId xmlns:a16="http://schemas.microsoft.com/office/drawing/2014/main" val="2517010241"/>
                    </a:ext>
                  </a:extLst>
                </a:gridCol>
                <a:gridCol w="4805826">
                  <a:extLst>
                    <a:ext uri="{9D8B030D-6E8A-4147-A177-3AD203B41FA5}">
                      <a16:colId xmlns:a16="http://schemas.microsoft.com/office/drawing/2014/main" val="3778215578"/>
                    </a:ext>
                  </a:extLst>
                </a:gridCol>
              </a:tblGrid>
              <a:tr h="750717">
                <a:tc>
                  <a:txBody>
                    <a:bodyPr/>
                    <a:lstStyle/>
                    <a:p>
                      <a:pPr>
                        <a:lnSpc>
                          <a:spcPct val="107000"/>
                        </a:lnSpc>
                        <a:spcAft>
                          <a:spcPts val="0"/>
                        </a:spcAft>
                      </a:pPr>
                      <a:r>
                        <a:rPr lang="hu-HU" sz="1400" dirty="0">
                          <a:effectLst/>
                          <a:latin typeface="+mn-lt"/>
                          <a:ea typeface="Calibri" panose="020F0502020204030204" pitchFamily="34" charset="0"/>
                          <a:cs typeface="Times New Roman" panose="02020603050405020304" pitchFamily="18" charset="0"/>
                        </a:rPr>
                        <a:t>1,</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A rendőrség ……………. egy alkalommal hatósági ellenőrzés keretében köteles ellenőrizni a személy és vagyonvédelmi tevékenység jogszerűségét</a:t>
                      </a:r>
                      <a:endParaRPr lang="hu-HU" sz="1400" b="1" dirty="0">
                        <a:effectLst/>
                        <a:latin typeface="+mn-lt"/>
                        <a:ea typeface="Times New Roman" panose="02020603050405020304" pitchFamily="18" charset="0"/>
                        <a:cs typeface="Times New Roman" panose="02020603050405020304" pitchFamily="18" charset="0"/>
                      </a:endParaRP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a,</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5</a:t>
                      </a:r>
                      <a:endParaRPr lang="hu-HU" sz="1400" b="1" dirty="0">
                        <a:effectLst/>
                        <a:latin typeface="+mn-lt"/>
                        <a:ea typeface="Times New Roman" panose="02020603050405020304" pitchFamily="18" charset="0"/>
                        <a:cs typeface="Times New Roman" panose="02020603050405020304" pitchFamily="18" charset="0"/>
                      </a:endParaRP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7959963"/>
                  </a:ext>
                </a:extLst>
              </a:tr>
              <a:tr h="900860">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2</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Személy- és vagyonvédelmi tevékenységet személyesen végző természetes személy ilyen szolgáltatást - egybefüggően - legfeljebb ………….. időtartamban nyújthat.</a:t>
                      </a:r>
                      <a:endParaRPr lang="hu-HU" sz="1400" b="1" dirty="0">
                        <a:effectLst/>
                        <a:latin typeface="+mn-lt"/>
                        <a:ea typeface="Times New Roman" panose="02020603050405020304" pitchFamily="18" charset="0"/>
                        <a:cs typeface="Times New Roman" panose="02020603050405020304" pitchFamily="18" charset="0"/>
                      </a:endParaRP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dirty="0">
                          <a:effectLst/>
                          <a:latin typeface="+mn-lt"/>
                          <a:ea typeface="Calibri" panose="020F0502020204030204" pitchFamily="34" charset="0"/>
                          <a:cs typeface="Times New Roman" panose="02020603050405020304" pitchFamily="18" charset="0"/>
                        </a:rPr>
                        <a:t> </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dirty="0">
                          <a:effectLst/>
                          <a:latin typeface="+mn-lt"/>
                          <a:ea typeface="Calibri" panose="020F0502020204030204" pitchFamily="34" charset="0"/>
                          <a:cs typeface="Times New Roman" panose="02020603050405020304" pitchFamily="18" charset="0"/>
                        </a:rPr>
                        <a:t>b,</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5 évig</a:t>
                      </a:r>
                      <a:endParaRPr lang="hu-HU" sz="1400" b="1" dirty="0">
                        <a:effectLst/>
                        <a:latin typeface="+mn-lt"/>
                        <a:ea typeface="Times New Roman" panose="02020603050405020304" pitchFamily="18" charset="0"/>
                        <a:cs typeface="Times New Roman" panose="02020603050405020304" pitchFamily="18" charset="0"/>
                      </a:endParaRP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4332205"/>
                  </a:ext>
                </a:extLst>
              </a:tr>
              <a:tr h="964046">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3,</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hu-HU" sz="1400">
                          <a:effectLst/>
                          <a:latin typeface="+mn-lt"/>
                          <a:ea typeface="Calibri" panose="020F0502020204030204" pitchFamily="34" charset="0"/>
                          <a:cs typeface="Times New Roman" panose="02020603050405020304" pitchFamily="18" charset="0"/>
                        </a:rPr>
                        <a:t>Az igazolvánnyal rendelkező személy az igazolvány adataiban, kiadásának feltételeiben bekövetkezett változást a változástól számított ………. belül köteles bejelenteni a rendőrségnek.</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c,</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hu-HU" sz="1400" dirty="0">
                          <a:effectLst/>
                          <a:latin typeface="+mn-lt"/>
                          <a:ea typeface="Calibri" panose="020F0502020204030204" pitchFamily="34" charset="0"/>
                          <a:cs typeface="Times New Roman" panose="02020603050405020304" pitchFamily="18" charset="0"/>
                        </a:rPr>
                        <a:t>8 nap</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9844113"/>
                  </a:ext>
                </a:extLst>
              </a:tr>
              <a:tr h="1051004">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4,</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a:effectLst/>
                          <a:latin typeface="+mn-lt"/>
                          <a:ea typeface="Times New Roman" panose="02020603050405020304" pitchFamily="18" charset="0"/>
                          <a:cs typeface="Times New Roman" panose="02020603050405020304" pitchFamily="18" charset="0"/>
                        </a:rPr>
                        <a:t>A működési engedély és az igazolvány öt évig hatályos, hatályossági idejük alkalmanként további ………….. évre meghosszabbítható, ha a kiadás feltételei - azok ismételt vizsgálata alapján - fennállnak.</a:t>
                      </a:r>
                      <a:endParaRPr lang="hu-HU" sz="1400" b="1">
                        <a:effectLst/>
                        <a:latin typeface="+mn-lt"/>
                        <a:ea typeface="Times New Roman" panose="02020603050405020304" pitchFamily="18" charset="0"/>
                        <a:cs typeface="Times New Roman" panose="02020603050405020304" pitchFamily="18" charset="0"/>
                      </a:endParaRP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d,</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évente</a:t>
                      </a:r>
                      <a:endParaRPr lang="hu-HU" sz="1400" b="1" dirty="0">
                        <a:effectLst/>
                        <a:latin typeface="+mn-lt"/>
                        <a:ea typeface="Times New Roman" panose="02020603050405020304" pitchFamily="18" charset="0"/>
                        <a:cs typeface="Times New Roman" panose="02020603050405020304" pitchFamily="18" charset="0"/>
                      </a:endParaRP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1616019"/>
                  </a:ext>
                </a:extLst>
              </a:tr>
              <a:tr h="600573">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5,</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a:effectLst/>
                          <a:latin typeface="+mn-lt"/>
                          <a:ea typeface="Times New Roman" panose="02020603050405020304" pitchFamily="18" charset="0"/>
                          <a:cs typeface="Times New Roman" panose="02020603050405020304" pitchFamily="18" charset="0"/>
                        </a:rPr>
                        <a:t>A vállalkozás a szerződésekről a naplóban nyilvántartást vezet, és e naplót az utolsó bejegyzés napjától számított ………… megőrzi.”</a:t>
                      </a:r>
                      <a:endParaRPr lang="hu-HU" sz="1400" b="1">
                        <a:effectLst/>
                        <a:latin typeface="+mn-lt"/>
                        <a:ea typeface="Times New Roman" panose="02020603050405020304" pitchFamily="18" charset="0"/>
                        <a:cs typeface="Times New Roman" panose="02020603050405020304" pitchFamily="18" charset="0"/>
                      </a:endParaRP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e,</a:t>
                      </a: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24 óra</a:t>
                      </a:r>
                      <a:endParaRPr lang="hu-HU" sz="1400" b="1" dirty="0">
                        <a:effectLst/>
                        <a:latin typeface="+mn-lt"/>
                        <a:ea typeface="Times New Roman" panose="02020603050405020304" pitchFamily="18" charset="0"/>
                        <a:cs typeface="Times New Roman" panose="02020603050405020304" pitchFamily="18" charset="0"/>
                      </a:endParaRPr>
                    </a:p>
                  </a:txBody>
                  <a:tcPr marL="56304" marR="5630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6195676"/>
                  </a:ext>
                </a:extLst>
              </a:tr>
            </a:tbl>
          </a:graphicData>
        </a:graphic>
      </p:graphicFrame>
    </p:spTree>
    <p:extLst>
      <p:ext uri="{BB962C8B-B14F-4D97-AF65-F5344CB8AC3E}">
        <p14:creationId xmlns:p14="http://schemas.microsoft.com/office/powerpoint/2010/main" val="162508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101. Az </a:t>
            </a:r>
            <a:r>
              <a:rPr lang="hu-HU" dirty="0"/>
              <a:t>alábbi felsorolásból válassza ki azokat az alapelveket, amelyek a személy- és vagyonőrnek szolgálati tevékenysége során be kell tartania</a:t>
            </a:r>
            <a:r>
              <a:rPr lang="hu-HU" dirty="0" smtClean="0"/>
              <a:t>.</a:t>
            </a:r>
            <a:endParaRPr lang="hu-HU" dirty="0"/>
          </a:p>
        </p:txBody>
      </p:sp>
      <p:sp>
        <p:nvSpPr>
          <p:cNvPr id="3" name="Tartalom helye 2"/>
          <p:cNvSpPr>
            <a:spLocks noGrp="1"/>
          </p:cNvSpPr>
          <p:nvPr>
            <p:ph idx="1"/>
          </p:nvPr>
        </p:nvSpPr>
        <p:spPr/>
        <p:txBody>
          <a:bodyPr>
            <a:normAutofit lnSpcReduction="10000"/>
          </a:bodyPr>
          <a:lstStyle/>
          <a:p>
            <a:pPr lvl="0"/>
            <a:r>
              <a:rPr lang="hu-HU" dirty="0">
                <a:solidFill>
                  <a:srgbClr val="FF0000"/>
                </a:solidFill>
              </a:rPr>
              <a:t>arányosság,</a:t>
            </a:r>
          </a:p>
          <a:p>
            <a:pPr lvl="0"/>
            <a:r>
              <a:rPr lang="hu-HU" dirty="0" smtClean="0">
                <a:solidFill>
                  <a:srgbClr val="FF0000"/>
                </a:solidFill>
              </a:rPr>
              <a:t>jogszerűség,</a:t>
            </a:r>
            <a:endParaRPr lang="hu-HU" dirty="0">
              <a:solidFill>
                <a:srgbClr val="FF0000"/>
              </a:solidFill>
            </a:endParaRPr>
          </a:p>
          <a:p>
            <a:pPr lvl="0"/>
            <a:r>
              <a:rPr lang="hu-HU" dirty="0"/>
              <a:t>objektivitás,</a:t>
            </a:r>
          </a:p>
          <a:p>
            <a:pPr lvl="0"/>
            <a:r>
              <a:rPr lang="hu-HU" dirty="0"/>
              <a:t>szubjektivitás,</a:t>
            </a:r>
          </a:p>
          <a:p>
            <a:pPr lvl="0"/>
            <a:r>
              <a:rPr lang="hu-HU" dirty="0">
                <a:solidFill>
                  <a:srgbClr val="FF0000"/>
                </a:solidFill>
              </a:rPr>
              <a:t>biztonságosság,</a:t>
            </a:r>
          </a:p>
          <a:p>
            <a:pPr lvl="0"/>
            <a:r>
              <a:rPr lang="hu-HU" dirty="0">
                <a:solidFill>
                  <a:srgbClr val="FF0000"/>
                </a:solidFill>
              </a:rPr>
              <a:t>szükségesség,</a:t>
            </a:r>
          </a:p>
          <a:p>
            <a:pPr lvl="0"/>
            <a:r>
              <a:rPr lang="hu-HU" dirty="0"/>
              <a:t>célszerűség,</a:t>
            </a:r>
          </a:p>
          <a:p>
            <a:pPr lvl="0"/>
            <a:r>
              <a:rPr lang="hu-HU" dirty="0">
                <a:solidFill>
                  <a:srgbClr val="FF0000"/>
                </a:solidFill>
              </a:rPr>
              <a:t>szakszerűség</a:t>
            </a:r>
            <a:r>
              <a:rPr lang="hu-HU" dirty="0"/>
              <a:t>,</a:t>
            </a:r>
          </a:p>
          <a:p>
            <a:endParaRPr lang="hu-HU" dirty="0"/>
          </a:p>
        </p:txBody>
      </p:sp>
    </p:spTree>
    <p:extLst>
      <p:ext uri="{BB962C8B-B14F-4D97-AF65-F5344CB8AC3E}">
        <p14:creationId xmlns:p14="http://schemas.microsoft.com/office/powerpoint/2010/main" val="405240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102. Döntse </a:t>
            </a:r>
            <a:r>
              <a:rPr lang="hu-HU" dirty="0"/>
              <a:t>el, hogy az alábbi fogalom-meghatározás az </a:t>
            </a:r>
            <a:r>
              <a:rPr lang="hu-HU" b="1" dirty="0"/>
              <a:t>arányosság alapelvét</a:t>
            </a:r>
            <a:r>
              <a:rPr lang="hu-HU" dirty="0"/>
              <a:t> határozza-e meg</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intézkedések módját, helyét úgy kell megválasztani, hogy egyidejűleg szavatolható legyen a vagyonőr és az intézkedésében érintett személy biztonsága is.„</a:t>
            </a:r>
          </a:p>
          <a:p>
            <a:pPr marL="0" indent="0">
              <a:buNone/>
            </a:pPr>
            <a:endParaRPr lang="hu-HU" dirty="0"/>
          </a:p>
          <a:p>
            <a:pPr lvl="0"/>
            <a:r>
              <a:rPr lang="hu-HU" dirty="0"/>
              <a:t>igaz </a:t>
            </a:r>
          </a:p>
          <a:p>
            <a:pPr lvl="0"/>
            <a:r>
              <a:rPr lang="hu-HU" dirty="0">
                <a:solidFill>
                  <a:srgbClr val="FF0000"/>
                </a:solidFill>
              </a:rPr>
              <a:t>hamis</a:t>
            </a:r>
          </a:p>
          <a:p>
            <a:endParaRPr lang="hu-HU" dirty="0"/>
          </a:p>
        </p:txBody>
      </p:sp>
    </p:spTree>
    <p:extLst>
      <p:ext uri="{BB962C8B-B14F-4D97-AF65-F5344CB8AC3E}">
        <p14:creationId xmlns:p14="http://schemas.microsoft.com/office/powerpoint/2010/main" val="236715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103. Döntse </a:t>
            </a:r>
            <a:r>
              <a:rPr lang="hu-HU" dirty="0"/>
              <a:t>el, hogy az alábbi fogalom-meghatározás az </a:t>
            </a:r>
            <a:r>
              <a:rPr lang="hu-HU" b="1" dirty="0"/>
              <a:t>arányosság alapelvét</a:t>
            </a:r>
            <a:r>
              <a:rPr lang="hu-HU" dirty="0"/>
              <a:t> határozza-e meg</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alkalmazott intézkedés nem okozhat olyan hátrányt, amely nyilvánvalóan nem áll arányban az intézkedés törvényes céljával. </a:t>
            </a:r>
          </a:p>
          <a:p>
            <a:pPr marL="0" indent="0">
              <a:buNone/>
            </a:pPr>
            <a:r>
              <a:rPr lang="hu-HU" dirty="0"/>
              <a:t>A több lehetséges és alkalmas intézkedés, valamint a támadáselhárító eszköz közül azt kell választani, amely az eredményesség biztosítása mellett az intézkedéssel érintettre a legkisebb korlátozással, sérüléssel vagy károkozással jár.„</a:t>
            </a:r>
          </a:p>
          <a:p>
            <a:pPr marL="0" indent="0">
              <a:buNone/>
            </a:pPr>
            <a:endParaRPr lang="hu-HU" dirty="0"/>
          </a:p>
          <a:p>
            <a:pPr lvl="0"/>
            <a:r>
              <a:rPr lang="hu-HU" dirty="0">
                <a:solidFill>
                  <a:srgbClr val="FF0000"/>
                </a:solidFill>
              </a:rPr>
              <a:t>igaz </a:t>
            </a:r>
          </a:p>
          <a:p>
            <a:pPr lvl="0"/>
            <a:r>
              <a:rPr lang="hu-HU" dirty="0"/>
              <a:t>hamis</a:t>
            </a:r>
          </a:p>
          <a:p>
            <a:endParaRPr lang="hu-HU" dirty="0"/>
          </a:p>
        </p:txBody>
      </p:sp>
    </p:spTree>
    <p:extLst>
      <p:ext uri="{BB962C8B-B14F-4D97-AF65-F5344CB8AC3E}">
        <p14:creationId xmlns:p14="http://schemas.microsoft.com/office/powerpoint/2010/main" val="220454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104. Döntse </a:t>
            </a:r>
            <a:r>
              <a:rPr lang="hu-HU" dirty="0"/>
              <a:t>el, hogy az alábbi fogalom-meghatározás a </a:t>
            </a:r>
            <a:r>
              <a:rPr lang="hu-HU" b="1" dirty="0"/>
              <a:t>szükségesség alapelvét</a:t>
            </a:r>
            <a:r>
              <a:rPr lang="hu-HU" dirty="0"/>
              <a:t> határozza-e meg</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intézkedések alkalmazása sohasem lehet öncélú, azok csak a megbízó érdekkörében eljárva, a szükséges ideig alkalmazhatóak.„</a:t>
            </a:r>
          </a:p>
          <a:p>
            <a:pPr marL="0" indent="0">
              <a:buNone/>
            </a:pPr>
            <a:r>
              <a:rPr lang="hu-HU" dirty="0" smtClean="0"/>
              <a:t> </a:t>
            </a:r>
            <a:endParaRPr lang="hu-HU" dirty="0"/>
          </a:p>
          <a:p>
            <a:pPr lvl="0"/>
            <a:r>
              <a:rPr lang="hu-HU" dirty="0">
                <a:solidFill>
                  <a:srgbClr val="FF0000"/>
                </a:solidFill>
              </a:rPr>
              <a:t>igaz </a:t>
            </a:r>
          </a:p>
          <a:p>
            <a:pPr lvl="0"/>
            <a:r>
              <a:rPr lang="hu-HU" dirty="0"/>
              <a:t>hamis</a:t>
            </a:r>
          </a:p>
          <a:p>
            <a:endParaRPr lang="hu-HU" dirty="0"/>
          </a:p>
        </p:txBody>
      </p:sp>
    </p:spTree>
    <p:extLst>
      <p:ext uri="{BB962C8B-B14F-4D97-AF65-F5344CB8AC3E}">
        <p14:creationId xmlns:p14="http://schemas.microsoft.com/office/powerpoint/2010/main" val="92311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105. Döntse </a:t>
            </a:r>
            <a:r>
              <a:rPr lang="hu-HU" dirty="0"/>
              <a:t>el, hogy az alábbi fogalom-meghatározás a </a:t>
            </a:r>
            <a:r>
              <a:rPr lang="hu-HU" b="1" dirty="0"/>
              <a:t>szükségesség alapelvét</a:t>
            </a:r>
            <a:r>
              <a:rPr lang="hu-HU" dirty="0"/>
              <a:t> határozza-e meg</a:t>
            </a:r>
            <a:r>
              <a:rPr lang="hu-HU" dirty="0" smtClean="0"/>
              <a:t>.</a:t>
            </a:r>
            <a:endParaRPr lang="hu-HU" dirty="0"/>
          </a:p>
        </p:txBody>
      </p:sp>
      <p:sp>
        <p:nvSpPr>
          <p:cNvPr id="3" name="Tartalom helye 2"/>
          <p:cNvSpPr>
            <a:spLocks noGrp="1"/>
          </p:cNvSpPr>
          <p:nvPr>
            <p:ph idx="1"/>
          </p:nvPr>
        </p:nvSpPr>
        <p:spPr/>
        <p:txBody>
          <a:bodyPr/>
          <a:lstStyle/>
          <a:p>
            <a:pPr marL="0" indent="0" algn="just">
              <a:buNone/>
            </a:pPr>
            <a:r>
              <a:rPr lang="hu-HU" dirty="0"/>
              <a:t>„A szakmára vonatkozó szabályoknak, tapasztalatoknak és ajánlásoknak a figyelembe vételével teljesíti feladatait.” </a:t>
            </a:r>
          </a:p>
          <a:p>
            <a:pPr marL="0" indent="0">
              <a:buNone/>
            </a:pPr>
            <a:r>
              <a:rPr lang="hu-HU" dirty="0"/>
              <a:t> </a:t>
            </a:r>
          </a:p>
          <a:p>
            <a:pPr lvl="0"/>
            <a:r>
              <a:rPr lang="hu-HU" dirty="0"/>
              <a:t>igaz </a:t>
            </a:r>
          </a:p>
          <a:p>
            <a:pPr lvl="0"/>
            <a:r>
              <a:rPr lang="hu-HU" dirty="0">
                <a:solidFill>
                  <a:srgbClr val="FF0000"/>
                </a:solidFill>
              </a:rPr>
              <a:t>hamis</a:t>
            </a:r>
          </a:p>
          <a:p>
            <a:endParaRPr lang="hu-HU" dirty="0"/>
          </a:p>
        </p:txBody>
      </p:sp>
    </p:spTree>
    <p:extLst>
      <p:ext uri="{BB962C8B-B14F-4D97-AF65-F5344CB8AC3E}">
        <p14:creationId xmlns:p14="http://schemas.microsoft.com/office/powerpoint/2010/main" val="99009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106. Döntse </a:t>
            </a:r>
            <a:r>
              <a:rPr lang="hu-HU" dirty="0"/>
              <a:t>el, hogy az alábbi fogalom-meghatározás a </a:t>
            </a:r>
            <a:r>
              <a:rPr lang="hu-HU" b="1" dirty="0"/>
              <a:t>szakszerűség alapelvét</a:t>
            </a:r>
            <a:r>
              <a:rPr lang="hu-HU" dirty="0"/>
              <a:t> határozza-e meg</a:t>
            </a:r>
            <a:r>
              <a:rPr lang="hu-HU" dirty="0" smtClean="0"/>
              <a:t>.</a:t>
            </a:r>
            <a:endParaRPr lang="hu-HU" dirty="0"/>
          </a:p>
        </p:txBody>
      </p:sp>
      <p:sp>
        <p:nvSpPr>
          <p:cNvPr id="3" name="Tartalom helye 2"/>
          <p:cNvSpPr>
            <a:spLocks noGrp="1"/>
          </p:cNvSpPr>
          <p:nvPr>
            <p:ph idx="1"/>
          </p:nvPr>
        </p:nvSpPr>
        <p:spPr/>
        <p:txBody>
          <a:bodyPr/>
          <a:lstStyle/>
          <a:p>
            <a:pPr marL="0" indent="0" algn="just">
              <a:buNone/>
            </a:pPr>
            <a:r>
              <a:rPr lang="hu-HU" dirty="0"/>
              <a:t>„A szakmára vonatkozó szabályoknak, tapasztalatoknak és ajánlásoknak a figyelembe vételével teljesíti feladatait.” </a:t>
            </a:r>
          </a:p>
          <a:p>
            <a:pPr marL="0" indent="0">
              <a:buNone/>
            </a:pPr>
            <a:endParaRPr lang="hu-HU" dirty="0"/>
          </a:p>
          <a:p>
            <a:pPr lvl="0"/>
            <a:r>
              <a:rPr lang="hu-HU" dirty="0">
                <a:solidFill>
                  <a:srgbClr val="FF0000"/>
                </a:solidFill>
              </a:rPr>
              <a:t>igaz</a:t>
            </a:r>
            <a:r>
              <a:rPr lang="hu-HU" dirty="0"/>
              <a:t> </a:t>
            </a:r>
          </a:p>
          <a:p>
            <a:pPr lvl="0"/>
            <a:r>
              <a:rPr lang="hu-HU" dirty="0"/>
              <a:t>hamis</a:t>
            </a:r>
          </a:p>
          <a:p>
            <a:endParaRPr lang="hu-HU" dirty="0"/>
          </a:p>
        </p:txBody>
      </p:sp>
    </p:spTree>
    <p:extLst>
      <p:ext uri="{BB962C8B-B14F-4D97-AF65-F5344CB8AC3E}">
        <p14:creationId xmlns:p14="http://schemas.microsoft.com/office/powerpoint/2010/main" val="292137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107. Döntse </a:t>
            </a:r>
            <a:r>
              <a:rPr lang="hu-HU" dirty="0"/>
              <a:t>el, hogy az alábbi fogalom-meghatározás a </a:t>
            </a:r>
            <a:r>
              <a:rPr lang="hu-HU" b="1" dirty="0"/>
              <a:t>szakszerűség alapelvét</a:t>
            </a:r>
            <a:r>
              <a:rPr lang="hu-HU" dirty="0"/>
              <a:t> határozza-e meg</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intézkedések alkalmazása sohasem lehet öncélú, azok csak a megbízó érdekkörében eljárva, a szükséges ideig alkalmazhatóak.„</a:t>
            </a:r>
          </a:p>
          <a:p>
            <a:pPr marL="0" indent="0">
              <a:buNone/>
            </a:pPr>
            <a:endParaRPr lang="hu-HU" dirty="0"/>
          </a:p>
          <a:p>
            <a:pPr lvl="0"/>
            <a:r>
              <a:rPr lang="hu-HU" dirty="0"/>
              <a:t>igaz </a:t>
            </a:r>
          </a:p>
          <a:p>
            <a:pPr lvl="0"/>
            <a:r>
              <a:rPr lang="hu-HU" dirty="0">
                <a:solidFill>
                  <a:srgbClr val="FF0000"/>
                </a:solidFill>
              </a:rPr>
              <a:t>hamis</a:t>
            </a:r>
          </a:p>
          <a:p>
            <a:endParaRPr lang="hu-HU" dirty="0"/>
          </a:p>
        </p:txBody>
      </p:sp>
    </p:spTree>
    <p:extLst>
      <p:ext uri="{BB962C8B-B14F-4D97-AF65-F5344CB8AC3E}">
        <p14:creationId xmlns:p14="http://schemas.microsoft.com/office/powerpoint/2010/main" val="150958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108. Döntse </a:t>
            </a:r>
            <a:r>
              <a:rPr lang="hu-HU" dirty="0"/>
              <a:t>el, hogy az alábbi fogalom-meghatározás a </a:t>
            </a:r>
            <a:r>
              <a:rPr lang="hu-HU" b="1" dirty="0"/>
              <a:t>jogszerűség alapelvét</a:t>
            </a:r>
            <a:r>
              <a:rPr lang="hu-HU" dirty="0"/>
              <a:t> határozza-e meg</a:t>
            </a:r>
            <a:r>
              <a:rPr lang="hu-HU" dirty="0" smtClean="0"/>
              <a:t>.</a:t>
            </a:r>
            <a:endParaRPr lang="hu-HU" dirty="0"/>
          </a:p>
        </p:txBody>
      </p:sp>
      <p:sp>
        <p:nvSpPr>
          <p:cNvPr id="3" name="Tartalom helye 2"/>
          <p:cNvSpPr>
            <a:spLocks noGrp="1"/>
          </p:cNvSpPr>
          <p:nvPr>
            <p:ph idx="1"/>
          </p:nvPr>
        </p:nvSpPr>
        <p:spPr/>
        <p:txBody>
          <a:bodyPr/>
          <a:lstStyle/>
          <a:p>
            <a:pPr marL="0" indent="0" algn="just">
              <a:buNone/>
            </a:pPr>
            <a:r>
              <a:rPr lang="hu-HU" dirty="0"/>
              <a:t>„Az intézkedések alkalmazása sohasem lehet öncélú, azok csak a megbízó érdekkörében eljárva, a szükséges ideig alkalmazhatóak.„</a:t>
            </a:r>
          </a:p>
          <a:p>
            <a:pPr marL="0" indent="0">
              <a:buNone/>
            </a:pPr>
            <a:endParaRPr lang="hu-HU" dirty="0"/>
          </a:p>
          <a:p>
            <a:pPr lvl="0"/>
            <a:r>
              <a:rPr lang="hu-HU" dirty="0"/>
              <a:t>igaz </a:t>
            </a:r>
          </a:p>
          <a:p>
            <a:pPr lvl="0"/>
            <a:r>
              <a:rPr lang="hu-HU" dirty="0">
                <a:solidFill>
                  <a:srgbClr val="FF0000"/>
                </a:solidFill>
              </a:rPr>
              <a:t>hamis</a:t>
            </a:r>
          </a:p>
          <a:p>
            <a:endParaRPr lang="hu-HU" dirty="0"/>
          </a:p>
        </p:txBody>
      </p:sp>
    </p:spTree>
    <p:extLst>
      <p:ext uri="{BB962C8B-B14F-4D97-AF65-F5344CB8AC3E}">
        <p14:creationId xmlns:p14="http://schemas.microsoft.com/office/powerpoint/2010/main" val="387414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756" y="274638"/>
            <a:ext cx="11665296" cy="1020762"/>
          </a:xfrm>
        </p:spPr>
        <p:txBody>
          <a:bodyPr>
            <a:noAutofit/>
          </a:bodyPr>
          <a:lstStyle/>
          <a:p>
            <a:pPr lvl="0" algn="just"/>
            <a:r>
              <a:rPr lang="hu-HU" sz="2200" dirty="0" smtClean="0"/>
              <a:t>10. Az </a:t>
            </a:r>
            <a:r>
              <a:rPr lang="hu-HU" sz="2200" dirty="0"/>
              <a:t>alábbi állítások közül válassza ki azt, amelyik a személy- és vagyonvédelmi, valamint a magánnyomozói tevékenység szabályairól szóló 2005. évi CXXXIII. törvénynek a célját pontosan fogalmazza meg</a:t>
            </a:r>
            <a:r>
              <a:rPr lang="hu-HU" sz="2200" dirty="0" smtClean="0"/>
              <a:t>.</a:t>
            </a:r>
            <a:endParaRPr lang="hu-HU" sz="2200" dirty="0"/>
          </a:p>
        </p:txBody>
      </p:sp>
      <p:sp>
        <p:nvSpPr>
          <p:cNvPr id="3" name="Tartalom helye 2"/>
          <p:cNvSpPr>
            <a:spLocks noGrp="1"/>
          </p:cNvSpPr>
          <p:nvPr>
            <p:ph idx="1"/>
          </p:nvPr>
        </p:nvSpPr>
        <p:spPr>
          <a:xfrm>
            <a:off x="189756" y="1905000"/>
            <a:ext cx="11665296" cy="4267200"/>
          </a:xfrm>
        </p:spPr>
        <p:txBody>
          <a:bodyPr>
            <a:normAutofit fontScale="70000" lnSpcReduction="20000"/>
          </a:bodyPr>
          <a:lstStyle/>
          <a:p>
            <a:pPr marL="457200" lvl="0" indent="-457200">
              <a:buFont typeface="+mj-lt"/>
              <a:buAutoNum type="alphaLcParenR"/>
            </a:pPr>
            <a:r>
              <a:rPr lang="hu-HU" dirty="0">
                <a:solidFill>
                  <a:srgbClr val="FF0000"/>
                </a:solidFill>
              </a:rPr>
              <a:t>E törvény célja, hogy - a közrend, a közbiztonság javítása, s ezek részeként a személy- és vagyonvédelem, a bűnmegelőzés hatékonyságának fokozása érdekében - erősítse a vállalkozás keretében végzett személy- és vagyonvédelmi, valamint a magánnyomozói szolgáltatás törvényességét, és további garanciát nyújtson a társadalom számára az e szolgáltatásokat igénybe vevők, illetve az e szolgáltatások gyakorlása során érintettek személyhez fűződő jogai, vagyoni érdekei sérthetetlenségére irányuló igényeinek érvényesítéséhez.</a:t>
            </a:r>
          </a:p>
          <a:p>
            <a:pPr marL="457200" lvl="0" indent="-457200">
              <a:buFont typeface="+mj-lt"/>
              <a:buAutoNum type="alphaLcParenR"/>
            </a:pPr>
            <a:r>
              <a:rPr lang="hu-HU" dirty="0"/>
              <a:t>E törvény célja, hogy - a közrend, a közbiztonság javítása, s ezek részeként a személy- és vagyonvédelem, a bűnmegelőzés hatékonyságának fokozása érdekében - erősítse a magánnyomozói szolgáltatás törvényességét, és további garanciát nyújtson a társadalom számára az e szolgáltatásokat igénybe vevők, illetve az e szolgáltatások gyakorlása során érintettek személyhez fűződő jogai, vagyoni érdekei sérthetetlenségére irányuló igényeinek érvényesítéséhez.</a:t>
            </a:r>
          </a:p>
          <a:p>
            <a:pPr marL="457200" lvl="0" indent="-457200">
              <a:buFont typeface="+mj-lt"/>
              <a:buAutoNum type="alphaLcParenR"/>
            </a:pPr>
            <a:r>
              <a:rPr lang="hu-HU" dirty="0"/>
              <a:t>E törvény célja, hogy - a közrend, a közbiztonság a határbiztonság és a nemzetbiztonság javítása, s ezek részeként a személy- és vagyonvédelem, a bűnmegelőzés hatékonyságának fokozása érdekében - erősítse a vállalkozás keretében végzett személy- és vagyonvédelmi, valamint a magánnyomozói szolgáltatás törvényességét, és további garanciát nyújtson a társadalom számára az e szolgáltatásokat igénybe vevők, illetve az e szolgáltatások gyakorlása során érintettek személyhez fűződő jogai, vagyoni érdekei sérthetetlenségére irányuló igényeinek érvényesítéséhez.”</a:t>
            </a:r>
          </a:p>
          <a:p>
            <a:pPr marL="457200" lvl="0" indent="-457200">
              <a:buFont typeface="+mj-lt"/>
              <a:buAutoNum type="alphaLcParenR"/>
            </a:pPr>
            <a:r>
              <a:rPr lang="hu-HU" dirty="0"/>
              <a:t>E törvény célja, hogy - a közrend, a közbiztonság javítása, s ezek részeként a személy- és vagyonvédelem, a bűnmegelőzés hatékonyságának fokozása érdekében - erősítse a vállalkozás keretében végzett személy- és vagyonvédelmi, valamint a magánnyomozói szolgáltatás törvényességét.</a:t>
            </a:r>
          </a:p>
          <a:p>
            <a:endParaRPr lang="hu-HU" dirty="0"/>
          </a:p>
        </p:txBody>
      </p:sp>
    </p:spTree>
    <p:extLst>
      <p:ext uri="{BB962C8B-B14F-4D97-AF65-F5344CB8AC3E}">
        <p14:creationId xmlns:p14="http://schemas.microsoft.com/office/powerpoint/2010/main" val="278174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109. Döntse </a:t>
            </a:r>
            <a:r>
              <a:rPr lang="hu-HU" dirty="0"/>
              <a:t>el, hogy az alábbi fogalom-meghatározás a </a:t>
            </a:r>
            <a:r>
              <a:rPr lang="hu-HU" b="1" dirty="0"/>
              <a:t>jogszerűség alapelvét</a:t>
            </a:r>
            <a:r>
              <a:rPr lang="hu-HU" dirty="0"/>
              <a:t> határozza-e meg</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 személy- és vagyonőr a mindenkor hatályos jogszabályoknak megfelelően köteles eljárni.„</a:t>
            </a:r>
          </a:p>
          <a:p>
            <a:pPr marL="0" indent="0">
              <a:buNone/>
            </a:pPr>
            <a:r>
              <a:rPr lang="hu-HU" dirty="0"/>
              <a:t>  </a:t>
            </a:r>
          </a:p>
          <a:p>
            <a:pPr lvl="0"/>
            <a:r>
              <a:rPr lang="hu-HU" dirty="0">
                <a:solidFill>
                  <a:srgbClr val="FF0000"/>
                </a:solidFill>
              </a:rPr>
              <a:t>igaz</a:t>
            </a:r>
            <a:r>
              <a:rPr lang="hu-HU" dirty="0"/>
              <a:t> </a:t>
            </a:r>
          </a:p>
          <a:p>
            <a:pPr lvl="0"/>
            <a:r>
              <a:rPr lang="hu-HU" dirty="0"/>
              <a:t>hamis</a:t>
            </a:r>
          </a:p>
          <a:p>
            <a:endParaRPr lang="hu-HU" dirty="0"/>
          </a:p>
        </p:txBody>
      </p:sp>
    </p:spTree>
    <p:extLst>
      <p:ext uri="{BB962C8B-B14F-4D97-AF65-F5344CB8AC3E}">
        <p14:creationId xmlns:p14="http://schemas.microsoft.com/office/powerpoint/2010/main" val="203835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110. Döntse </a:t>
            </a:r>
            <a:r>
              <a:rPr lang="hu-HU" dirty="0"/>
              <a:t>el, hogy az alábbi fogalom-meghatározás az </a:t>
            </a:r>
            <a:r>
              <a:rPr lang="hu-HU" b="1" dirty="0"/>
              <a:t>biztonságosság alapelvét</a:t>
            </a:r>
            <a:r>
              <a:rPr lang="hu-HU" dirty="0"/>
              <a:t> határozza-e meg</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alkalmazott intézkedés nem okozhat olyan hátrányt, amely nyilvánvalóan nem áll arányban az intézkedés törvényes céljával. </a:t>
            </a:r>
          </a:p>
          <a:p>
            <a:pPr marL="0" indent="0">
              <a:buNone/>
            </a:pPr>
            <a:r>
              <a:rPr lang="hu-HU" dirty="0"/>
              <a:t>A több lehetséges és alkalmas intézkedés, valamint a támadáselhárító eszköz közül azt kell választani, amely az eredményesség biztosítása mellett az intézkedéssel érintettre a legkisebb korlátozással, sérüléssel vagy károkozással jár.„</a:t>
            </a:r>
          </a:p>
          <a:p>
            <a:pPr marL="0" indent="0">
              <a:buNone/>
            </a:pPr>
            <a:r>
              <a:rPr lang="hu-HU" dirty="0"/>
              <a:t>  </a:t>
            </a:r>
          </a:p>
          <a:p>
            <a:pPr lvl="0"/>
            <a:r>
              <a:rPr lang="hu-HU" dirty="0"/>
              <a:t>igaz </a:t>
            </a:r>
          </a:p>
          <a:p>
            <a:pPr lvl="0"/>
            <a:r>
              <a:rPr lang="hu-HU" dirty="0"/>
              <a:t>hamis</a:t>
            </a:r>
          </a:p>
          <a:p>
            <a:endParaRPr lang="hu-HU" dirty="0"/>
          </a:p>
        </p:txBody>
      </p:sp>
    </p:spTree>
    <p:extLst>
      <p:ext uri="{BB962C8B-B14F-4D97-AF65-F5344CB8AC3E}">
        <p14:creationId xmlns:p14="http://schemas.microsoft.com/office/powerpoint/2010/main" val="152746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111. Döntse </a:t>
            </a:r>
            <a:r>
              <a:rPr lang="hu-HU" dirty="0"/>
              <a:t>el, hogy az alábbi fogalom-meghatározás az </a:t>
            </a:r>
            <a:r>
              <a:rPr lang="hu-HU" b="1" dirty="0"/>
              <a:t>biztonságosság alapelvét</a:t>
            </a:r>
            <a:r>
              <a:rPr lang="hu-HU" dirty="0"/>
              <a:t> határozza-e meg</a:t>
            </a:r>
            <a:r>
              <a:rPr lang="hu-HU" dirty="0" smtClean="0"/>
              <a:t>.</a:t>
            </a:r>
            <a:endParaRPr lang="hu-HU" dirty="0"/>
          </a:p>
        </p:txBody>
      </p:sp>
      <p:sp>
        <p:nvSpPr>
          <p:cNvPr id="3" name="Tartalom helye 2"/>
          <p:cNvSpPr>
            <a:spLocks noGrp="1"/>
          </p:cNvSpPr>
          <p:nvPr>
            <p:ph idx="1"/>
          </p:nvPr>
        </p:nvSpPr>
        <p:spPr/>
        <p:txBody>
          <a:bodyPr/>
          <a:lstStyle/>
          <a:p>
            <a:pPr marL="0" indent="0" algn="just">
              <a:buNone/>
            </a:pPr>
            <a:r>
              <a:rPr lang="hu-HU" dirty="0"/>
              <a:t>„Az intézkedések módját, helyét úgy kell megválasztani, hogy egyidejűleg szavatolható legyen a vagyonőr és az intézkedésében érintett személy biztonsága is.„</a:t>
            </a:r>
          </a:p>
          <a:p>
            <a:pPr marL="0" indent="0">
              <a:buNone/>
            </a:pPr>
            <a:r>
              <a:rPr lang="hu-HU" dirty="0" smtClean="0"/>
              <a:t> </a:t>
            </a:r>
            <a:endParaRPr lang="hu-HU" dirty="0"/>
          </a:p>
          <a:p>
            <a:pPr lvl="0"/>
            <a:r>
              <a:rPr lang="hu-HU" dirty="0">
                <a:solidFill>
                  <a:srgbClr val="FF0000"/>
                </a:solidFill>
              </a:rPr>
              <a:t>igaz</a:t>
            </a:r>
            <a:r>
              <a:rPr lang="hu-HU" dirty="0"/>
              <a:t> </a:t>
            </a:r>
          </a:p>
          <a:p>
            <a:pPr lvl="0"/>
            <a:r>
              <a:rPr lang="hu-HU" dirty="0"/>
              <a:t>hamis</a:t>
            </a:r>
          </a:p>
          <a:p>
            <a:endParaRPr lang="hu-HU" dirty="0"/>
          </a:p>
        </p:txBody>
      </p:sp>
    </p:spTree>
    <p:extLst>
      <p:ext uri="{BB962C8B-B14F-4D97-AF65-F5344CB8AC3E}">
        <p14:creationId xmlns:p14="http://schemas.microsoft.com/office/powerpoint/2010/main" val="35656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112. Egészítse </a:t>
            </a:r>
            <a:r>
              <a:rPr lang="hu-HU" dirty="0"/>
              <a:t>ki a megadott szavakkal az alábbi szöveget úgy, hogy az arányosság alapelve helyesen legyen megfogalmazva</a:t>
            </a:r>
            <a:r>
              <a:rPr lang="hu-HU" dirty="0" smtClean="0"/>
              <a:t>.</a:t>
            </a:r>
            <a:endParaRPr lang="hu-HU" dirty="0"/>
          </a:p>
        </p:txBody>
      </p:sp>
      <p:sp>
        <p:nvSpPr>
          <p:cNvPr id="3" name="Tartalom helye 2"/>
          <p:cNvSpPr>
            <a:spLocks noGrp="1"/>
          </p:cNvSpPr>
          <p:nvPr>
            <p:ph idx="1"/>
          </p:nvPr>
        </p:nvSpPr>
        <p:spPr>
          <a:xfrm>
            <a:off x="621804" y="1905000"/>
            <a:ext cx="10801200" cy="4267200"/>
          </a:xfrm>
        </p:spPr>
        <p:txBody>
          <a:bodyPr>
            <a:normAutofit/>
          </a:bodyPr>
          <a:lstStyle/>
          <a:p>
            <a:pPr marL="0" indent="0">
              <a:buNone/>
            </a:pPr>
            <a:r>
              <a:rPr lang="hu-HU" dirty="0"/>
              <a:t>„Az alkalmazott intézkedés nem okozhat olyan (1) ………………, amely nyilvánvalóan nem áll arányban az intézkedés (2) ……………….. céljával. </a:t>
            </a:r>
          </a:p>
          <a:p>
            <a:pPr marL="0" indent="0">
              <a:buNone/>
            </a:pPr>
            <a:r>
              <a:rPr lang="hu-HU" dirty="0"/>
              <a:t>A több lehetséges és alkalmas intézkedés, valamint a támadáselhárító eszköz közül azt kell választani, amely az (3) ………………….. biztosítása mellett az intézkedéssel érintettre a legkisebb korlátozással, (4) ……………….. vagy károkozással jár.”</a:t>
            </a:r>
          </a:p>
          <a:p>
            <a:pPr marL="0" indent="0">
              <a:buNone/>
            </a:pPr>
            <a:endParaRPr lang="hu-HU" dirty="0"/>
          </a:p>
          <a:p>
            <a:pPr marL="0" indent="0">
              <a:buNone/>
            </a:pPr>
            <a:r>
              <a:rPr lang="hu-HU" dirty="0"/>
              <a:t>a) törvényes b) hátrányt c) sérüléssel d) eredményesség </a:t>
            </a:r>
          </a:p>
          <a:p>
            <a:pPr marL="0" indent="0">
              <a:buNone/>
            </a:pPr>
            <a:r>
              <a:rPr lang="hu-HU" dirty="0"/>
              <a:t> </a:t>
            </a:r>
          </a:p>
          <a:p>
            <a:pPr marL="0" indent="0">
              <a:buNone/>
            </a:pPr>
            <a:r>
              <a:rPr lang="hu-HU" dirty="0">
                <a:solidFill>
                  <a:srgbClr val="FF0000"/>
                </a:solidFill>
              </a:rPr>
              <a:t>Megoldás: 1-b, 2-a, 3-d, 4-c, </a:t>
            </a:r>
          </a:p>
          <a:p>
            <a:endParaRPr lang="hu-HU" dirty="0"/>
          </a:p>
        </p:txBody>
      </p:sp>
    </p:spTree>
    <p:extLst>
      <p:ext uri="{BB962C8B-B14F-4D97-AF65-F5344CB8AC3E}">
        <p14:creationId xmlns:p14="http://schemas.microsoft.com/office/powerpoint/2010/main" val="352969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706090"/>
          </a:xfrm>
        </p:spPr>
        <p:txBody>
          <a:bodyPr/>
          <a:lstStyle/>
          <a:p>
            <a:r>
              <a:rPr lang="hu-HU" dirty="0" smtClean="0"/>
              <a:t>113. Párosítsa </a:t>
            </a:r>
            <a:r>
              <a:rPr lang="hu-HU" dirty="0"/>
              <a:t>az alapelveket a meghatározásukkal.</a:t>
            </a:r>
          </a:p>
        </p:txBody>
      </p:sp>
      <p:graphicFrame>
        <p:nvGraphicFramePr>
          <p:cNvPr id="5" name="Táblázat 4"/>
          <p:cNvGraphicFramePr>
            <a:graphicFrameLocks noGrp="1"/>
          </p:cNvGraphicFramePr>
          <p:nvPr>
            <p:extLst>
              <p:ext uri="{D42A27DB-BD31-4B8C-83A1-F6EECF244321}">
                <p14:modId xmlns:p14="http://schemas.microsoft.com/office/powerpoint/2010/main" val="257207387"/>
              </p:ext>
            </p:extLst>
          </p:nvPr>
        </p:nvGraphicFramePr>
        <p:xfrm>
          <a:off x="837828" y="1628800"/>
          <a:ext cx="10441159" cy="4267201"/>
        </p:xfrm>
        <a:graphic>
          <a:graphicData uri="http://schemas.openxmlformats.org/drawingml/2006/table">
            <a:tbl>
              <a:tblPr firstRow="1" firstCol="1" bandRow="1"/>
              <a:tblGrid>
                <a:gridCol w="481460">
                  <a:extLst>
                    <a:ext uri="{9D8B030D-6E8A-4147-A177-3AD203B41FA5}">
                      <a16:colId xmlns:a16="http://schemas.microsoft.com/office/drawing/2014/main" val="1468165683"/>
                    </a:ext>
                  </a:extLst>
                </a:gridCol>
                <a:gridCol w="5025022">
                  <a:extLst>
                    <a:ext uri="{9D8B030D-6E8A-4147-A177-3AD203B41FA5}">
                      <a16:colId xmlns:a16="http://schemas.microsoft.com/office/drawing/2014/main" val="1275055422"/>
                    </a:ext>
                  </a:extLst>
                </a:gridCol>
                <a:gridCol w="644996">
                  <a:extLst>
                    <a:ext uri="{9D8B030D-6E8A-4147-A177-3AD203B41FA5}">
                      <a16:colId xmlns:a16="http://schemas.microsoft.com/office/drawing/2014/main" val="2488084510"/>
                    </a:ext>
                  </a:extLst>
                </a:gridCol>
                <a:gridCol w="644996">
                  <a:extLst>
                    <a:ext uri="{9D8B030D-6E8A-4147-A177-3AD203B41FA5}">
                      <a16:colId xmlns:a16="http://schemas.microsoft.com/office/drawing/2014/main" val="2299138567"/>
                    </a:ext>
                  </a:extLst>
                </a:gridCol>
                <a:gridCol w="3644685">
                  <a:extLst>
                    <a:ext uri="{9D8B030D-6E8A-4147-A177-3AD203B41FA5}">
                      <a16:colId xmlns:a16="http://schemas.microsoft.com/office/drawing/2014/main" val="3228537320"/>
                    </a:ext>
                  </a:extLst>
                </a:gridCol>
              </a:tblGrid>
              <a:tr h="1752834">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1,</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 algn="just">
                        <a:lnSpc>
                          <a:spcPct val="107000"/>
                        </a:lnSpc>
                        <a:spcAft>
                          <a:spcPts val="0"/>
                        </a:spcAft>
                      </a:pPr>
                      <a:r>
                        <a:rPr lang="hu-HU" sz="1400" dirty="0">
                          <a:effectLst/>
                          <a:latin typeface="+mn-lt"/>
                          <a:ea typeface="Calibri" panose="020F0502020204030204" pitchFamily="34" charset="0"/>
                          <a:cs typeface="Times New Roman" panose="02020603050405020304" pitchFamily="18" charset="0"/>
                        </a:rPr>
                        <a:t>„Az alkalmazott intézkedés nem okozhat olyan hátrányt, amely nyilvánvalóan nem áll arányban az intézkedés törvényes céljával. A több lehetséges és alkalmas intézkedés, valamint a támadáselhárító eszköz közül azt kell választani, amely az eredményesség biztosítása mellett az intézkedéssel érintettre a legkisebb korlátozással, sérüléssel vagy károkozással jár.„</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dirty="0">
                          <a:effectLst/>
                          <a:latin typeface="+mn-lt"/>
                          <a:ea typeface="Calibri" panose="020F0502020204030204" pitchFamily="34" charset="0"/>
                          <a:cs typeface="Times New Roman" panose="02020603050405020304" pitchFamily="18" charset="0"/>
                        </a:rPr>
                        <a:t> </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a,</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biztonságosság alapelve</a:t>
                      </a:r>
                      <a:endParaRPr lang="hu-HU" sz="1400" b="1" dirty="0">
                        <a:effectLst/>
                        <a:latin typeface="+mn-lt"/>
                        <a:ea typeface="Times New Roman" panose="02020603050405020304" pitchFamily="18" charset="0"/>
                        <a:cs typeface="Times New Roman" panose="02020603050405020304" pitchFamily="18" charset="0"/>
                      </a:endParaRP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428535"/>
                  </a:ext>
                </a:extLst>
              </a:tr>
              <a:tr h="491385">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2</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a:effectLst/>
                          <a:latin typeface="+mn-lt"/>
                          <a:ea typeface="Times New Roman" panose="02020603050405020304" pitchFamily="18" charset="0"/>
                          <a:cs typeface="Times New Roman" panose="02020603050405020304" pitchFamily="18" charset="0"/>
                        </a:rPr>
                        <a:t>„</a:t>
                      </a:r>
                      <a:r>
                        <a:rPr lang="hu-HU" sz="1400" b="0">
                          <a:effectLst/>
                          <a:latin typeface="+mn-lt"/>
                          <a:ea typeface="Calibri" panose="020F0502020204030204" pitchFamily="34" charset="0"/>
                          <a:cs typeface="Times New Roman" panose="02020603050405020304" pitchFamily="18" charset="0"/>
                        </a:rPr>
                        <a:t>A személy- és vagyonőr a mindenkor hatályos jogszabályokn</a:t>
                      </a:r>
                      <a:r>
                        <a:rPr lang="hu-HU" sz="1400" b="0">
                          <a:effectLst/>
                          <a:latin typeface="+mn-lt"/>
                          <a:ea typeface="Times New Roman" panose="02020603050405020304" pitchFamily="18" charset="0"/>
                          <a:cs typeface="Times New Roman" panose="02020603050405020304" pitchFamily="18" charset="0"/>
                        </a:rPr>
                        <a:t>ak megfelelően köteles eljárni.„</a:t>
                      </a:r>
                      <a:endParaRPr lang="hu-HU" sz="1400" b="1">
                        <a:effectLst/>
                        <a:latin typeface="+mn-lt"/>
                        <a:ea typeface="Times New Roman" panose="02020603050405020304" pitchFamily="18" charset="0"/>
                        <a:cs typeface="Times New Roman" panose="02020603050405020304" pitchFamily="18" charset="0"/>
                      </a:endParaRP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b,</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szakszerűség alapelve</a:t>
                      </a:r>
                      <a:endParaRPr lang="hu-HU" sz="1400" b="1" dirty="0">
                        <a:effectLst/>
                        <a:latin typeface="+mn-lt"/>
                        <a:ea typeface="Times New Roman" panose="02020603050405020304" pitchFamily="18" charset="0"/>
                        <a:cs typeface="Times New Roman" panose="02020603050405020304" pitchFamily="18" charset="0"/>
                      </a:endParaRP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821665"/>
                  </a:ext>
                </a:extLst>
              </a:tr>
              <a:tr h="876417">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3,</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hu-HU" sz="1400">
                          <a:effectLst/>
                          <a:latin typeface="+mn-lt"/>
                          <a:ea typeface="Calibri" panose="020F0502020204030204" pitchFamily="34" charset="0"/>
                          <a:cs typeface="Times New Roman" panose="02020603050405020304" pitchFamily="18" charset="0"/>
                        </a:rPr>
                        <a:t>„Az intézkedések módját, helyét úgy kell megválasztani, hogy egyidejűleg szavatolható legyen a vagyonőr és az intézkedésében érintett személy biztonsága is.„</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c,</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hu-HU" sz="1400" dirty="0">
                          <a:effectLst/>
                          <a:latin typeface="+mn-lt"/>
                          <a:ea typeface="Calibri" panose="020F0502020204030204" pitchFamily="34" charset="0"/>
                          <a:cs typeface="Times New Roman" panose="02020603050405020304" pitchFamily="18" charset="0"/>
                        </a:rPr>
                        <a:t>arányosság alapelve</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4567512"/>
                  </a:ext>
                </a:extLst>
              </a:tr>
              <a:tr h="655180">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4,</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a:effectLst/>
                          <a:latin typeface="+mn-lt"/>
                          <a:ea typeface="Times New Roman" panose="02020603050405020304" pitchFamily="18" charset="0"/>
                          <a:cs typeface="Times New Roman" panose="02020603050405020304" pitchFamily="18" charset="0"/>
                        </a:rPr>
                        <a:t>„</a:t>
                      </a:r>
                      <a:r>
                        <a:rPr lang="hu-HU" sz="1400" b="0">
                          <a:effectLst/>
                          <a:latin typeface="+mn-lt"/>
                          <a:ea typeface="Calibri" panose="020F0502020204030204" pitchFamily="34" charset="0"/>
                          <a:cs typeface="Times New Roman" panose="02020603050405020304" pitchFamily="18" charset="0"/>
                        </a:rPr>
                        <a:t>Az intézkedések alkalmazása sohasem lehet öncélú, azok csak a megbízó érdekkörében eljárva, a szükséges ideig </a:t>
                      </a:r>
                      <a:r>
                        <a:rPr lang="hu-HU" sz="1400" b="0">
                          <a:effectLst/>
                          <a:latin typeface="+mn-lt"/>
                          <a:ea typeface="Times New Roman" panose="02020603050405020304" pitchFamily="18" charset="0"/>
                          <a:cs typeface="Times New Roman" panose="02020603050405020304" pitchFamily="18" charset="0"/>
                        </a:rPr>
                        <a:t>alkalmazhatóak.„</a:t>
                      </a:r>
                      <a:endParaRPr lang="hu-HU" sz="1400" b="1">
                        <a:effectLst/>
                        <a:latin typeface="+mn-lt"/>
                        <a:ea typeface="Times New Roman" panose="02020603050405020304" pitchFamily="18" charset="0"/>
                        <a:cs typeface="Times New Roman" panose="02020603050405020304" pitchFamily="18" charset="0"/>
                      </a:endParaRP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d,</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szükségesség alapelve</a:t>
                      </a:r>
                      <a:endParaRPr lang="hu-HU" sz="1400" b="1" dirty="0">
                        <a:effectLst/>
                        <a:latin typeface="+mn-lt"/>
                        <a:ea typeface="Times New Roman" panose="02020603050405020304" pitchFamily="18" charset="0"/>
                        <a:cs typeface="Times New Roman" panose="02020603050405020304" pitchFamily="18" charset="0"/>
                      </a:endParaRP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0532727"/>
                  </a:ext>
                </a:extLst>
              </a:tr>
              <a:tr h="491385">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5,</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a:effectLst/>
                          <a:latin typeface="+mn-lt"/>
                          <a:ea typeface="Times New Roman" panose="02020603050405020304" pitchFamily="18" charset="0"/>
                          <a:cs typeface="Times New Roman" panose="02020603050405020304" pitchFamily="18" charset="0"/>
                        </a:rPr>
                        <a:t>„A szakmára vonatkozó szabályoknak, tapasztalatoknak és ajánlásoknak a figyelembe vételével teljesíti feladatait.”</a:t>
                      </a:r>
                      <a:endParaRPr lang="hu-HU" sz="1400" b="1">
                        <a:effectLst/>
                        <a:latin typeface="+mn-lt"/>
                        <a:ea typeface="Times New Roman" panose="02020603050405020304" pitchFamily="18" charset="0"/>
                        <a:cs typeface="Times New Roman" panose="02020603050405020304" pitchFamily="18" charset="0"/>
                      </a:endParaRP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e,</a:t>
                      </a: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jogszerűség alapelve</a:t>
                      </a:r>
                      <a:endParaRPr lang="hu-HU" sz="1400" b="1" dirty="0">
                        <a:effectLst/>
                        <a:latin typeface="+mn-lt"/>
                        <a:ea typeface="Times New Roman" panose="02020603050405020304" pitchFamily="18" charset="0"/>
                        <a:cs typeface="Times New Roman" panose="02020603050405020304" pitchFamily="18" charset="0"/>
                      </a:endParaRPr>
                    </a:p>
                  </a:txBody>
                  <a:tcPr marL="61423" marR="614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5071112"/>
                  </a:ext>
                </a:extLst>
              </a:tr>
            </a:tbl>
          </a:graphicData>
        </a:graphic>
      </p:graphicFrame>
      <p:sp>
        <p:nvSpPr>
          <p:cNvPr id="6" name="Téglalap 5"/>
          <p:cNvSpPr/>
          <p:nvPr/>
        </p:nvSpPr>
        <p:spPr>
          <a:xfrm>
            <a:off x="4078188" y="6021288"/>
            <a:ext cx="3384376" cy="344069"/>
          </a:xfrm>
          <a:prstGeom prst="rect">
            <a:avLst/>
          </a:prstGeom>
        </p:spPr>
        <p:txBody>
          <a:bodyPr wrap="square">
            <a:spAutoFit/>
          </a:bodyPr>
          <a:lstStyle/>
          <a:p>
            <a:pPr>
              <a:lnSpc>
                <a:spcPct val="107000"/>
              </a:lnSpc>
              <a:spcAft>
                <a:spcPts val="0"/>
              </a:spcAft>
            </a:pPr>
            <a:r>
              <a:rPr lang="hu-HU" sz="1600" dirty="0">
                <a:solidFill>
                  <a:srgbClr val="FF0000"/>
                </a:solidFill>
                <a:ea typeface="Calibri" panose="020F0502020204030204" pitchFamily="34" charset="0"/>
                <a:cs typeface="Times New Roman" panose="02020603050405020304" pitchFamily="18" charset="0"/>
              </a:rPr>
              <a:t>Megoldás: 1-c, 2-e, 3-a, 4-d, 5-b, </a:t>
            </a:r>
            <a:endParaRPr lang="hu-HU"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613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114. Az </a:t>
            </a:r>
            <a:r>
              <a:rPr lang="hu-HU" dirty="0"/>
              <a:t>alábbi felsorolásból válassza ki azokat a tevékenységeket, amelyekre a személy- és vagyonvédelmi, valamint a magánnyomozói tevékenység szabályairól szóló 2005. évi CXXXIII. törvény rendelkezései szerint a vagyonőr a megbízó közterületnek nem minősülő létesítményének őrzése során jogosult</a:t>
            </a:r>
            <a:r>
              <a:rPr lang="hu-HU" dirty="0" smtClean="0"/>
              <a:t>.</a:t>
            </a:r>
            <a:endParaRPr lang="hu-HU" dirty="0"/>
          </a:p>
        </p:txBody>
      </p:sp>
      <p:sp>
        <p:nvSpPr>
          <p:cNvPr id="3" name="Tartalom helye 2"/>
          <p:cNvSpPr>
            <a:spLocks noGrp="1"/>
          </p:cNvSpPr>
          <p:nvPr>
            <p:ph idx="1"/>
          </p:nvPr>
        </p:nvSpPr>
        <p:spPr>
          <a:xfrm>
            <a:off x="405780" y="1905000"/>
            <a:ext cx="10260634" cy="4267200"/>
          </a:xfrm>
        </p:spPr>
        <p:txBody>
          <a:bodyPr>
            <a:normAutofit fontScale="62500" lnSpcReduction="20000"/>
          </a:bodyPr>
          <a:lstStyle/>
          <a:p>
            <a:pPr lvl="0"/>
            <a:r>
              <a:rPr lang="hu-HU" dirty="0">
                <a:solidFill>
                  <a:srgbClr val="FF0000"/>
                </a:solidFill>
              </a:rPr>
              <a:t>a területre belépő vagy onnan kilépő személyt csomag, illetve menet-, szállítási okmány bemutatására felhívni;</a:t>
            </a:r>
          </a:p>
          <a:p>
            <a:pPr lvl="0"/>
            <a:r>
              <a:rPr lang="hu-HU" dirty="0">
                <a:solidFill>
                  <a:srgbClr val="FF0000"/>
                </a:solidFill>
              </a:rPr>
              <a:t>a területen tartózkodó vagy onnan kilépő személyt csomagja tartalmának, járművének, valamint a szállítmánynak bemutatására felhívni;</a:t>
            </a:r>
          </a:p>
          <a:p>
            <a:pPr lvl="0"/>
            <a:r>
              <a:rPr lang="hu-HU" dirty="0"/>
              <a:t>közterületen az előállított személy szökésének megakadályozása céljából kényszerítő eszközt alkalmazni;</a:t>
            </a:r>
          </a:p>
          <a:p>
            <a:pPr lvl="0"/>
            <a:r>
              <a:rPr lang="hu-HU" dirty="0">
                <a:solidFill>
                  <a:srgbClr val="FF0000"/>
                </a:solidFill>
              </a:rPr>
              <a:t>a jogsértő személyt magatartása abbahagyására felhívni;</a:t>
            </a:r>
          </a:p>
          <a:p>
            <a:pPr lvl="0"/>
            <a:r>
              <a:rPr lang="hu-HU" dirty="0"/>
              <a:t>szabálysértésen tetten ért személyt figyelmeztetni, helyszíni bírságolni esetleg feljelenteni az illetékes hatóságok felé;</a:t>
            </a:r>
          </a:p>
          <a:p>
            <a:pPr lvl="0"/>
            <a:r>
              <a:rPr lang="hu-HU" dirty="0">
                <a:solidFill>
                  <a:srgbClr val="FF0000"/>
                </a:solidFill>
              </a:rPr>
              <a:t>a területre belépő vagy az ott tartózkodó személyt kiléte igazolására, a belépés, illetőleg a tartózkodás céljának közlésére, jogosultságának igazolására felhívni, ennek megtagadása vagy a közölt adatok nyilvánvaló </a:t>
            </a:r>
            <a:r>
              <a:rPr lang="hu-HU" dirty="0" err="1">
                <a:solidFill>
                  <a:srgbClr val="FF0000"/>
                </a:solidFill>
              </a:rPr>
              <a:t>valótlansága</a:t>
            </a:r>
            <a:r>
              <a:rPr lang="hu-HU" dirty="0">
                <a:solidFill>
                  <a:srgbClr val="FF0000"/>
                </a:solidFill>
              </a:rPr>
              <a:t> esetén - a megbízó eltérő rendelkezésének hiányában - az érintett belépését, ott-tartózkodását megtiltani, és távozásra felszólítani;</a:t>
            </a:r>
          </a:p>
          <a:p>
            <a:pPr lvl="0"/>
            <a:r>
              <a:rPr lang="hu-HU" dirty="0">
                <a:solidFill>
                  <a:srgbClr val="FF0000"/>
                </a:solidFill>
              </a:rPr>
              <a:t>elektronikai vagyonvédelmi rendszert alkalmazni;</a:t>
            </a:r>
          </a:p>
          <a:p>
            <a:pPr lvl="0"/>
            <a:r>
              <a:rPr lang="hu-HU" dirty="0">
                <a:solidFill>
                  <a:srgbClr val="FF0000"/>
                </a:solidFill>
              </a:rPr>
              <a:t>a területre belépők ellenőrzésére fegyver-, illetve robbanóanyag-kutató műszert alkalmazni és a közbiztonságra különösen veszélyes eszközök bevitelét megtiltani.</a:t>
            </a:r>
          </a:p>
          <a:p>
            <a:pPr lvl="0"/>
            <a:r>
              <a:rPr lang="hu-HU" dirty="0"/>
              <a:t>a védett területre történő belépni vagy kilépni szándékozó gyanús személy ruházatát átvizsgálni bűncselekmény alapos gyanúja esetén motozást alkalmazni;</a:t>
            </a:r>
          </a:p>
          <a:p>
            <a:endParaRPr lang="hu-HU" dirty="0"/>
          </a:p>
        </p:txBody>
      </p:sp>
    </p:spTree>
    <p:extLst>
      <p:ext uri="{BB962C8B-B14F-4D97-AF65-F5344CB8AC3E}">
        <p14:creationId xmlns:p14="http://schemas.microsoft.com/office/powerpoint/2010/main" val="291046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60648"/>
            <a:ext cx="11503198" cy="1020762"/>
          </a:xfrm>
        </p:spPr>
        <p:txBody>
          <a:bodyPr>
            <a:normAutofit fontScale="90000"/>
          </a:bodyPr>
          <a:lstStyle/>
          <a:p>
            <a:pPr lvl="0"/>
            <a:r>
              <a:rPr lang="hu-HU" dirty="0" smtClean="0"/>
              <a:t>115. Az </a:t>
            </a:r>
            <a:r>
              <a:rPr lang="hu-HU" dirty="0"/>
              <a:t>alábbi felsorolásból válassza ki azokat a tevékenységeket, amelyekre a személy- és vagyonvédelmi, valamint a magánnyomozói tevékenység szabályairól szóló 2005. évi CXXXIII. törvény rendelkezései szerint a vagyonőr a megbízó közterületnek nem minősülő létesítményének őrzése során </a:t>
            </a:r>
            <a:r>
              <a:rPr lang="hu-HU" b="1" u="sng" dirty="0">
                <a:solidFill>
                  <a:srgbClr val="FF0000"/>
                </a:solidFill>
              </a:rPr>
              <a:t>nem</a:t>
            </a:r>
            <a:r>
              <a:rPr lang="hu-HU" dirty="0"/>
              <a:t> jogosult</a:t>
            </a:r>
            <a:r>
              <a:rPr lang="hu-HU" dirty="0" smtClean="0"/>
              <a:t>.</a:t>
            </a:r>
            <a:endParaRPr lang="hu-HU" dirty="0"/>
          </a:p>
        </p:txBody>
      </p:sp>
      <p:sp>
        <p:nvSpPr>
          <p:cNvPr id="3" name="Tartalom helye 2"/>
          <p:cNvSpPr>
            <a:spLocks noGrp="1"/>
          </p:cNvSpPr>
          <p:nvPr>
            <p:ph idx="1"/>
          </p:nvPr>
        </p:nvSpPr>
        <p:spPr>
          <a:xfrm>
            <a:off x="837828" y="1844824"/>
            <a:ext cx="10297144" cy="4680520"/>
          </a:xfrm>
        </p:spPr>
        <p:txBody>
          <a:bodyPr>
            <a:normAutofit fontScale="55000" lnSpcReduction="20000"/>
          </a:bodyPr>
          <a:lstStyle/>
          <a:p>
            <a:pPr lvl="0"/>
            <a:r>
              <a:rPr lang="hu-HU" sz="2700" dirty="0"/>
              <a:t>a területre belépő vagy onnan kilépő személyt csomag, illetve menet-, szállítási okmány bemutatására felhívni;</a:t>
            </a:r>
          </a:p>
          <a:p>
            <a:pPr lvl="0"/>
            <a:r>
              <a:rPr lang="hu-HU" sz="2700" dirty="0"/>
              <a:t>a területen tartózkodó vagy onnan kilépő személyt csomagja tartalmának, járművének, valamint a szállítmánynak bemutatására felhívni;</a:t>
            </a:r>
          </a:p>
          <a:p>
            <a:pPr lvl="0"/>
            <a:r>
              <a:rPr lang="hu-HU" sz="2700" dirty="0">
                <a:solidFill>
                  <a:srgbClr val="FF0000"/>
                </a:solidFill>
              </a:rPr>
              <a:t>közterületen az előállított személy szökésének megakadályozása céljából kényszerítő eszközt alkalmazni;</a:t>
            </a:r>
          </a:p>
          <a:p>
            <a:pPr lvl="0"/>
            <a:r>
              <a:rPr lang="hu-HU" sz="2700" dirty="0"/>
              <a:t>a jogsértő személyt magatartása abbahagyására felhívni;</a:t>
            </a:r>
          </a:p>
          <a:p>
            <a:pPr lvl="0"/>
            <a:r>
              <a:rPr lang="hu-HU" sz="2700" dirty="0">
                <a:solidFill>
                  <a:srgbClr val="FF0000"/>
                </a:solidFill>
              </a:rPr>
              <a:t>szabálysértésen tetten ért személyt figyelmeztetni, helyszíni bírságolni esetleg feljelenteni az illetékes hatóságok felé;</a:t>
            </a:r>
          </a:p>
          <a:p>
            <a:pPr lvl="0"/>
            <a:r>
              <a:rPr lang="hu-HU" sz="2700" dirty="0"/>
              <a:t>a területre belépő vagy az ott tartózkodó személyt kiléte igazolására, a belépés, illetőleg a tartózkodás céljának közlésére, jogosultságának igazolására felhívni, ennek megtagadása vagy a közölt adatok nyilvánvaló </a:t>
            </a:r>
            <a:r>
              <a:rPr lang="hu-HU" sz="2700" dirty="0" err="1"/>
              <a:t>valótlansága</a:t>
            </a:r>
            <a:r>
              <a:rPr lang="hu-HU" sz="2700" dirty="0"/>
              <a:t> esetén - a megbízó eltérő rendelkezésének hiányában - az érintett belépését, ott-tartózkodását megtiltani, és távozásra felszólítani;</a:t>
            </a:r>
          </a:p>
          <a:p>
            <a:pPr lvl="0"/>
            <a:r>
              <a:rPr lang="hu-HU" sz="2700" dirty="0"/>
              <a:t>elektronikai vagyonvédelmi rendszert alkalmazni;</a:t>
            </a:r>
          </a:p>
          <a:p>
            <a:pPr lvl="0"/>
            <a:r>
              <a:rPr lang="hu-HU" sz="2700" dirty="0"/>
              <a:t>a területre belépők ellenőrzésére fegyver-, illetve robbanóanyag-kutató műszert alkalmazni és a közbiztonságra különösen veszélyes eszközök bevitelét megtiltani;</a:t>
            </a:r>
          </a:p>
          <a:p>
            <a:pPr lvl="0"/>
            <a:r>
              <a:rPr lang="hu-HU" sz="2700" dirty="0">
                <a:solidFill>
                  <a:srgbClr val="FF0000"/>
                </a:solidFill>
              </a:rPr>
              <a:t>a védett területre történő belépni vagy kilépni szándékozó gyanús személy ruházatát átvizsgálni bűncselekmény alapos gyanúja esetén motozást alkalmazni</a:t>
            </a:r>
            <a:r>
              <a:rPr lang="hu-HU" sz="2700" dirty="0" smtClean="0">
                <a:solidFill>
                  <a:srgbClr val="FF0000"/>
                </a:solidFill>
              </a:rPr>
              <a:t>;</a:t>
            </a:r>
            <a:endParaRPr lang="hu-HU" sz="2700" dirty="0">
              <a:solidFill>
                <a:srgbClr val="FF0000"/>
              </a:solidFill>
            </a:endParaRPr>
          </a:p>
        </p:txBody>
      </p:sp>
    </p:spTree>
    <p:extLst>
      <p:ext uri="{BB962C8B-B14F-4D97-AF65-F5344CB8AC3E}">
        <p14:creationId xmlns:p14="http://schemas.microsoft.com/office/powerpoint/2010/main" val="173176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116. Az </a:t>
            </a:r>
            <a:r>
              <a:rPr lang="hu-HU" dirty="0"/>
              <a:t>alábbi szöveg hiányzó részeit egészítse ki úgy a biztosított lehetőségek közül, hogy az megfeleljen a személy- és vagyonvédelmi, valamint a magánnyomozói tevékenység szabályairól szóló 2005. évi CXXXIII. törvény rendelkezéseinek. </a:t>
            </a:r>
          </a:p>
        </p:txBody>
      </p:sp>
      <p:sp>
        <p:nvSpPr>
          <p:cNvPr id="3" name="Tartalom helye 2"/>
          <p:cNvSpPr>
            <a:spLocks noGrp="1"/>
          </p:cNvSpPr>
          <p:nvPr>
            <p:ph idx="1"/>
          </p:nvPr>
        </p:nvSpPr>
        <p:spPr>
          <a:xfrm>
            <a:off x="693812" y="1905000"/>
            <a:ext cx="10585176" cy="4267200"/>
          </a:xfrm>
        </p:spPr>
        <p:txBody>
          <a:bodyPr>
            <a:normAutofit/>
          </a:bodyPr>
          <a:lstStyle/>
          <a:p>
            <a:pPr marL="0" indent="0">
              <a:buNone/>
            </a:pPr>
            <a:r>
              <a:rPr lang="hu-HU" dirty="0"/>
              <a:t>„A vagyonőr a szerződésben megjelölt ingóságot - a szerződés keretei között - az őrzött területen (létesítményen) (a)………………………. is védheti, ennek során az (1) bekezdésben meghatározott (b) ……………………. illetik meg, kivéve, hogy elektronikus megfigyelőrendszert (c) ……………………… ilyenkor sem alkalmazhat.”</a:t>
            </a:r>
          </a:p>
          <a:p>
            <a:pPr marL="0" indent="0">
              <a:buNone/>
            </a:pPr>
            <a:endParaRPr lang="hu-HU" dirty="0"/>
          </a:p>
          <a:p>
            <a:pPr lvl="0"/>
            <a:r>
              <a:rPr lang="hu-HU" dirty="0"/>
              <a:t>belül / </a:t>
            </a:r>
            <a:r>
              <a:rPr lang="hu-HU" dirty="0">
                <a:solidFill>
                  <a:srgbClr val="FF0000"/>
                </a:solidFill>
              </a:rPr>
              <a:t>kívül</a:t>
            </a:r>
            <a:r>
              <a:rPr lang="hu-HU" dirty="0"/>
              <a:t> / kívül és belül</a:t>
            </a:r>
          </a:p>
          <a:p>
            <a:pPr lvl="0"/>
            <a:r>
              <a:rPr lang="hu-HU" dirty="0">
                <a:solidFill>
                  <a:srgbClr val="FF0000"/>
                </a:solidFill>
              </a:rPr>
              <a:t>jogok</a:t>
            </a:r>
            <a:r>
              <a:rPr lang="hu-HU" dirty="0"/>
              <a:t> / kötelezettségek / jogok és kötelezettségek</a:t>
            </a:r>
          </a:p>
          <a:p>
            <a:pPr lvl="0"/>
            <a:r>
              <a:rPr lang="hu-HU" dirty="0"/>
              <a:t>magánterületen / </a:t>
            </a:r>
            <a:r>
              <a:rPr lang="hu-HU" dirty="0">
                <a:solidFill>
                  <a:srgbClr val="FF0000"/>
                </a:solidFill>
              </a:rPr>
              <a:t>közterületen</a:t>
            </a:r>
            <a:r>
              <a:rPr lang="hu-HU" dirty="0"/>
              <a:t> / magán és közterületen</a:t>
            </a:r>
          </a:p>
          <a:p>
            <a:endParaRPr lang="hu-HU" dirty="0"/>
          </a:p>
        </p:txBody>
      </p:sp>
    </p:spTree>
    <p:extLst>
      <p:ext uri="{BB962C8B-B14F-4D97-AF65-F5344CB8AC3E}">
        <p14:creationId xmlns:p14="http://schemas.microsoft.com/office/powerpoint/2010/main" val="4748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117. Döntse </a:t>
            </a:r>
            <a:r>
              <a:rPr lang="hu-HU" dirty="0"/>
              <a:t>el, hogy a személy- és vagyonvédelmi, valamint a magánnyomozói tevékenység szabályairól szóló 2005. évi CXXXIII. törvény rendelkezései szerint a rendezvényt biztosító személy jogosult-e az alábbiakra</a:t>
            </a:r>
            <a:r>
              <a:rPr lang="hu-HU" dirty="0" smtClean="0"/>
              <a:t>.</a:t>
            </a:r>
            <a:endParaRPr lang="hu-HU" dirty="0"/>
          </a:p>
        </p:txBody>
      </p:sp>
      <p:sp>
        <p:nvSpPr>
          <p:cNvPr id="3" name="Tartalom helye 2"/>
          <p:cNvSpPr>
            <a:spLocks noGrp="1"/>
          </p:cNvSpPr>
          <p:nvPr>
            <p:ph idx="1"/>
          </p:nvPr>
        </p:nvSpPr>
        <p:spPr/>
        <p:txBody>
          <a:bodyPr/>
          <a:lstStyle/>
          <a:p>
            <a:pPr marL="0" indent="0" algn="just">
              <a:buNone/>
            </a:pPr>
            <a:r>
              <a:rPr lang="hu-HU" dirty="0"/>
              <a:t>„A sportrendezvények biztonságáról szóló kormányrendelet hatálya alá tartozó sportrendezvényeken rendezői feladata során a sportról szóló törvényben meghatározottak szerint, a sportrendezvényről eltávolítandó személyt visszatartani, ha az személyazonosságát felhívásra nem igazolja.”</a:t>
            </a:r>
          </a:p>
          <a:p>
            <a:pPr marL="0" indent="0">
              <a:buNone/>
            </a:pPr>
            <a:endParaRPr lang="hu-HU" dirty="0"/>
          </a:p>
          <a:p>
            <a:pPr lvl="0"/>
            <a:r>
              <a:rPr lang="hu-HU" dirty="0">
                <a:solidFill>
                  <a:srgbClr val="FF0000"/>
                </a:solidFill>
              </a:rPr>
              <a:t>jogosult</a:t>
            </a:r>
            <a:r>
              <a:rPr lang="hu-HU" dirty="0"/>
              <a:t> </a:t>
            </a:r>
          </a:p>
          <a:p>
            <a:pPr lvl="0"/>
            <a:r>
              <a:rPr lang="hu-HU" dirty="0"/>
              <a:t>nem jogosult</a:t>
            </a:r>
          </a:p>
          <a:p>
            <a:endParaRPr lang="hu-HU" dirty="0"/>
          </a:p>
        </p:txBody>
      </p:sp>
    </p:spTree>
    <p:extLst>
      <p:ext uri="{BB962C8B-B14F-4D97-AF65-F5344CB8AC3E}">
        <p14:creationId xmlns:p14="http://schemas.microsoft.com/office/powerpoint/2010/main" val="287589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lgn="just"/>
            <a:r>
              <a:rPr lang="hu-HU" dirty="0" smtClean="0"/>
              <a:t>118. Döntse </a:t>
            </a:r>
            <a:r>
              <a:rPr lang="hu-HU" dirty="0"/>
              <a:t>el, hogy a személy- és vagyonvédelmi, valamint a magánnyomozói tevékenység szabályairól szóló 2005. évi CXXXIII. törvény rendelkezései szerint a rendezvényt biztosító személy jogosult-e az alábbiakra</a:t>
            </a:r>
            <a:r>
              <a:rPr lang="hu-HU" dirty="0" smtClean="0"/>
              <a:t>.</a:t>
            </a:r>
            <a:endParaRPr lang="hu-HU" dirty="0"/>
          </a:p>
        </p:txBody>
      </p:sp>
      <p:sp>
        <p:nvSpPr>
          <p:cNvPr id="3" name="Tartalom helye 2"/>
          <p:cNvSpPr>
            <a:spLocks noGrp="1"/>
          </p:cNvSpPr>
          <p:nvPr>
            <p:ph idx="1"/>
          </p:nvPr>
        </p:nvSpPr>
        <p:spPr/>
        <p:txBody>
          <a:bodyPr/>
          <a:lstStyle/>
          <a:p>
            <a:pPr marL="0" indent="0" algn="just">
              <a:buNone/>
            </a:pPr>
            <a:r>
              <a:rPr lang="hu-HU" dirty="0"/>
              <a:t>„A sportrendezvények biztonságáról szóló kormányrendelet hatálya alá tartozó sportrendezvényeken rendezői feladata során a sportról szóló törvényben meghatározottak szerint, a sportrendezvényről eltávolítandó személyt előállítani, ha az személyazonosságát felhívásra nem igazolja.„</a:t>
            </a:r>
          </a:p>
          <a:p>
            <a:pPr marL="0" indent="0">
              <a:buNone/>
            </a:pPr>
            <a:r>
              <a:rPr lang="hu-HU" dirty="0"/>
              <a:t>  </a:t>
            </a:r>
          </a:p>
          <a:p>
            <a:pPr lvl="0"/>
            <a:r>
              <a:rPr lang="hu-HU" dirty="0"/>
              <a:t>jogosult </a:t>
            </a:r>
          </a:p>
          <a:p>
            <a:pPr lvl="0"/>
            <a:r>
              <a:rPr lang="hu-HU" dirty="0">
                <a:solidFill>
                  <a:srgbClr val="FF0000"/>
                </a:solidFill>
              </a:rPr>
              <a:t>nem jogosult</a:t>
            </a:r>
          </a:p>
          <a:p>
            <a:endParaRPr lang="hu-HU" dirty="0"/>
          </a:p>
        </p:txBody>
      </p:sp>
    </p:spTree>
    <p:extLst>
      <p:ext uri="{BB962C8B-B14F-4D97-AF65-F5344CB8AC3E}">
        <p14:creationId xmlns:p14="http://schemas.microsoft.com/office/powerpoint/2010/main" val="187217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305256" cy="1020762"/>
          </a:xfrm>
        </p:spPr>
        <p:txBody>
          <a:bodyPr>
            <a:noAutofit/>
          </a:bodyPr>
          <a:lstStyle/>
          <a:p>
            <a:pPr lvl="0"/>
            <a:r>
              <a:rPr lang="hu-HU" sz="2200" dirty="0" smtClean="0"/>
              <a:t>11. Döntse </a:t>
            </a:r>
            <a:r>
              <a:rPr lang="hu-HU" sz="2200" dirty="0"/>
              <a:t>el hogy az alábbi megfogalmazás igaz vagy hamis a személy- és vagyonvédelmi, valamint a magánnyomozói tevékenység szabályairól szóló 2005. évi CXXXIII. törvénynek a céljára</a:t>
            </a:r>
            <a:r>
              <a:rPr lang="hu-HU" sz="2200" dirty="0" smtClean="0"/>
              <a:t>.</a:t>
            </a:r>
            <a:endParaRPr lang="hu-HU" sz="2200" dirty="0"/>
          </a:p>
        </p:txBody>
      </p:sp>
      <p:sp>
        <p:nvSpPr>
          <p:cNvPr id="3" name="Tartalom helye 2"/>
          <p:cNvSpPr>
            <a:spLocks noGrp="1"/>
          </p:cNvSpPr>
          <p:nvPr>
            <p:ph idx="1"/>
          </p:nvPr>
        </p:nvSpPr>
        <p:spPr>
          <a:xfrm>
            <a:off x="405780" y="1905000"/>
            <a:ext cx="11233248" cy="4267200"/>
          </a:xfrm>
        </p:spPr>
        <p:txBody>
          <a:bodyPr>
            <a:normAutofit/>
          </a:bodyPr>
          <a:lstStyle/>
          <a:p>
            <a:pPr marL="0" indent="0" algn="just">
              <a:buNone/>
            </a:pPr>
            <a:r>
              <a:rPr lang="hu-HU" dirty="0"/>
              <a:t>„E törvény célja, hogy - a közrend, a közbiztonság javítása, s ezek részeként a személy- és vagyonvédelem, a bűnmegelőzés hatékonyságának fokozása érdekében - erősítse a vállalkozás keretében végzett személy- és vagyonvédelmi, valamint a magánnyomozói szolgáltatás törvényességét, és további garanciát nyújtson a társadalom számára az e szolgáltatásokat igénybe vevők, illetve az e szolgáltatások gyakorlása során érintettek személyhez fűződő jogai, vagyoni érdekei sérthetetlenségére irányuló igényeinek érvényesítéséhez.”</a:t>
            </a:r>
          </a:p>
          <a:p>
            <a:pPr marL="0" indent="0">
              <a:buNone/>
            </a:pPr>
            <a:r>
              <a:rPr lang="hu-HU" dirty="0"/>
              <a:t> </a:t>
            </a:r>
          </a:p>
          <a:p>
            <a:pPr marL="457200" lvl="0" indent="-457200">
              <a:buFont typeface="+mj-lt"/>
              <a:buAutoNum type="alphaLcParenR"/>
            </a:pPr>
            <a:r>
              <a:rPr lang="hu-HU" dirty="0">
                <a:solidFill>
                  <a:srgbClr val="FF0000"/>
                </a:solidFill>
              </a:rPr>
              <a:t>Igaz</a:t>
            </a:r>
          </a:p>
          <a:p>
            <a:pPr marL="457200" lvl="0" indent="-457200">
              <a:buFont typeface="+mj-lt"/>
              <a:buAutoNum type="alphaLcParenR"/>
            </a:pPr>
            <a:r>
              <a:rPr lang="hu-HU" dirty="0"/>
              <a:t>Hamis</a:t>
            </a:r>
          </a:p>
          <a:p>
            <a:endParaRPr lang="hu-HU" dirty="0"/>
          </a:p>
        </p:txBody>
      </p:sp>
    </p:spTree>
    <p:extLst>
      <p:ext uri="{BB962C8B-B14F-4D97-AF65-F5344CB8AC3E}">
        <p14:creationId xmlns:p14="http://schemas.microsoft.com/office/powerpoint/2010/main" val="218383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119. Döntse </a:t>
            </a:r>
            <a:r>
              <a:rPr lang="hu-HU" dirty="0"/>
              <a:t>el, hogy a személy- és vagyonvédelmi, valamint a magánnyomozói tevékenység szabályairól szóló 2005. évi CXXXIII. törvény rendelkezései szerint a rendezvényt biztosító személy jogosult-e az alábbiakra</a:t>
            </a:r>
            <a:r>
              <a:rPr lang="hu-HU" dirty="0" smtClean="0"/>
              <a:t>.</a:t>
            </a:r>
            <a:endParaRPr lang="hu-HU" dirty="0"/>
          </a:p>
        </p:txBody>
      </p:sp>
      <p:sp>
        <p:nvSpPr>
          <p:cNvPr id="3" name="Tartalom helye 2"/>
          <p:cNvSpPr>
            <a:spLocks noGrp="1"/>
          </p:cNvSpPr>
          <p:nvPr>
            <p:ph idx="1"/>
          </p:nvPr>
        </p:nvSpPr>
        <p:spPr/>
        <p:txBody>
          <a:bodyPr/>
          <a:lstStyle/>
          <a:p>
            <a:pPr marL="0" indent="0" algn="just">
              <a:buNone/>
            </a:pPr>
            <a:r>
              <a:rPr lang="hu-HU" dirty="0"/>
              <a:t>„A rendezvény megtartását akadályozó vagy zavaró, annak biztonságát veszélyeztető, illetve az ott jogellenesen tartózkodó személyt kilétének igazolására felszólítani, a rendezvényen való részvételét megtiltani, távozásra felszólítani, amennyiben az érintett személy ennek nem tesz eleget, és az élet- és vagyonbiztonság érdekében szükséges, a rendezvényről kivezetni.”</a:t>
            </a:r>
          </a:p>
          <a:p>
            <a:pPr marL="0" indent="0">
              <a:buNone/>
            </a:pPr>
            <a:r>
              <a:rPr lang="hu-HU" dirty="0"/>
              <a:t>  </a:t>
            </a:r>
          </a:p>
          <a:p>
            <a:pPr lvl="0"/>
            <a:r>
              <a:rPr lang="hu-HU" dirty="0">
                <a:solidFill>
                  <a:srgbClr val="FF0000"/>
                </a:solidFill>
              </a:rPr>
              <a:t>jogosult</a:t>
            </a:r>
            <a:r>
              <a:rPr lang="hu-HU" dirty="0"/>
              <a:t> </a:t>
            </a:r>
          </a:p>
          <a:p>
            <a:pPr lvl="0"/>
            <a:r>
              <a:rPr lang="hu-HU" dirty="0"/>
              <a:t>nem jogosult</a:t>
            </a:r>
          </a:p>
          <a:p>
            <a:endParaRPr lang="hu-HU" dirty="0"/>
          </a:p>
        </p:txBody>
      </p:sp>
    </p:spTree>
    <p:extLst>
      <p:ext uri="{BB962C8B-B14F-4D97-AF65-F5344CB8AC3E}">
        <p14:creationId xmlns:p14="http://schemas.microsoft.com/office/powerpoint/2010/main" val="325065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120. Döntse </a:t>
            </a:r>
            <a:r>
              <a:rPr lang="hu-HU" dirty="0"/>
              <a:t>el, hogy a személy- és vagyonvédelmi, valamint a magánnyomozói tevékenység szabályairól szóló 2005. évi CXXXIII. törvény rendelkezései szerint a rendezvényt biztosító személy jogosult-e az alábbiakra</a:t>
            </a:r>
            <a:r>
              <a:rPr lang="hu-HU" dirty="0" smtClean="0"/>
              <a:t>.</a:t>
            </a:r>
            <a:endParaRPr lang="hu-HU" dirty="0"/>
          </a:p>
        </p:txBody>
      </p:sp>
      <p:sp>
        <p:nvSpPr>
          <p:cNvPr id="3" name="Tartalom helye 2"/>
          <p:cNvSpPr>
            <a:spLocks noGrp="1"/>
          </p:cNvSpPr>
          <p:nvPr>
            <p:ph idx="1"/>
          </p:nvPr>
        </p:nvSpPr>
        <p:spPr/>
        <p:txBody>
          <a:bodyPr/>
          <a:lstStyle/>
          <a:p>
            <a:pPr marL="0" indent="0" algn="just">
              <a:buNone/>
            </a:pPr>
            <a:r>
              <a:rPr lang="hu-HU" dirty="0"/>
              <a:t>„A rendezvény megtartását akadályozó vagy zavaró, annak biztonságát veszélyeztető, illetve az ott jogellenesen tartózkodó személyt kilétének igazolására felszólítani, a rendezvényen való részvételét megtiltani, távozásra felszólítani, amennyiben az érintett személy ennek nem tesz eleget, és az élet- és vagyonbiztonság érdekében szükséges, a rendezvényről kivezetni és további rendezvényektől eltiltani.”</a:t>
            </a:r>
          </a:p>
          <a:p>
            <a:pPr marL="0" indent="0">
              <a:buNone/>
            </a:pPr>
            <a:r>
              <a:rPr lang="hu-HU" dirty="0"/>
              <a:t>  </a:t>
            </a:r>
          </a:p>
          <a:p>
            <a:pPr lvl="0"/>
            <a:r>
              <a:rPr lang="hu-HU" dirty="0"/>
              <a:t>jogosult </a:t>
            </a:r>
          </a:p>
          <a:p>
            <a:pPr lvl="0"/>
            <a:r>
              <a:rPr lang="hu-HU" dirty="0">
                <a:solidFill>
                  <a:srgbClr val="FF0000"/>
                </a:solidFill>
              </a:rPr>
              <a:t>nem jogosult</a:t>
            </a:r>
          </a:p>
          <a:p>
            <a:endParaRPr lang="hu-HU" dirty="0"/>
          </a:p>
        </p:txBody>
      </p:sp>
    </p:spTree>
    <p:extLst>
      <p:ext uri="{BB962C8B-B14F-4D97-AF65-F5344CB8AC3E}">
        <p14:creationId xmlns:p14="http://schemas.microsoft.com/office/powerpoint/2010/main" val="87113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121. Döntse </a:t>
            </a:r>
            <a:r>
              <a:rPr lang="hu-HU" dirty="0"/>
              <a:t>el, hogy a személy- és vagyonvédelmi, valamint a magánnyomozói tevékenység szabályairól szóló 2005. évi CXXXIII. törvény rendelkezései szerint a rendezvényt biztosító személy jogosult-e az alábbiakra</a:t>
            </a:r>
            <a:r>
              <a:rPr lang="hu-HU" dirty="0" smtClean="0"/>
              <a:t>.</a:t>
            </a:r>
            <a:endParaRPr lang="hu-HU" dirty="0"/>
          </a:p>
        </p:txBody>
      </p:sp>
      <p:sp>
        <p:nvSpPr>
          <p:cNvPr id="3" name="Tartalom helye 2"/>
          <p:cNvSpPr>
            <a:spLocks noGrp="1"/>
          </p:cNvSpPr>
          <p:nvPr>
            <p:ph idx="1"/>
          </p:nvPr>
        </p:nvSpPr>
        <p:spPr/>
        <p:txBody>
          <a:bodyPr>
            <a:normAutofit lnSpcReduction="10000"/>
          </a:bodyPr>
          <a:lstStyle/>
          <a:p>
            <a:pPr marL="0" indent="0" algn="just">
              <a:buNone/>
            </a:pPr>
            <a:r>
              <a:rPr lang="hu-HU" dirty="0"/>
              <a:t>„Zárt területen vagy helyen tartott rendezvényre belépő személyt - a rendőrség, illetve a rendezésért felelős személy intézkedése alapján, ha a szerződésből fakadó kötelezettségeit érvényesíteni más módon nem tudja - különösen a testi sérülés okozására alkalmas tárgyak bevitelének megakadályozása érdekében csomagja tartalmának bemutatására felszólítani, rajta és csomagján kizárólag fémtárgyak kimutatására alkalmas eszközt alkalmazni, ennek visszautasítása esetén a rendezvényen való részvételét megtiltani.”</a:t>
            </a:r>
          </a:p>
          <a:p>
            <a:pPr marL="0" indent="0">
              <a:buNone/>
            </a:pPr>
            <a:r>
              <a:rPr lang="hu-HU" dirty="0"/>
              <a:t>  </a:t>
            </a:r>
          </a:p>
          <a:p>
            <a:pPr lvl="0"/>
            <a:r>
              <a:rPr lang="hu-HU" dirty="0">
                <a:solidFill>
                  <a:srgbClr val="FF0000"/>
                </a:solidFill>
              </a:rPr>
              <a:t>jogosult </a:t>
            </a:r>
          </a:p>
          <a:p>
            <a:pPr lvl="0"/>
            <a:r>
              <a:rPr lang="hu-HU" dirty="0"/>
              <a:t>nem jogosult</a:t>
            </a:r>
          </a:p>
          <a:p>
            <a:endParaRPr lang="hu-HU" dirty="0"/>
          </a:p>
        </p:txBody>
      </p:sp>
    </p:spTree>
    <p:extLst>
      <p:ext uri="{BB962C8B-B14F-4D97-AF65-F5344CB8AC3E}">
        <p14:creationId xmlns:p14="http://schemas.microsoft.com/office/powerpoint/2010/main" val="112938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122. Döntse </a:t>
            </a:r>
            <a:r>
              <a:rPr lang="hu-HU" dirty="0"/>
              <a:t>el, hogy a személy- és vagyonvédelmi, valamint a magánnyomozói tevékenység szabályairól szóló 2005. évi CXXXIII. törvény rendelkezései szerint a rendezvényt biztosító személy jogosult-e az alábbiakra</a:t>
            </a:r>
            <a:r>
              <a:rPr lang="hu-HU" dirty="0" smtClean="0"/>
              <a:t>.</a:t>
            </a:r>
            <a:endParaRPr lang="hu-HU" dirty="0"/>
          </a:p>
        </p:txBody>
      </p:sp>
      <p:sp>
        <p:nvSpPr>
          <p:cNvPr id="3" name="Tartalom helye 2"/>
          <p:cNvSpPr>
            <a:spLocks noGrp="1"/>
          </p:cNvSpPr>
          <p:nvPr>
            <p:ph idx="1"/>
          </p:nvPr>
        </p:nvSpPr>
        <p:spPr/>
        <p:txBody>
          <a:bodyPr>
            <a:normAutofit lnSpcReduction="10000"/>
          </a:bodyPr>
          <a:lstStyle/>
          <a:p>
            <a:pPr marL="0" indent="0" algn="just">
              <a:buNone/>
            </a:pPr>
            <a:r>
              <a:rPr lang="hu-HU" dirty="0"/>
              <a:t>„Zárt területen vagy helyen tartott rendezvényre belépő személyt - a rendőrség, illetve a rendezésért felelős személy intézkedése alapján, ha a szerződésből fakadó kötelezettségeit érvényesíteni más módon nem tudja - különösen a testi sérülés okozására alkalmas tárgyak bevitelének megakadályozása érdekében csomagja tartalmának bemutatására felszólítani, rajta és csomagján nem csak kizárólag fémtárgyak kimutatására alkalmas eszközt alkalmazni, ennek visszautasítása esetén a rendezvényen való részvételét megtiltani.”</a:t>
            </a:r>
          </a:p>
          <a:p>
            <a:pPr marL="0" indent="0">
              <a:buNone/>
            </a:pPr>
            <a:endParaRPr lang="hu-HU" dirty="0"/>
          </a:p>
          <a:p>
            <a:pPr lvl="0"/>
            <a:r>
              <a:rPr lang="hu-HU" dirty="0"/>
              <a:t>jogosult </a:t>
            </a:r>
          </a:p>
          <a:p>
            <a:pPr lvl="0"/>
            <a:r>
              <a:rPr lang="hu-HU" dirty="0">
                <a:solidFill>
                  <a:srgbClr val="FF0000"/>
                </a:solidFill>
              </a:rPr>
              <a:t>nem jogosult</a:t>
            </a:r>
          </a:p>
          <a:p>
            <a:pPr marL="0" indent="0">
              <a:buNone/>
            </a:pPr>
            <a:endParaRPr lang="hu-HU" dirty="0"/>
          </a:p>
        </p:txBody>
      </p:sp>
    </p:spTree>
    <p:extLst>
      <p:ext uri="{BB962C8B-B14F-4D97-AF65-F5344CB8AC3E}">
        <p14:creationId xmlns:p14="http://schemas.microsoft.com/office/powerpoint/2010/main" val="218306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123. Az </a:t>
            </a:r>
            <a:r>
              <a:rPr lang="hu-HU" dirty="0"/>
              <a:t>alábbi szöveg hiányzó részeit egészítse ki úgy a biztosított lehetőségek közül, hogy az megfeleljen a személy- és vagyonvédelmi, valamint a magánnyomozói tevékenység szabályairól szóló 2005. évi CXXXIII. törvény rendelkezéseinek</a:t>
            </a:r>
            <a:r>
              <a:rPr lang="hu-HU" dirty="0" smtClean="0"/>
              <a:t>.</a:t>
            </a:r>
            <a:endParaRPr lang="hu-HU" dirty="0"/>
          </a:p>
        </p:txBody>
      </p:sp>
      <p:sp>
        <p:nvSpPr>
          <p:cNvPr id="3" name="Tartalom helye 2"/>
          <p:cNvSpPr>
            <a:spLocks noGrp="1"/>
          </p:cNvSpPr>
          <p:nvPr>
            <p:ph idx="1"/>
          </p:nvPr>
        </p:nvSpPr>
        <p:spPr>
          <a:xfrm>
            <a:off x="693812" y="1905000"/>
            <a:ext cx="10945216" cy="4267200"/>
          </a:xfrm>
        </p:spPr>
        <p:txBody>
          <a:bodyPr>
            <a:normAutofit/>
          </a:bodyPr>
          <a:lstStyle/>
          <a:p>
            <a:pPr marL="0" indent="0" algn="just">
              <a:buNone/>
            </a:pPr>
            <a:r>
              <a:rPr lang="hu-HU" dirty="0"/>
              <a:t>„Pénz- és értékőrzési, értékszállítási, szállítmánykísérési, valamint (a) ……………….. feladatokat ellátó személy jogosult a szállítást jogtalanul (b) ……………..., illetve az őrzött vagy szállított érték biztonságát (c) …………………… személyt kilétének igazolására, a tevékenységét akadályozó, veszélyeztető magatartásának abbahagyására felhívni.”</a:t>
            </a:r>
          </a:p>
          <a:p>
            <a:pPr marL="0" indent="0">
              <a:buNone/>
            </a:pPr>
            <a:r>
              <a:rPr lang="hu-HU" dirty="0"/>
              <a:t> </a:t>
            </a:r>
          </a:p>
          <a:p>
            <a:pPr lvl="0"/>
            <a:r>
              <a:rPr lang="hu-HU" dirty="0"/>
              <a:t>kísérési / szállítmányozási / </a:t>
            </a:r>
            <a:r>
              <a:rPr lang="hu-HU" dirty="0">
                <a:solidFill>
                  <a:srgbClr val="FF0000"/>
                </a:solidFill>
              </a:rPr>
              <a:t>szállítási</a:t>
            </a:r>
          </a:p>
          <a:p>
            <a:pPr lvl="0"/>
            <a:r>
              <a:rPr lang="hu-HU" dirty="0">
                <a:solidFill>
                  <a:srgbClr val="FF0000"/>
                </a:solidFill>
              </a:rPr>
              <a:t>akadályozó</a:t>
            </a:r>
            <a:r>
              <a:rPr lang="hu-HU" dirty="0"/>
              <a:t> / késleltető / megnehezítő</a:t>
            </a:r>
          </a:p>
          <a:p>
            <a:pPr lvl="0"/>
            <a:r>
              <a:rPr lang="hu-HU" dirty="0"/>
              <a:t>hátráltató / sértő / </a:t>
            </a:r>
            <a:r>
              <a:rPr lang="hu-HU" dirty="0">
                <a:solidFill>
                  <a:srgbClr val="FF0000"/>
                </a:solidFill>
              </a:rPr>
              <a:t>veszélyeztető</a:t>
            </a:r>
          </a:p>
          <a:p>
            <a:pPr marL="0" indent="0">
              <a:buNone/>
            </a:pPr>
            <a:endParaRPr lang="hu-HU" dirty="0"/>
          </a:p>
        </p:txBody>
      </p:sp>
    </p:spTree>
    <p:extLst>
      <p:ext uri="{BB962C8B-B14F-4D97-AF65-F5344CB8AC3E}">
        <p14:creationId xmlns:p14="http://schemas.microsoft.com/office/powerpoint/2010/main" val="68996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124. Döntse </a:t>
            </a:r>
            <a:r>
              <a:rPr lang="hu-HU" dirty="0"/>
              <a:t>el, hogy a képen látható intézkedést, egy személy- és vagyonőr tevékenységet végző személy is végrehajthatja-e</a:t>
            </a:r>
            <a:r>
              <a:rPr lang="hu-HU" dirty="0" smtClean="0"/>
              <a:t>.</a:t>
            </a:r>
            <a:endParaRPr lang="hu-HU" dirty="0"/>
          </a:p>
        </p:txBody>
      </p:sp>
      <p:sp>
        <p:nvSpPr>
          <p:cNvPr id="3" name="Tartalom helye 2"/>
          <p:cNvSpPr>
            <a:spLocks noGrp="1"/>
          </p:cNvSpPr>
          <p:nvPr>
            <p:ph idx="1"/>
          </p:nvPr>
        </p:nvSpPr>
        <p:spPr>
          <a:xfrm>
            <a:off x="1522414" y="4653136"/>
            <a:ext cx="9144000" cy="1519064"/>
          </a:xfrm>
        </p:spPr>
        <p:txBody>
          <a:bodyPr>
            <a:normAutofit lnSpcReduction="10000"/>
          </a:bodyPr>
          <a:lstStyle/>
          <a:p>
            <a:pPr lvl="0"/>
            <a:r>
              <a:rPr lang="hu-HU" dirty="0"/>
              <a:t>igen, és ellenszegülés esetén ki is kényszerítheti</a:t>
            </a:r>
          </a:p>
          <a:p>
            <a:pPr lvl="0"/>
            <a:r>
              <a:rPr lang="hu-HU" dirty="0">
                <a:solidFill>
                  <a:srgbClr val="FF0000"/>
                </a:solidFill>
              </a:rPr>
              <a:t>igen, ha az intézkedés alá vont önakaratából teljesíti,</a:t>
            </a:r>
          </a:p>
          <a:p>
            <a:pPr lvl="0"/>
            <a:r>
              <a:rPr lang="hu-HU" dirty="0" smtClean="0"/>
              <a:t>nem</a:t>
            </a:r>
            <a:endParaRPr lang="hu-HU" dirty="0"/>
          </a:p>
        </p:txBody>
      </p:sp>
      <p:pic>
        <p:nvPicPr>
          <p:cNvPr id="4" name="Kép 3"/>
          <p:cNvPicPr/>
          <p:nvPr/>
        </p:nvPicPr>
        <p:blipFill>
          <a:blip r:embed="rId2">
            <a:extLst>
              <a:ext uri="{28A0092B-C50C-407E-A947-70E740481C1C}">
                <a14:useLocalDpi xmlns:a14="http://schemas.microsoft.com/office/drawing/2010/main" val="0"/>
              </a:ext>
            </a:extLst>
          </a:blip>
          <a:stretch>
            <a:fillRect/>
          </a:stretch>
        </p:blipFill>
        <p:spPr>
          <a:xfrm>
            <a:off x="4366220" y="1844824"/>
            <a:ext cx="3612867" cy="2599858"/>
          </a:xfrm>
          <a:prstGeom prst="rect">
            <a:avLst/>
          </a:prstGeom>
        </p:spPr>
      </p:pic>
    </p:spTree>
    <p:extLst>
      <p:ext uri="{BB962C8B-B14F-4D97-AF65-F5344CB8AC3E}">
        <p14:creationId xmlns:p14="http://schemas.microsoft.com/office/powerpoint/2010/main" val="35300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125. A </a:t>
            </a:r>
            <a:r>
              <a:rPr lang="hu-HU" dirty="0"/>
              <a:t>lehetőségek közül válassza ki azt, ami igazzá teszi a személy- és vagyonvédelmi, valamint a magánnyomozói tevékenység szabályairól szóló 2005. évi CXXXIII. törvény rendelkezései szerint az alábbi állítást</a:t>
            </a:r>
            <a:r>
              <a:rPr lang="hu-HU" dirty="0" smtClean="0"/>
              <a:t>.</a:t>
            </a:r>
            <a:endParaRPr lang="hu-HU" dirty="0"/>
          </a:p>
        </p:txBody>
      </p:sp>
      <p:sp>
        <p:nvSpPr>
          <p:cNvPr id="3" name="Tartalom helye 2"/>
          <p:cNvSpPr>
            <a:spLocks noGrp="1"/>
          </p:cNvSpPr>
          <p:nvPr>
            <p:ph idx="1"/>
          </p:nvPr>
        </p:nvSpPr>
        <p:spPr>
          <a:xfrm>
            <a:off x="333772" y="1905000"/>
            <a:ext cx="11431190" cy="4267200"/>
          </a:xfrm>
        </p:spPr>
        <p:txBody>
          <a:bodyPr>
            <a:normAutofit/>
          </a:bodyPr>
          <a:lstStyle/>
          <a:p>
            <a:pPr marL="0" indent="0">
              <a:buNone/>
            </a:pPr>
            <a:r>
              <a:rPr lang="hu-HU" dirty="0"/>
              <a:t>„A személy- és vagyonőr tevékenysége gyakorlása során - e törvényben meghatározott feltételek fennállása esetén - jogosult az intézkedésében érintett személyt felhívni kilétének igazolására. Ha az általa erre felkért személy önként és hitelt érdemlően nem igazolja kilétét, a személyazonosság megállapítására - indokolt esetben - </a:t>
            </a:r>
            <a:r>
              <a:rPr lang="hu-HU" dirty="0" smtClean="0"/>
              <a:t>……………….”</a:t>
            </a:r>
            <a:endParaRPr lang="hu-HU" dirty="0"/>
          </a:p>
          <a:p>
            <a:pPr marL="0" indent="0">
              <a:buNone/>
            </a:pPr>
            <a:endParaRPr lang="hu-HU" dirty="0"/>
          </a:p>
          <a:p>
            <a:pPr lvl="0"/>
            <a:r>
              <a:rPr lang="hu-HU" dirty="0"/>
              <a:t>támadáselhárító eszközt is alkalmazhat.</a:t>
            </a:r>
          </a:p>
          <a:p>
            <a:pPr lvl="0"/>
            <a:r>
              <a:rPr lang="hu-HU" dirty="0"/>
              <a:t>előállíthatja a területileg illetékes rendőrkapitányságra.</a:t>
            </a:r>
          </a:p>
          <a:p>
            <a:pPr lvl="0"/>
            <a:r>
              <a:rPr lang="hu-HU" dirty="0">
                <a:solidFill>
                  <a:srgbClr val="FF0000"/>
                </a:solidFill>
              </a:rPr>
              <a:t>igazoltatásra jogosult hatósági személyt kérhet fel.</a:t>
            </a:r>
          </a:p>
          <a:p>
            <a:endParaRPr lang="hu-HU" dirty="0"/>
          </a:p>
        </p:txBody>
      </p:sp>
    </p:spTree>
    <p:extLst>
      <p:ext uri="{BB962C8B-B14F-4D97-AF65-F5344CB8AC3E}">
        <p14:creationId xmlns:p14="http://schemas.microsoft.com/office/powerpoint/2010/main" val="399761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126. Döntse </a:t>
            </a:r>
            <a:r>
              <a:rPr lang="hu-HU" dirty="0"/>
              <a:t>el, hogy a képen látható szankciót, egy személy- és vagyonőr tevékenységet végző személy alkalmazhatja-e</a:t>
            </a:r>
            <a:r>
              <a:rPr lang="hu-HU" dirty="0" smtClean="0"/>
              <a:t>.</a:t>
            </a:r>
            <a:endParaRPr lang="hu-HU" dirty="0"/>
          </a:p>
        </p:txBody>
      </p:sp>
      <p:sp>
        <p:nvSpPr>
          <p:cNvPr id="3" name="Tartalom helye 2"/>
          <p:cNvSpPr>
            <a:spLocks noGrp="1"/>
          </p:cNvSpPr>
          <p:nvPr>
            <p:ph idx="1"/>
          </p:nvPr>
        </p:nvSpPr>
        <p:spPr>
          <a:xfrm>
            <a:off x="1522414" y="4581128"/>
            <a:ext cx="9144000" cy="1591072"/>
          </a:xfrm>
        </p:spPr>
        <p:txBody>
          <a:bodyPr/>
          <a:lstStyle/>
          <a:p>
            <a:pPr lvl="0"/>
            <a:r>
              <a:rPr lang="hu-HU" dirty="0"/>
              <a:t>igen, de csak akkor, ha már előtte figyelmeztetést alkalmazott,</a:t>
            </a:r>
          </a:p>
          <a:p>
            <a:pPr lvl="0"/>
            <a:r>
              <a:rPr lang="hu-HU" dirty="0"/>
              <a:t>igen, ha a helyszínen elismeri a szabálysértést,</a:t>
            </a:r>
          </a:p>
          <a:p>
            <a:pPr lvl="0"/>
            <a:r>
              <a:rPr lang="hu-HU" dirty="0">
                <a:solidFill>
                  <a:srgbClr val="FF0000"/>
                </a:solidFill>
              </a:rPr>
              <a:t>nem</a:t>
            </a:r>
          </a:p>
          <a:p>
            <a:pPr marL="0" indent="0">
              <a:buNone/>
            </a:pPr>
            <a:endParaRPr lang="hu-HU" dirty="0"/>
          </a:p>
        </p:txBody>
      </p:sp>
      <p:pic>
        <p:nvPicPr>
          <p:cNvPr id="4" name="Kép 3" descr="Képtalálatok a következőre: helyszínbírságolás"/>
          <p:cNvPicPr/>
          <p:nvPr/>
        </p:nvPicPr>
        <p:blipFill>
          <a:blip r:embed="rId2">
            <a:extLst>
              <a:ext uri="{28A0092B-C50C-407E-A947-70E740481C1C}">
                <a14:useLocalDpi xmlns:a14="http://schemas.microsoft.com/office/drawing/2010/main" val="0"/>
              </a:ext>
            </a:extLst>
          </a:blip>
          <a:srcRect/>
          <a:stretch>
            <a:fillRect/>
          </a:stretch>
        </p:blipFill>
        <p:spPr bwMode="auto">
          <a:xfrm>
            <a:off x="3646140" y="1755894"/>
            <a:ext cx="4896544" cy="2609210"/>
          </a:xfrm>
          <a:prstGeom prst="rect">
            <a:avLst/>
          </a:prstGeom>
          <a:noFill/>
          <a:ln>
            <a:noFill/>
          </a:ln>
        </p:spPr>
      </p:pic>
    </p:spTree>
    <p:extLst>
      <p:ext uri="{BB962C8B-B14F-4D97-AF65-F5344CB8AC3E}">
        <p14:creationId xmlns:p14="http://schemas.microsoft.com/office/powerpoint/2010/main" val="77754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lgn="just"/>
            <a:r>
              <a:rPr lang="hu-HU" dirty="0" smtClean="0"/>
              <a:t>127. A </a:t>
            </a:r>
            <a:r>
              <a:rPr lang="hu-HU" dirty="0"/>
              <a:t>lehetséges válaszok közül válassza ki azokat a tevékenységeket, amelyeket a személy- és vagyonőri tevékenységet végző személy alkalmazhat bűncselekményen vagy szabálysértésen </a:t>
            </a:r>
            <a:r>
              <a:rPr lang="hu-HU" dirty="0" err="1"/>
              <a:t>tettenért</a:t>
            </a:r>
            <a:r>
              <a:rPr lang="hu-HU" dirty="0"/>
              <a:t> személlyel szemben</a:t>
            </a:r>
            <a:r>
              <a:rPr lang="hu-HU" dirty="0" smtClean="0"/>
              <a:t>.</a:t>
            </a:r>
            <a:endParaRPr lang="hu-HU" dirty="0"/>
          </a:p>
        </p:txBody>
      </p:sp>
      <p:sp>
        <p:nvSpPr>
          <p:cNvPr id="3" name="Tartalom helye 2"/>
          <p:cNvSpPr>
            <a:spLocks noGrp="1"/>
          </p:cNvSpPr>
          <p:nvPr>
            <p:ph idx="1"/>
          </p:nvPr>
        </p:nvSpPr>
        <p:spPr/>
        <p:txBody>
          <a:bodyPr>
            <a:normAutofit fontScale="92500" lnSpcReduction="20000"/>
          </a:bodyPr>
          <a:lstStyle/>
          <a:p>
            <a:pPr lvl="0"/>
            <a:r>
              <a:rPr lang="hu-HU" dirty="0">
                <a:solidFill>
                  <a:srgbClr val="FF0000"/>
                </a:solidFill>
              </a:rPr>
              <a:t>a cselekmény folytatását megakadályozhatja;</a:t>
            </a:r>
          </a:p>
          <a:p>
            <a:pPr lvl="0"/>
            <a:r>
              <a:rPr lang="hu-HU" dirty="0">
                <a:solidFill>
                  <a:srgbClr val="FF0000"/>
                </a:solidFill>
              </a:rPr>
              <a:t>a cselekmény abbahagyására felszólíthatja;</a:t>
            </a:r>
          </a:p>
          <a:p>
            <a:pPr lvl="0"/>
            <a:r>
              <a:rPr lang="hu-HU" dirty="0"/>
              <a:t>a jogsértő személyt előállíthatja;</a:t>
            </a:r>
          </a:p>
          <a:p>
            <a:pPr lvl="0"/>
            <a:r>
              <a:rPr lang="hu-HU" dirty="0"/>
              <a:t>a bűncselekményt elkövető személyt őrizetbe veheti;</a:t>
            </a:r>
          </a:p>
          <a:p>
            <a:pPr lvl="0"/>
            <a:r>
              <a:rPr lang="hu-HU" dirty="0"/>
              <a:t>a helyszíni szankcionálást követően szabadon engedheti;</a:t>
            </a:r>
          </a:p>
          <a:p>
            <a:pPr lvl="0"/>
            <a:r>
              <a:rPr lang="hu-HU" dirty="0">
                <a:solidFill>
                  <a:srgbClr val="FF0000"/>
                </a:solidFill>
              </a:rPr>
              <a:t>az elkövetőt elfoghatja;</a:t>
            </a:r>
          </a:p>
          <a:p>
            <a:pPr lvl="0"/>
            <a:r>
              <a:rPr lang="hu-HU" dirty="0"/>
              <a:t>az illetékes hatóság helyszínre érkezéséig helységbe zárhatja;</a:t>
            </a:r>
          </a:p>
          <a:p>
            <a:pPr lvl="0"/>
            <a:r>
              <a:rPr lang="hu-HU" dirty="0">
                <a:solidFill>
                  <a:srgbClr val="FF0000"/>
                </a:solidFill>
              </a:rPr>
              <a:t>a birtokában lévő, bűncselekményből vagy szabálysértésből származó vagy annak elkövetéséhez használt dolgot, illetve támadásra alkalmas eszközt </a:t>
            </a:r>
            <a:r>
              <a:rPr lang="hu-HU" dirty="0" err="1">
                <a:solidFill>
                  <a:srgbClr val="FF0000"/>
                </a:solidFill>
              </a:rPr>
              <a:t>elveheti</a:t>
            </a:r>
            <a:r>
              <a:rPr lang="hu-HU" dirty="0">
                <a:solidFill>
                  <a:srgbClr val="FF0000"/>
                </a:solidFill>
              </a:rPr>
              <a:t>;</a:t>
            </a:r>
          </a:p>
          <a:p>
            <a:endParaRPr lang="hu-HU" dirty="0"/>
          </a:p>
        </p:txBody>
      </p:sp>
    </p:spTree>
    <p:extLst>
      <p:ext uri="{BB962C8B-B14F-4D97-AF65-F5344CB8AC3E}">
        <p14:creationId xmlns:p14="http://schemas.microsoft.com/office/powerpoint/2010/main" val="389100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128. A </a:t>
            </a:r>
            <a:r>
              <a:rPr lang="hu-HU" dirty="0"/>
              <a:t>felsorolt támadáselhárító eszközök közül válassza ki azt, amelyet a képen látható személy- és vagyonőrök alkalmaznak</a:t>
            </a:r>
            <a:r>
              <a:rPr lang="hu-HU" dirty="0" smtClean="0"/>
              <a:t>.</a:t>
            </a:r>
            <a:endParaRPr lang="hu-HU" dirty="0"/>
          </a:p>
        </p:txBody>
      </p:sp>
      <p:sp>
        <p:nvSpPr>
          <p:cNvPr id="3" name="Tartalom helye 2"/>
          <p:cNvSpPr>
            <a:spLocks noGrp="1"/>
          </p:cNvSpPr>
          <p:nvPr>
            <p:ph idx="1"/>
          </p:nvPr>
        </p:nvSpPr>
        <p:spPr>
          <a:xfrm>
            <a:off x="1522414" y="3284984"/>
            <a:ext cx="9144000" cy="2887216"/>
          </a:xfrm>
        </p:spPr>
        <p:txBody>
          <a:bodyPr>
            <a:normAutofit fontScale="92500" lnSpcReduction="10000"/>
          </a:bodyPr>
          <a:lstStyle/>
          <a:p>
            <a:pPr lvl="0"/>
            <a:r>
              <a:rPr lang="hu-HU" dirty="0">
                <a:solidFill>
                  <a:srgbClr val="FF0000"/>
                </a:solidFill>
              </a:rPr>
              <a:t>arányos mérvű kényszerítő testi erő;</a:t>
            </a:r>
          </a:p>
          <a:p>
            <a:pPr lvl="0"/>
            <a:r>
              <a:rPr lang="hu-HU" dirty="0"/>
              <a:t>bilincs;</a:t>
            </a:r>
          </a:p>
          <a:p>
            <a:pPr lvl="0"/>
            <a:r>
              <a:rPr lang="hu-HU" dirty="0"/>
              <a:t>vegyi eszköz;</a:t>
            </a:r>
          </a:p>
          <a:p>
            <a:pPr lvl="0"/>
            <a:r>
              <a:rPr lang="hu-HU" dirty="0"/>
              <a:t>gumibot;</a:t>
            </a:r>
          </a:p>
          <a:p>
            <a:pPr lvl="0"/>
            <a:r>
              <a:rPr lang="hu-HU" dirty="0"/>
              <a:t>őrkutya;</a:t>
            </a:r>
          </a:p>
          <a:p>
            <a:pPr lvl="0"/>
            <a:r>
              <a:rPr lang="hu-HU" dirty="0"/>
              <a:t>lőfegyver;</a:t>
            </a:r>
          </a:p>
          <a:p>
            <a:pPr marL="0" indent="0">
              <a:buNone/>
            </a:pPr>
            <a:endParaRPr lang="hu-HU" dirty="0"/>
          </a:p>
        </p:txBody>
      </p:sp>
      <p:pic>
        <p:nvPicPr>
          <p:cNvPr id="4" name="Kép 3"/>
          <p:cNvPicPr/>
          <p:nvPr/>
        </p:nvPicPr>
        <p:blipFill>
          <a:blip r:embed="rId2"/>
          <a:stretch>
            <a:fillRect/>
          </a:stretch>
        </p:blipFill>
        <p:spPr>
          <a:xfrm>
            <a:off x="6814492" y="1916832"/>
            <a:ext cx="3960440" cy="2880320"/>
          </a:xfrm>
          <a:prstGeom prst="rect">
            <a:avLst/>
          </a:prstGeom>
        </p:spPr>
      </p:pic>
    </p:spTree>
    <p:extLst>
      <p:ext uri="{BB962C8B-B14F-4D97-AF65-F5344CB8AC3E}">
        <p14:creationId xmlns:p14="http://schemas.microsoft.com/office/powerpoint/2010/main" val="48843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3772" y="274638"/>
            <a:ext cx="11449272" cy="1020762"/>
          </a:xfrm>
        </p:spPr>
        <p:txBody>
          <a:bodyPr>
            <a:noAutofit/>
          </a:bodyPr>
          <a:lstStyle/>
          <a:p>
            <a:pPr lvl="0"/>
            <a:r>
              <a:rPr lang="hu-HU" sz="2200" dirty="0" smtClean="0"/>
              <a:t>12. Döntse </a:t>
            </a:r>
            <a:r>
              <a:rPr lang="hu-HU" sz="2200" dirty="0"/>
              <a:t>el hogy az alábbi megfogalmazás igaz vagy hamis a személy- és vagyonvédelmi, valamint a magánnyomozói tevékenység szabályairól szóló 2005. évi CXXXIII. törvénynek a céljára</a:t>
            </a:r>
            <a:r>
              <a:rPr lang="hu-HU" sz="2200" dirty="0" smtClean="0"/>
              <a:t>.</a:t>
            </a:r>
            <a:endParaRPr lang="hu-HU" sz="2200" dirty="0"/>
          </a:p>
        </p:txBody>
      </p:sp>
      <p:sp>
        <p:nvSpPr>
          <p:cNvPr id="3" name="Tartalom helye 2"/>
          <p:cNvSpPr>
            <a:spLocks noGrp="1"/>
          </p:cNvSpPr>
          <p:nvPr>
            <p:ph idx="1"/>
          </p:nvPr>
        </p:nvSpPr>
        <p:spPr>
          <a:xfrm>
            <a:off x="549796" y="1905000"/>
            <a:ext cx="11233248" cy="4267200"/>
          </a:xfrm>
        </p:spPr>
        <p:txBody>
          <a:bodyPr>
            <a:normAutofit/>
          </a:bodyPr>
          <a:lstStyle/>
          <a:p>
            <a:pPr marL="0" indent="0">
              <a:buNone/>
            </a:pPr>
            <a:r>
              <a:rPr lang="hu-HU" dirty="0"/>
              <a:t>„E törvény célja, hogy - a közrend, a közbiztonság javítása, s ezek részeként a személy- és vagyonvédelem, a bűnmegelőzés hatékonyságának fokozása érdekében - erősítse a vállalkozás keretében végzett személy- és vagyonvédelmi, valamint a magánnyomozói szolgáltatás törvényességét, és további garanciát nyújtson a társadalom számára az e szolgáltatásokat igénybe vevők, illetve az e szolgáltatások gyakorlása során érintettek személyhez fűződő jogai, vagyoni, </a:t>
            </a:r>
            <a:r>
              <a:rPr lang="hu-HU" dirty="0">
                <a:solidFill>
                  <a:srgbClr val="FF0000"/>
                </a:solidFill>
              </a:rPr>
              <a:t>munkáltatói és társadalmi </a:t>
            </a:r>
            <a:r>
              <a:rPr lang="hu-HU" dirty="0"/>
              <a:t>érdekei sérthetetlenségére irányuló igényeinek érvényesítéséhez.”</a:t>
            </a:r>
          </a:p>
          <a:p>
            <a:pPr marL="0" indent="0">
              <a:buNone/>
            </a:pPr>
            <a:r>
              <a:rPr lang="hu-HU" dirty="0"/>
              <a:t> </a:t>
            </a:r>
          </a:p>
          <a:p>
            <a:pPr marL="457200" lvl="0" indent="-457200">
              <a:buFont typeface="+mj-lt"/>
              <a:buAutoNum type="alphaLcParenR"/>
            </a:pPr>
            <a:r>
              <a:rPr lang="hu-HU" dirty="0"/>
              <a:t>Igaz</a:t>
            </a:r>
          </a:p>
          <a:p>
            <a:pPr marL="457200" lvl="0" indent="-457200">
              <a:buFont typeface="+mj-lt"/>
              <a:buAutoNum type="alphaLcParenR"/>
            </a:pPr>
            <a:r>
              <a:rPr lang="hu-HU" dirty="0">
                <a:solidFill>
                  <a:srgbClr val="FF0000"/>
                </a:solidFill>
              </a:rPr>
              <a:t>Hamis</a:t>
            </a:r>
          </a:p>
          <a:p>
            <a:endParaRPr lang="hu-HU" dirty="0"/>
          </a:p>
        </p:txBody>
      </p:sp>
    </p:spTree>
    <p:extLst>
      <p:ext uri="{BB962C8B-B14F-4D97-AF65-F5344CB8AC3E}">
        <p14:creationId xmlns:p14="http://schemas.microsoft.com/office/powerpoint/2010/main" val="424287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lgn="just"/>
            <a:r>
              <a:rPr lang="hu-HU" dirty="0" smtClean="0"/>
              <a:t>129. A </a:t>
            </a:r>
            <a:r>
              <a:rPr lang="hu-HU" dirty="0"/>
              <a:t>felsorolt támadáselhárító eszközök közül válassza ki azokat, amelyeket a személy- és vagyonvédelmi, valamint a magánnyomozói tevékenység szabályairól szóló 2005. évi CXXXIII. törvény rendelkezései szerint a személy- és vagyonőri feladatokat ellátó személy – feltételek fennállása esetén – alkalmazhat</a:t>
            </a:r>
            <a:r>
              <a:rPr lang="hu-HU" dirty="0" smtClean="0"/>
              <a:t>.</a:t>
            </a:r>
            <a:endParaRPr lang="hu-HU" dirty="0"/>
          </a:p>
        </p:txBody>
      </p:sp>
      <p:sp>
        <p:nvSpPr>
          <p:cNvPr id="3" name="Tartalom helye 2"/>
          <p:cNvSpPr>
            <a:spLocks noGrp="1"/>
          </p:cNvSpPr>
          <p:nvPr>
            <p:ph idx="1"/>
          </p:nvPr>
        </p:nvSpPr>
        <p:spPr/>
        <p:txBody>
          <a:bodyPr>
            <a:normAutofit fontScale="77500" lnSpcReduction="20000"/>
          </a:bodyPr>
          <a:lstStyle/>
          <a:p>
            <a:pPr lvl="0"/>
            <a:r>
              <a:rPr lang="hu-HU" dirty="0">
                <a:solidFill>
                  <a:srgbClr val="FF0000"/>
                </a:solidFill>
              </a:rPr>
              <a:t>arányos mérvű kényszerítő testi erő;</a:t>
            </a:r>
          </a:p>
          <a:p>
            <a:pPr lvl="0"/>
            <a:r>
              <a:rPr lang="hu-HU" dirty="0"/>
              <a:t>bilincs;</a:t>
            </a:r>
          </a:p>
          <a:p>
            <a:pPr lvl="0"/>
            <a:r>
              <a:rPr lang="hu-HU" dirty="0">
                <a:solidFill>
                  <a:srgbClr val="FF0000"/>
                </a:solidFill>
              </a:rPr>
              <a:t>vegyi eszköz;</a:t>
            </a:r>
          </a:p>
          <a:p>
            <a:pPr lvl="0"/>
            <a:r>
              <a:rPr lang="hu-HU" dirty="0"/>
              <a:t>elektromos sokkoló;</a:t>
            </a:r>
          </a:p>
          <a:p>
            <a:pPr lvl="0"/>
            <a:r>
              <a:rPr lang="hu-HU" dirty="0"/>
              <a:t>elfogó háló;</a:t>
            </a:r>
          </a:p>
          <a:p>
            <a:pPr lvl="0"/>
            <a:r>
              <a:rPr lang="hu-HU" dirty="0">
                <a:solidFill>
                  <a:srgbClr val="FF0000"/>
                </a:solidFill>
              </a:rPr>
              <a:t>gumibot;</a:t>
            </a:r>
          </a:p>
          <a:p>
            <a:pPr lvl="0"/>
            <a:r>
              <a:rPr lang="hu-HU" dirty="0">
                <a:solidFill>
                  <a:srgbClr val="FF0000"/>
                </a:solidFill>
              </a:rPr>
              <a:t>őrkutya;</a:t>
            </a:r>
          </a:p>
          <a:p>
            <a:pPr lvl="0"/>
            <a:r>
              <a:rPr lang="hu-HU" dirty="0" err="1"/>
              <a:t>útzár</a:t>
            </a:r>
            <a:r>
              <a:rPr lang="hu-HU" dirty="0"/>
              <a:t>;</a:t>
            </a:r>
          </a:p>
          <a:p>
            <a:pPr lvl="0"/>
            <a:r>
              <a:rPr lang="hu-HU" dirty="0"/>
              <a:t>csapaterő;</a:t>
            </a:r>
          </a:p>
          <a:p>
            <a:pPr lvl="0"/>
            <a:r>
              <a:rPr lang="hu-HU" dirty="0">
                <a:solidFill>
                  <a:srgbClr val="FF0000"/>
                </a:solidFill>
              </a:rPr>
              <a:t>lőfegyver;</a:t>
            </a:r>
          </a:p>
          <a:p>
            <a:endParaRPr lang="hu-HU" dirty="0"/>
          </a:p>
        </p:txBody>
      </p:sp>
    </p:spTree>
    <p:extLst>
      <p:ext uri="{BB962C8B-B14F-4D97-AF65-F5344CB8AC3E}">
        <p14:creationId xmlns:p14="http://schemas.microsoft.com/office/powerpoint/2010/main" val="236069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130. Egészítse </a:t>
            </a:r>
            <a:r>
              <a:rPr lang="hu-HU" dirty="0"/>
              <a:t>ki a megadott szavakkal az alábbi szöveget úgy, hogy az arányosság alapelve helyesen legyen megfogalmazva.</a:t>
            </a:r>
          </a:p>
        </p:txBody>
      </p:sp>
      <p:sp>
        <p:nvSpPr>
          <p:cNvPr id="3" name="Tartalom helye 2"/>
          <p:cNvSpPr>
            <a:spLocks noGrp="1"/>
          </p:cNvSpPr>
          <p:nvPr>
            <p:ph idx="1"/>
          </p:nvPr>
        </p:nvSpPr>
        <p:spPr>
          <a:xfrm>
            <a:off x="621804" y="1905000"/>
            <a:ext cx="10513168" cy="4267200"/>
          </a:xfrm>
        </p:spPr>
        <p:txBody>
          <a:bodyPr>
            <a:normAutofit fontScale="92500" lnSpcReduction="10000"/>
          </a:bodyPr>
          <a:lstStyle/>
          <a:p>
            <a:pPr marL="0" indent="0">
              <a:buNone/>
            </a:pPr>
            <a:r>
              <a:rPr lang="hu-HU" dirty="0"/>
              <a:t>„A személy- és vagyonőr jogosult a bűncselekmény és a szabálysértés elkövetésén tetten ért személyt a cselekmény abbahagyására (1) …………………., a cselekmény folytatását megakadályozni, az elkövetőt (2) ……………….. és a birtokában lévő, bűncselekményből vagy szabálysértésből származó vagy annak elkövetéséhez használt dolgot, illetve támadásra alkalmas eszközt (3) …………………. Köteles azonban az elfogott személyt haladéktalanul az ügyben eljárni jogosult nyomozó hatóságnak átadni, ha erre nincs módja, e szervet nyomban (4) ……………………. Így kell eljárni a tetten ért személytől elvett dolgokat illetően is.”</a:t>
            </a:r>
          </a:p>
          <a:p>
            <a:pPr marL="0" indent="0">
              <a:buNone/>
            </a:pPr>
            <a:r>
              <a:rPr lang="hu-HU" dirty="0"/>
              <a:t> </a:t>
            </a:r>
          </a:p>
          <a:p>
            <a:pPr marL="0" indent="0">
              <a:buNone/>
            </a:pPr>
            <a:r>
              <a:rPr lang="hu-HU" dirty="0"/>
              <a:t>a) értesíteni b) elfogni c) felszólítani d) elvenni </a:t>
            </a:r>
          </a:p>
          <a:p>
            <a:pPr marL="0" indent="0">
              <a:buNone/>
            </a:pPr>
            <a:r>
              <a:rPr lang="hu-HU" dirty="0"/>
              <a:t> </a:t>
            </a:r>
          </a:p>
          <a:p>
            <a:pPr marL="0" indent="0">
              <a:buNone/>
            </a:pPr>
            <a:r>
              <a:rPr lang="hu-HU" dirty="0">
                <a:solidFill>
                  <a:srgbClr val="FF0000"/>
                </a:solidFill>
              </a:rPr>
              <a:t>Megoldás: 1-c, 2-b, 3-d, 4-a, </a:t>
            </a:r>
          </a:p>
          <a:p>
            <a:endParaRPr lang="hu-HU" dirty="0"/>
          </a:p>
        </p:txBody>
      </p:sp>
    </p:spTree>
    <p:extLst>
      <p:ext uri="{BB962C8B-B14F-4D97-AF65-F5344CB8AC3E}">
        <p14:creationId xmlns:p14="http://schemas.microsoft.com/office/powerpoint/2010/main" val="231730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131. A </a:t>
            </a:r>
            <a:r>
              <a:rPr lang="hu-HU" dirty="0"/>
              <a:t>felsorolt támadáselhárító eszközök közül válassza ki azt, amelyet a képen látható személy- és vagyonőr alkalmaz</a:t>
            </a:r>
            <a:r>
              <a:rPr lang="hu-HU" dirty="0" smtClean="0"/>
              <a:t>.</a:t>
            </a:r>
            <a:endParaRPr lang="hu-HU" dirty="0"/>
          </a:p>
        </p:txBody>
      </p:sp>
      <p:sp>
        <p:nvSpPr>
          <p:cNvPr id="3" name="Tartalom helye 2"/>
          <p:cNvSpPr>
            <a:spLocks noGrp="1"/>
          </p:cNvSpPr>
          <p:nvPr>
            <p:ph idx="1"/>
          </p:nvPr>
        </p:nvSpPr>
        <p:spPr>
          <a:xfrm>
            <a:off x="1522414" y="3212976"/>
            <a:ext cx="9144000" cy="2959224"/>
          </a:xfrm>
        </p:spPr>
        <p:txBody>
          <a:bodyPr>
            <a:normAutofit fontScale="92500" lnSpcReduction="10000"/>
          </a:bodyPr>
          <a:lstStyle/>
          <a:p>
            <a:pPr lvl="0"/>
            <a:r>
              <a:rPr lang="hu-HU" dirty="0"/>
              <a:t>arányos mérvű kényszerítő testi erő;</a:t>
            </a:r>
          </a:p>
          <a:p>
            <a:pPr lvl="0"/>
            <a:r>
              <a:rPr lang="hu-HU" dirty="0"/>
              <a:t>bilincs;</a:t>
            </a:r>
          </a:p>
          <a:p>
            <a:pPr lvl="0"/>
            <a:r>
              <a:rPr lang="hu-HU" dirty="0"/>
              <a:t>vegyi eszköz;</a:t>
            </a:r>
          </a:p>
          <a:p>
            <a:pPr lvl="0"/>
            <a:r>
              <a:rPr lang="hu-HU" dirty="0"/>
              <a:t>gumibot;</a:t>
            </a:r>
          </a:p>
          <a:p>
            <a:pPr lvl="0"/>
            <a:r>
              <a:rPr lang="hu-HU" dirty="0">
                <a:solidFill>
                  <a:srgbClr val="FF0000"/>
                </a:solidFill>
              </a:rPr>
              <a:t>őrkutya</a:t>
            </a:r>
            <a:r>
              <a:rPr lang="hu-HU" dirty="0"/>
              <a:t>;</a:t>
            </a:r>
          </a:p>
          <a:p>
            <a:pPr lvl="0"/>
            <a:r>
              <a:rPr lang="hu-HU" dirty="0"/>
              <a:t>lőfegyver;</a:t>
            </a:r>
          </a:p>
          <a:p>
            <a:endParaRPr lang="hu-HU" dirty="0"/>
          </a:p>
        </p:txBody>
      </p:sp>
      <p:pic>
        <p:nvPicPr>
          <p:cNvPr id="4" name="Kép 3"/>
          <p:cNvPicPr/>
          <p:nvPr/>
        </p:nvPicPr>
        <p:blipFill>
          <a:blip r:embed="rId2" cstate="print">
            <a:extLst>
              <a:ext uri="{28A0092B-C50C-407E-A947-70E740481C1C}">
                <a14:useLocalDpi xmlns:a14="http://schemas.microsoft.com/office/drawing/2010/main" val="0"/>
              </a:ext>
            </a:extLst>
          </a:blip>
          <a:stretch>
            <a:fillRect/>
          </a:stretch>
        </p:blipFill>
        <p:spPr>
          <a:xfrm>
            <a:off x="7678588" y="1844824"/>
            <a:ext cx="3456384" cy="2880320"/>
          </a:xfrm>
          <a:prstGeom prst="rect">
            <a:avLst/>
          </a:prstGeom>
        </p:spPr>
      </p:pic>
    </p:spTree>
    <p:extLst>
      <p:ext uri="{BB962C8B-B14F-4D97-AF65-F5344CB8AC3E}">
        <p14:creationId xmlns:p14="http://schemas.microsoft.com/office/powerpoint/2010/main" val="3444969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132. Döntse </a:t>
            </a:r>
            <a:r>
              <a:rPr lang="hu-HU" dirty="0"/>
              <a:t>el, hogy a képen látható eszközt, egy személy- és vagyonőr tevékenységet végző személy intézkedése során alkalmazhatja-e.</a:t>
            </a:r>
            <a:br>
              <a:rPr lang="hu-HU" dirty="0"/>
            </a:br>
            <a:endParaRPr lang="hu-HU" dirty="0"/>
          </a:p>
        </p:txBody>
      </p:sp>
      <p:sp>
        <p:nvSpPr>
          <p:cNvPr id="3" name="Tartalom helye 2"/>
          <p:cNvSpPr>
            <a:spLocks noGrp="1"/>
          </p:cNvSpPr>
          <p:nvPr>
            <p:ph idx="1"/>
          </p:nvPr>
        </p:nvSpPr>
        <p:spPr>
          <a:xfrm>
            <a:off x="1522414" y="4581128"/>
            <a:ext cx="9144000" cy="1591072"/>
          </a:xfrm>
        </p:spPr>
        <p:txBody>
          <a:bodyPr/>
          <a:lstStyle/>
          <a:p>
            <a:pPr lvl="0"/>
            <a:r>
              <a:rPr lang="hu-HU" dirty="0"/>
              <a:t>igen;</a:t>
            </a:r>
          </a:p>
          <a:p>
            <a:pPr lvl="0"/>
            <a:r>
              <a:rPr lang="hu-HU" dirty="0"/>
              <a:t>igen, ha rendszeresítette a munkadója;</a:t>
            </a:r>
          </a:p>
          <a:p>
            <a:pPr lvl="0"/>
            <a:r>
              <a:rPr lang="hu-HU" dirty="0">
                <a:solidFill>
                  <a:srgbClr val="FF0000"/>
                </a:solidFill>
              </a:rPr>
              <a:t>nem;</a:t>
            </a:r>
          </a:p>
          <a:p>
            <a:endParaRPr lang="hu-HU" dirty="0"/>
          </a:p>
        </p:txBody>
      </p:sp>
      <p:pic>
        <p:nvPicPr>
          <p:cNvPr id="4" name="Kép 3" descr="Képtalálatok a következőre: bilinc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2244" y="1772816"/>
            <a:ext cx="2520280" cy="2592288"/>
          </a:xfrm>
          <a:prstGeom prst="rect">
            <a:avLst/>
          </a:prstGeom>
          <a:noFill/>
          <a:ln>
            <a:noFill/>
          </a:ln>
        </p:spPr>
      </p:pic>
    </p:spTree>
    <p:extLst>
      <p:ext uri="{BB962C8B-B14F-4D97-AF65-F5344CB8AC3E}">
        <p14:creationId xmlns:p14="http://schemas.microsoft.com/office/powerpoint/2010/main" val="10047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133. Döntse </a:t>
            </a:r>
            <a:r>
              <a:rPr lang="hu-HU" dirty="0"/>
              <a:t>el, hogy a képen látható eszközt, egy személy- és vagyonőr tevékenységet végző személy intézkedése során alkalmazhatja-e.</a:t>
            </a:r>
            <a:br>
              <a:rPr lang="hu-HU" dirty="0"/>
            </a:br>
            <a:endParaRPr lang="hu-HU" dirty="0"/>
          </a:p>
        </p:txBody>
      </p:sp>
      <p:sp>
        <p:nvSpPr>
          <p:cNvPr id="3" name="Tartalom helye 2"/>
          <p:cNvSpPr>
            <a:spLocks noGrp="1"/>
          </p:cNvSpPr>
          <p:nvPr>
            <p:ph idx="1"/>
          </p:nvPr>
        </p:nvSpPr>
        <p:spPr>
          <a:xfrm>
            <a:off x="1522414" y="4941168"/>
            <a:ext cx="9144000" cy="1231032"/>
          </a:xfrm>
        </p:spPr>
        <p:txBody>
          <a:bodyPr/>
          <a:lstStyle/>
          <a:p>
            <a:pPr marL="731520" lvl="1" indent="-457200">
              <a:buFont typeface="+mj-lt"/>
              <a:buAutoNum type="alphaLcParenR"/>
            </a:pPr>
            <a:r>
              <a:rPr lang="hu-HU" dirty="0"/>
              <a:t>igen, minden esetben; </a:t>
            </a:r>
            <a:endParaRPr lang="hu-HU" sz="1800" dirty="0"/>
          </a:p>
          <a:p>
            <a:pPr marL="731520" lvl="1" indent="-457200">
              <a:buFont typeface="+mj-lt"/>
              <a:buAutoNum type="alphaLcParenR"/>
            </a:pPr>
            <a:r>
              <a:rPr lang="hu-HU" dirty="0">
                <a:solidFill>
                  <a:srgbClr val="FF0000"/>
                </a:solidFill>
              </a:rPr>
              <a:t>igen, ha a jogszabályi feltételek fennállnak;</a:t>
            </a:r>
            <a:endParaRPr lang="hu-HU" sz="1800" dirty="0">
              <a:solidFill>
                <a:srgbClr val="FF0000"/>
              </a:solidFill>
            </a:endParaRPr>
          </a:p>
          <a:p>
            <a:pPr marL="731520" lvl="1" indent="-457200">
              <a:buFont typeface="+mj-lt"/>
              <a:buAutoNum type="alphaLcParenR"/>
            </a:pPr>
            <a:r>
              <a:rPr lang="hu-HU" dirty="0"/>
              <a:t>nem;</a:t>
            </a:r>
            <a:endParaRPr lang="hu-HU" sz="1800" dirty="0"/>
          </a:p>
          <a:p>
            <a:endParaRPr lang="hu-HU" dirty="0"/>
          </a:p>
        </p:txBody>
      </p:sp>
      <p:pic>
        <p:nvPicPr>
          <p:cNvPr id="4" name="Kép 3" descr="Képtalálatok a következőre: gázprayt használ"/>
          <p:cNvPicPr/>
          <p:nvPr/>
        </p:nvPicPr>
        <p:blipFill>
          <a:blip r:embed="rId2">
            <a:extLst>
              <a:ext uri="{28A0092B-C50C-407E-A947-70E740481C1C}">
                <a14:useLocalDpi xmlns:a14="http://schemas.microsoft.com/office/drawing/2010/main" val="0"/>
              </a:ext>
            </a:extLst>
          </a:blip>
          <a:srcRect/>
          <a:stretch>
            <a:fillRect/>
          </a:stretch>
        </p:blipFill>
        <p:spPr bwMode="auto">
          <a:xfrm>
            <a:off x="4294212" y="1844824"/>
            <a:ext cx="3600400" cy="2808312"/>
          </a:xfrm>
          <a:prstGeom prst="rect">
            <a:avLst/>
          </a:prstGeom>
          <a:noFill/>
          <a:ln>
            <a:noFill/>
          </a:ln>
        </p:spPr>
      </p:pic>
    </p:spTree>
    <p:extLst>
      <p:ext uri="{BB962C8B-B14F-4D97-AF65-F5344CB8AC3E}">
        <p14:creationId xmlns:p14="http://schemas.microsoft.com/office/powerpoint/2010/main" val="206489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134. A </a:t>
            </a:r>
            <a:r>
              <a:rPr lang="hu-HU" dirty="0"/>
              <a:t>felsorolt támadáselhárító eszközök közül válassza ki azt, amelyet a képen látható személy- és vagyonőröknél lát.</a:t>
            </a:r>
            <a:br>
              <a:rPr lang="hu-HU" dirty="0"/>
            </a:br>
            <a:endParaRPr lang="hu-HU" dirty="0"/>
          </a:p>
        </p:txBody>
      </p:sp>
      <p:sp>
        <p:nvSpPr>
          <p:cNvPr id="3" name="Tartalom helye 2"/>
          <p:cNvSpPr>
            <a:spLocks noGrp="1"/>
          </p:cNvSpPr>
          <p:nvPr>
            <p:ph idx="1"/>
          </p:nvPr>
        </p:nvSpPr>
        <p:spPr>
          <a:xfrm>
            <a:off x="1441363" y="3212976"/>
            <a:ext cx="9144000" cy="3247256"/>
          </a:xfrm>
        </p:spPr>
        <p:txBody>
          <a:bodyPr/>
          <a:lstStyle/>
          <a:p>
            <a:pPr lvl="0"/>
            <a:r>
              <a:rPr lang="hu-HU" dirty="0"/>
              <a:t>arányos mérvű kényszerítő testi erő;</a:t>
            </a:r>
          </a:p>
          <a:p>
            <a:pPr lvl="0"/>
            <a:r>
              <a:rPr lang="hu-HU" dirty="0"/>
              <a:t>bilincs;</a:t>
            </a:r>
          </a:p>
          <a:p>
            <a:pPr lvl="0"/>
            <a:r>
              <a:rPr lang="hu-HU" dirty="0"/>
              <a:t>vegyi eszköz;</a:t>
            </a:r>
          </a:p>
          <a:p>
            <a:pPr lvl="0"/>
            <a:r>
              <a:rPr lang="hu-HU" dirty="0">
                <a:solidFill>
                  <a:srgbClr val="FF0000"/>
                </a:solidFill>
              </a:rPr>
              <a:t>gumibot</a:t>
            </a:r>
            <a:r>
              <a:rPr lang="hu-HU" dirty="0"/>
              <a:t>;</a:t>
            </a:r>
          </a:p>
          <a:p>
            <a:pPr lvl="0"/>
            <a:r>
              <a:rPr lang="hu-HU" dirty="0"/>
              <a:t>őrkutya;</a:t>
            </a:r>
          </a:p>
          <a:p>
            <a:pPr lvl="0"/>
            <a:r>
              <a:rPr lang="hu-HU" dirty="0"/>
              <a:t>lőfegyver;</a:t>
            </a:r>
          </a:p>
          <a:p>
            <a:endParaRPr lang="hu-HU" dirty="0"/>
          </a:p>
        </p:txBody>
      </p:sp>
      <p:pic>
        <p:nvPicPr>
          <p:cNvPr id="4" name="Kép 3" descr="Képtalálatok a következőre: személy és vagyonőr gumibo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4492" y="1844824"/>
            <a:ext cx="4608512" cy="3096344"/>
          </a:xfrm>
          <a:prstGeom prst="rect">
            <a:avLst/>
          </a:prstGeom>
          <a:noFill/>
          <a:ln>
            <a:noFill/>
          </a:ln>
        </p:spPr>
      </p:pic>
    </p:spTree>
    <p:extLst>
      <p:ext uri="{BB962C8B-B14F-4D97-AF65-F5344CB8AC3E}">
        <p14:creationId xmlns:p14="http://schemas.microsoft.com/office/powerpoint/2010/main" val="240003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135. Döntse </a:t>
            </a:r>
            <a:r>
              <a:rPr lang="hu-HU" dirty="0"/>
              <a:t>el, hogy a képen látható eszközt, egy személy- és vagyonőr tevékenységet végző személy intézkedése során alkalmazhatja-e.</a:t>
            </a:r>
            <a:br>
              <a:rPr lang="hu-HU" dirty="0"/>
            </a:br>
            <a:endParaRPr lang="hu-HU" dirty="0"/>
          </a:p>
        </p:txBody>
      </p:sp>
      <p:sp>
        <p:nvSpPr>
          <p:cNvPr id="3" name="Tartalom helye 2"/>
          <p:cNvSpPr>
            <a:spLocks noGrp="1"/>
          </p:cNvSpPr>
          <p:nvPr>
            <p:ph idx="1"/>
          </p:nvPr>
        </p:nvSpPr>
        <p:spPr>
          <a:xfrm>
            <a:off x="1557908" y="4869160"/>
            <a:ext cx="9144000" cy="1735088"/>
          </a:xfrm>
        </p:spPr>
        <p:txBody>
          <a:bodyPr/>
          <a:lstStyle/>
          <a:p>
            <a:pPr lvl="0"/>
            <a:r>
              <a:rPr lang="hu-HU" dirty="0"/>
              <a:t>igen, minden esetben; </a:t>
            </a:r>
          </a:p>
          <a:p>
            <a:pPr lvl="0"/>
            <a:r>
              <a:rPr lang="hu-HU" dirty="0"/>
              <a:t>igen, ha a jogszabályi feltételek fennállnak;</a:t>
            </a:r>
          </a:p>
          <a:p>
            <a:pPr lvl="0"/>
            <a:r>
              <a:rPr lang="hu-HU" dirty="0">
                <a:solidFill>
                  <a:srgbClr val="FF0000"/>
                </a:solidFill>
              </a:rPr>
              <a:t>nem;</a:t>
            </a:r>
          </a:p>
          <a:p>
            <a:endParaRPr lang="hu-HU" dirty="0"/>
          </a:p>
        </p:txBody>
      </p:sp>
      <p:pic>
        <p:nvPicPr>
          <p:cNvPr id="4" name="Kép 3" descr="D:\Dr. Darvasi Richárd\Iskola oktatás\Egyéb\Fegyveres szervek és vagyonvédelem\12. évfolyam\Kényszerítő eszközök\útzár\útzár1.jpg"/>
          <p:cNvPicPr/>
          <p:nvPr/>
        </p:nvPicPr>
        <p:blipFill>
          <a:blip r:embed="rId2">
            <a:extLst>
              <a:ext uri="{28A0092B-C50C-407E-A947-70E740481C1C}">
                <a14:useLocalDpi xmlns:a14="http://schemas.microsoft.com/office/drawing/2010/main" val="0"/>
              </a:ext>
            </a:extLst>
          </a:blip>
          <a:srcRect/>
          <a:stretch>
            <a:fillRect/>
          </a:stretch>
        </p:blipFill>
        <p:spPr bwMode="auto">
          <a:xfrm>
            <a:off x="4294212" y="1844824"/>
            <a:ext cx="3384376" cy="2592288"/>
          </a:xfrm>
          <a:prstGeom prst="rect">
            <a:avLst/>
          </a:prstGeom>
          <a:noFill/>
          <a:ln>
            <a:noFill/>
          </a:ln>
        </p:spPr>
      </p:pic>
    </p:spTree>
    <p:extLst>
      <p:ext uri="{BB962C8B-B14F-4D97-AF65-F5344CB8AC3E}">
        <p14:creationId xmlns:p14="http://schemas.microsoft.com/office/powerpoint/2010/main" val="542080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136. Döntse </a:t>
            </a:r>
            <a:r>
              <a:rPr lang="hu-HU" dirty="0"/>
              <a:t>el, hogy a képen látható eszközt, egy személy- és vagyonőr tevékenységet végző személy intézkedése során alkalmazhatja-e.</a:t>
            </a:r>
            <a:br>
              <a:rPr lang="hu-HU" dirty="0"/>
            </a:br>
            <a:endParaRPr lang="hu-HU" dirty="0"/>
          </a:p>
        </p:txBody>
      </p:sp>
      <p:sp>
        <p:nvSpPr>
          <p:cNvPr id="3" name="Tartalom helye 2"/>
          <p:cNvSpPr>
            <a:spLocks noGrp="1"/>
          </p:cNvSpPr>
          <p:nvPr>
            <p:ph idx="1"/>
          </p:nvPr>
        </p:nvSpPr>
        <p:spPr>
          <a:xfrm>
            <a:off x="1557908" y="5013176"/>
            <a:ext cx="9144000" cy="1519064"/>
          </a:xfrm>
        </p:spPr>
        <p:txBody>
          <a:bodyPr>
            <a:normAutofit lnSpcReduction="10000"/>
          </a:bodyPr>
          <a:lstStyle/>
          <a:p>
            <a:pPr lvl="0"/>
            <a:r>
              <a:rPr lang="hu-HU" dirty="0"/>
              <a:t>igen, minden esetben; </a:t>
            </a:r>
          </a:p>
          <a:p>
            <a:pPr lvl="0"/>
            <a:r>
              <a:rPr lang="hu-HU" dirty="0"/>
              <a:t>igen, ha a jogszabályi feltételek fennállnak;</a:t>
            </a:r>
          </a:p>
          <a:p>
            <a:pPr lvl="0"/>
            <a:r>
              <a:rPr lang="hu-HU" dirty="0">
                <a:solidFill>
                  <a:srgbClr val="FF0000"/>
                </a:solidFill>
              </a:rPr>
              <a:t>nem;</a:t>
            </a:r>
          </a:p>
          <a:p>
            <a:endParaRPr lang="hu-HU" dirty="0"/>
          </a:p>
        </p:txBody>
      </p:sp>
      <p:pic>
        <p:nvPicPr>
          <p:cNvPr id="4" name="Kép 3" descr="Képtalálatok a következőre: elektromos sokkoló"/>
          <p:cNvPicPr/>
          <p:nvPr/>
        </p:nvPicPr>
        <p:blipFill>
          <a:blip r:embed="rId2">
            <a:extLst>
              <a:ext uri="{28A0092B-C50C-407E-A947-70E740481C1C}">
                <a14:useLocalDpi xmlns:a14="http://schemas.microsoft.com/office/drawing/2010/main" val="0"/>
              </a:ext>
            </a:extLst>
          </a:blip>
          <a:srcRect/>
          <a:stretch>
            <a:fillRect/>
          </a:stretch>
        </p:blipFill>
        <p:spPr bwMode="auto">
          <a:xfrm>
            <a:off x="4150196" y="1844824"/>
            <a:ext cx="3744416" cy="2880320"/>
          </a:xfrm>
          <a:prstGeom prst="rect">
            <a:avLst/>
          </a:prstGeom>
          <a:noFill/>
          <a:ln>
            <a:noFill/>
          </a:ln>
        </p:spPr>
      </p:pic>
    </p:spTree>
    <p:extLst>
      <p:ext uri="{BB962C8B-B14F-4D97-AF65-F5344CB8AC3E}">
        <p14:creationId xmlns:p14="http://schemas.microsoft.com/office/powerpoint/2010/main" val="75658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548680"/>
            <a:ext cx="11503198" cy="1020762"/>
          </a:xfrm>
        </p:spPr>
        <p:txBody>
          <a:bodyPr>
            <a:normAutofit fontScale="90000"/>
          </a:bodyPr>
          <a:lstStyle/>
          <a:p>
            <a:pPr lvl="0"/>
            <a:r>
              <a:rPr lang="hu-HU" dirty="0" smtClean="0"/>
              <a:t>137. Az </a:t>
            </a:r>
            <a:r>
              <a:rPr lang="hu-HU" dirty="0"/>
              <a:t>alábbi képek közül válassza ki azokat, amelyeket a személy- és vagyonvédelmi, valamint a magánnyomozói tevékenység szabályairól szóló 2005. évi CXXXIII. törvény rendelkezései szerint a személy- és vagyonőri feladatokat ellátó személy szolgálati tevékenysége során – feltételek fennállása esetén – alkalmazhat</a:t>
            </a:r>
            <a:r>
              <a:rPr lang="hu-HU" dirty="0" smtClean="0"/>
              <a:t>.</a:t>
            </a:r>
            <a:endParaRPr lang="hu-HU" dirty="0"/>
          </a:p>
        </p:txBody>
      </p:sp>
      <p:pic>
        <p:nvPicPr>
          <p:cNvPr id="4" name="Kép 3"/>
          <p:cNvPicPr/>
          <p:nvPr/>
        </p:nvPicPr>
        <p:blipFill>
          <a:blip r:embed="rId2">
            <a:extLst>
              <a:ext uri="{28A0092B-C50C-407E-A947-70E740481C1C}">
                <a14:useLocalDpi xmlns:a14="http://schemas.microsoft.com/office/drawing/2010/main" val="0"/>
              </a:ext>
            </a:extLst>
          </a:blip>
          <a:srcRect/>
          <a:stretch>
            <a:fillRect/>
          </a:stretch>
        </p:blipFill>
        <p:spPr bwMode="auto">
          <a:xfrm>
            <a:off x="693812" y="1715998"/>
            <a:ext cx="2592288" cy="1836379"/>
          </a:xfrm>
          <a:prstGeom prst="rect">
            <a:avLst/>
          </a:prstGeom>
          <a:noFill/>
          <a:ln>
            <a:noFill/>
          </a:ln>
        </p:spPr>
      </p:pic>
      <p:pic>
        <p:nvPicPr>
          <p:cNvPr id="5" name="Kép 4"/>
          <p:cNvPicPr/>
          <p:nvPr/>
        </p:nvPicPr>
        <p:blipFill>
          <a:blip r:embed="rId3">
            <a:extLst>
              <a:ext uri="{28A0092B-C50C-407E-A947-70E740481C1C}">
                <a14:useLocalDpi xmlns:a14="http://schemas.microsoft.com/office/drawing/2010/main" val="0"/>
              </a:ext>
            </a:extLst>
          </a:blip>
          <a:srcRect/>
          <a:stretch>
            <a:fillRect/>
          </a:stretch>
        </p:blipFill>
        <p:spPr bwMode="auto">
          <a:xfrm>
            <a:off x="3683517" y="1690014"/>
            <a:ext cx="2373517" cy="1833764"/>
          </a:xfrm>
          <a:prstGeom prst="rect">
            <a:avLst/>
          </a:prstGeom>
          <a:noFill/>
          <a:ln>
            <a:noFill/>
          </a:ln>
        </p:spPr>
      </p:pic>
      <p:pic>
        <p:nvPicPr>
          <p:cNvPr id="6" name="Kép 5"/>
          <p:cNvPicPr/>
          <p:nvPr/>
        </p:nvPicPr>
        <p:blipFill>
          <a:blip r:embed="rId4" cstate="print">
            <a:extLst>
              <a:ext uri="{28A0092B-C50C-407E-A947-70E740481C1C}">
                <a14:useLocalDpi xmlns:a14="http://schemas.microsoft.com/office/drawing/2010/main" val="0"/>
              </a:ext>
            </a:extLst>
          </a:blip>
          <a:stretch>
            <a:fillRect/>
          </a:stretch>
        </p:blipFill>
        <p:spPr>
          <a:xfrm>
            <a:off x="6313183" y="1715999"/>
            <a:ext cx="2517532" cy="1836379"/>
          </a:xfrm>
          <a:prstGeom prst="rect">
            <a:avLst/>
          </a:prstGeom>
        </p:spPr>
      </p:pic>
      <p:pic>
        <p:nvPicPr>
          <p:cNvPr id="7" name="Kép 6" descr="Képtalálatok a következőre: biztonsági őr fegyve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4117" y="1715998"/>
            <a:ext cx="2338887" cy="1807780"/>
          </a:xfrm>
          <a:prstGeom prst="rect">
            <a:avLst/>
          </a:prstGeom>
          <a:noFill/>
          <a:ln>
            <a:noFill/>
          </a:ln>
        </p:spPr>
      </p:pic>
      <p:pic>
        <p:nvPicPr>
          <p:cNvPr id="8" name="Kép 7"/>
          <p:cNvPicPr/>
          <p:nvPr/>
        </p:nvPicPr>
        <p:blipFill>
          <a:blip r:embed="rId6"/>
          <a:stretch>
            <a:fillRect/>
          </a:stretch>
        </p:blipFill>
        <p:spPr>
          <a:xfrm>
            <a:off x="261764" y="4077072"/>
            <a:ext cx="2376264" cy="1584176"/>
          </a:xfrm>
          <a:prstGeom prst="rect">
            <a:avLst/>
          </a:prstGeom>
        </p:spPr>
      </p:pic>
      <p:pic>
        <p:nvPicPr>
          <p:cNvPr id="9" name="Kép 8" descr="Képtalálatok a következőre: elektromos sokkoló"/>
          <p:cNvPicPr/>
          <p:nvPr/>
        </p:nvPicPr>
        <p:blipFill>
          <a:blip r:embed="rId7">
            <a:extLst>
              <a:ext uri="{28A0092B-C50C-407E-A947-70E740481C1C}">
                <a14:useLocalDpi xmlns:a14="http://schemas.microsoft.com/office/drawing/2010/main" val="0"/>
              </a:ext>
            </a:extLst>
          </a:blip>
          <a:srcRect/>
          <a:stretch>
            <a:fillRect/>
          </a:stretch>
        </p:blipFill>
        <p:spPr bwMode="auto">
          <a:xfrm>
            <a:off x="2854052" y="4077072"/>
            <a:ext cx="2088232" cy="1584176"/>
          </a:xfrm>
          <a:prstGeom prst="rect">
            <a:avLst/>
          </a:prstGeom>
          <a:noFill/>
          <a:ln>
            <a:noFill/>
          </a:ln>
        </p:spPr>
      </p:pic>
      <p:pic>
        <p:nvPicPr>
          <p:cNvPr id="10" name="Kép 9"/>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44116" y="4077072"/>
            <a:ext cx="1382344" cy="1584176"/>
          </a:xfrm>
          <a:prstGeom prst="rect">
            <a:avLst/>
          </a:prstGeom>
          <a:noFill/>
          <a:ln>
            <a:noFill/>
          </a:ln>
        </p:spPr>
      </p:pic>
      <p:pic>
        <p:nvPicPr>
          <p:cNvPr id="11" name="Kép 10" descr="Képtalálatok a következőre: teleszkópos olmos bot (vipera"/>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25943" y="4077072"/>
            <a:ext cx="2104772" cy="1584176"/>
          </a:xfrm>
          <a:prstGeom prst="rect">
            <a:avLst/>
          </a:prstGeom>
          <a:noFill/>
          <a:ln>
            <a:noFill/>
          </a:ln>
        </p:spPr>
      </p:pic>
      <p:pic>
        <p:nvPicPr>
          <p:cNvPr id="12" name="Kép 11" descr="Képtalálatok a következőre: gázspray"/>
          <p:cNvPicPr/>
          <p:nvPr/>
        </p:nvPicPr>
        <p:blipFill>
          <a:blip r:embed="rId10">
            <a:extLst>
              <a:ext uri="{28A0092B-C50C-407E-A947-70E740481C1C}">
                <a14:useLocalDpi xmlns:a14="http://schemas.microsoft.com/office/drawing/2010/main" val="0"/>
              </a:ext>
            </a:extLst>
          </a:blip>
          <a:srcRect/>
          <a:stretch>
            <a:fillRect/>
          </a:stretch>
        </p:blipFill>
        <p:spPr bwMode="auto">
          <a:xfrm>
            <a:off x="9057431" y="4077072"/>
            <a:ext cx="2365573" cy="1584176"/>
          </a:xfrm>
          <a:prstGeom prst="rect">
            <a:avLst/>
          </a:prstGeom>
          <a:noFill/>
          <a:ln>
            <a:noFill/>
          </a:ln>
        </p:spPr>
      </p:pic>
      <p:sp>
        <p:nvSpPr>
          <p:cNvPr id="13" name="Szövegdoboz 12"/>
          <p:cNvSpPr txBox="1"/>
          <p:nvPr/>
        </p:nvSpPr>
        <p:spPr>
          <a:xfrm>
            <a:off x="1125860" y="3644350"/>
            <a:ext cx="1380937" cy="432048"/>
          </a:xfrm>
          <a:prstGeom prst="rect">
            <a:avLst/>
          </a:prstGeom>
          <a:noFill/>
        </p:spPr>
        <p:txBody>
          <a:bodyPr wrap="square" rtlCol="0">
            <a:spAutoFit/>
          </a:bodyPr>
          <a:lstStyle/>
          <a:p>
            <a:pPr algn="ctr">
              <a:lnSpc>
                <a:spcPct val="90000"/>
              </a:lnSpc>
            </a:pPr>
            <a:r>
              <a:rPr lang="hu-HU" sz="2400" dirty="0" smtClean="0"/>
              <a:t>a)</a:t>
            </a:r>
            <a:endParaRPr lang="hu-HU" sz="2400" dirty="0"/>
          </a:p>
        </p:txBody>
      </p:sp>
      <p:sp>
        <p:nvSpPr>
          <p:cNvPr id="14" name="Szövegdoboz 13"/>
          <p:cNvSpPr txBox="1"/>
          <p:nvPr/>
        </p:nvSpPr>
        <p:spPr>
          <a:xfrm>
            <a:off x="261764" y="5675578"/>
            <a:ext cx="2520280" cy="432048"/>
          </a:xfrm>
          <a:prstGeom prst="rect">
            <a:avLst/>
          </a:prstGeom>
          <a:noFill/>
        </p:spPr>
        <p:txBody>
          <a:bodyPr wrap="square" rtlCol="0">
            <a:spAutoFit/>
          </a:bodyPr>
          <a:lstStyle/>
          <a:p>
            <a:pPr algn="ctr">
              <a:lnSpc>
                <a:spcPct val="90000"/>
              </a:lnSpc>
            </a:pPr>
            <a:r>
              <a:rPr lang="hu-HU" sz="2400" dirty="0"/>
              <a:t>e</a:t>
            </a:r>
            <a:r>
              <a:rPr lang="hu-HU" sz="2400" dirty="0" smtClean="0"/>
              <a:t>)</a:t>
            </a:r>
            <a:endParaRPr lang="hu-HU" sz="2400" dirty="0"/>
          </a:p>
        </p:txBody>
      </p:sp>
      <p:sp>
        <p:nvSpPr>
          <p:cNvPr id="15" name="Szövegdoboz 14"/>
          <p:cNvSpPr txBox="1"/>
          <p:nvPr/>
        </p:nvSpPr>
        <p:spPr>
          <a:xfrm>
            <a:off x="6693259" y="3644350"/>
            <a:ext cx="1725954" cy="432048"/>
          </a:xfrm>
          <a:prstGeom prst="rect">
            <a:avLst/>
          </a:prstGeom>
          <a:noFill/>
        </p:spPr>
        <p:txBody>
          <a:bodyPr wrap="square" rtlCol="0">
            <a:spAutoFit/>
          </a:bodyPr>
          <a:lstStyle/>
          <a:p>
            <a:pPr algn="ctr">
              <a:lnSpc>
                <a:spcPct val="90000"/>
              </a:lnSpc>
            </a:pPr>
            <a:r>
              <a:rPr lang="hu-HU" sz="2400" dirty="0"/>
              <a:t>c</a:t>
            </a:r>
            <a:r>
              <a:rPr lang="hu-HU" sz="2400" dirty="0" smtClean="0"/>
              <a:t>)</a:t>
            </a:r>
            <a:endParaRPr lang="hu-HU" sz="2400" dirty="0"/>
          </a:p>
        </p:txBody>
      </p:sp>
      <p:sp>
        <p:nvSpPr>
          <p:cNvPr id="16" name="Szövegdoboz 15"/>
          <p:cNvSpPr txBox="1"/>
          <p:nvPr/>
        </p:nvSpPr>
        <p:spPr>
          <a:xfrm>
            <a:off x="9734913" y="3628574"/>
            <a:ext cx="1008112" cy="432048"/>
          </a:xfrm>
          <a:prstGeom prst="rect">
            <a:avLst/>
          </a:prstGeom>
          <a:noFill/>
        </p:spPr>
        <p:txBody>
          <a:bodyPr wrap="square" rtlCol="0">
            <a:spAutoFit/>
          </a:bodyPr>
          <a:lstStyle/>
          <a:p>
            <a:pPr algn="ctr">
              <a:lnSpc>
                <a:spcPct val="90000"/>
              </a:lnSpc>
            </a:pPr>
            <a:r>
              <a:rPr lang="hu-HU" sz="2400" dirty="0"/>
              <a:t>d</a:t>
            </a:r>
            <a:r>
              <a:rPr lang="hu-HU" sz="2400" dirty="0" smtClean="0"/>
              <a:t>)</a:t>
            </a:r>
            <a:endParaRPr lang="hu-HU" sz="2400" dirty="0"/>
          </a:p>
        </p:txBody>
      </p:sp>
      <p:sp>
        <p:nvSpPr>
          <p:cNvPr id="17" name="Szövegdoboz 16"/>
          <p:cNvSpPr txBox="1"/>
          <p:nvPr/>
        </p:nvSpPr>
        <p:spPr>
          <a:xfrm>
            <a:off x="4060868" y="3628574"/>
            <a:ext cx="1618814" cy="432048"/>
          </a:xfrm>
          <a:prstGeom prst="rect">
            <a:avLst/>
          </a:prstGeom>
          <a:noFill/>
        </p:spPr>
        <p:txBody>
          <a:bodyPr wrap="square" rtlCol="0">
            <a:spAutoFit/>
          </a:bodyPr>
          <a:lstStyle/>
          <a:p>
            <a:pPr algn="ctr">
              <a:lnSpc>
                <a:spcPct val="90000"/>
              </a:lnSpc>
            </a:pPr>
            <a:r>
              <a:rPr lang="hu-HU" sz="2400" dirty="0"/>
              <a:t>b</a:t>
            </a:r>
            <a:r>
              <a:rPr lang="hu-HU" sz="2400" dirty="0" smtClean="0"/>
              <a:t>)</a:t>
            </a:r>
            <a:endParaRPr lang="hu-HU" sz="2400" dirty="0"/>
          </a:p>
        </p:txBody>
      </p:sp>
      <p:sp>
        <p:nvSpPr>
          <p:cNvPr id="18" name="Szövegdoboz 17"/>
          <p:cNvSpPr txBox="1"/>
          <p:nvPr/>
        </p:nvSpPr>
        <p:spPr>
          <a:xfrm>
            <a:off x="2854052" y="5782494"/>
            <a:ext cx="1903348" cy="432048"/>
          </a:xfrm>
          <a:prstGeom prst="rect">
            <a:avLst/>
          </a:prstGeom>
          <a:noFill/>
        </p:spPr>
        <p:txBody>
          <a:bodyPr wrap="square" rtlCol="0">
            <a:spAutoFit/>
          </a:bodyPr>
          <a:lstStyle/>
          <a:p>
            <a:pPr algn="ctr">
              <a:lnSpc>
                <a:spcPct val="90000"/>
              </a:lnSpc>
            </a:pPr>
            <a:r>
              <a:rPr lang="hu-HU" sz="2400" dirty="0"/>
              <a:t>f</a:t>
            </a:r>
            <a:r>
              <a:rPr lang="hu-HU" sz="2400" dirty="0" smtClean="0"/>
              <a:t>)</a:t>
            </a:r>
            <a:endParaRPr lang="hu-HU" sz="2400" dirty="0"/>
          </a:p>
        </p:txBody>
      </p:sp>
      <p:sp>
        <p:nvSpPr>
          <p:cNvPr id="19" name="Szövegdoboz 18"/>
          <p:cNvSpPr txBox="1"/>
          <p:nvPr/>
        </p:nvSpPr>
        <p:spPr>
          <a:xfrm>
            <a:off x="4948497" y="5782494"/>
            <a:ext cx="1903348" cy="432048"/>
          </a:xfrm>
          <a:prstGeom prst="rect">
            <a:avLst/>
          </a:prstGeom>
          <a:noFill/>
        </p:spPr>
        <p:txBody>
          <a:bodyPr wrap="square" rtlCol="0">
            <a:spAutoFit/>
          </a:bodyPr>
          <a:lstStyle/>
          <a:p>
            <a:pPr algn="ctr">
              <a:lnSpc>
                <a:spcPct val="90000"/>
              </a:lnSpc>
            </a:pPr>
            <a:r>
              <a:rPr lang="hu-HU" sz="2400" dirty="0"/>
              <a:t>g</a:t>
            </a:r>
            <a:r>
              <a:rPr lang="hu-HU" sz="2400" dirty="0" smtClean="0"/>
              <a:t>)</a:t>
            </a:r>
            <a:endParaRPr lang="hu-HU" sz="2400" dirty="0"/>
          </a:p>
        </p:txBody>
      </p:sp>
      <p:sp>
        <p:nvSpPr>
          <p:cNvPr id="20" name="Szövegdoboz 19"/>
          <p:cNvSpPr txBox="1"/>
          <p:nvPr/>
        </p:nvSpPr>
        <p:spPr>
          <a:xfrm>
            <a:off x="6927367" y="5808317"/>
            <a:ext cx="1903348" cy="432048"/>
          </a:xfrm>
          <a:prstGeom prst="rect">
            <a:avLst/>
          </a:prstGeom>
          <a:noFill/>
        </p:spPr>
        <p:txBody>
          <a:bodyPr wrap="square" rtlCol="0">
            <a:spAutoFit/>
          </a:bodyPr>
          <a:lstStyle/>
          <a:p>
            <a:pPr algn="ctr">
              <a:lnSpc>
                <a:spcPct val="90000"/>
              </a:lnSpc>
            </a:pPr>
            <a:r>
              <a:rPr lang="hu-HU" sz="2400" dirty="0"/>
              <a:t>h</a:t>
            </a:r>
            <a:r>
              <a:rPr lang="hu-HU" sz="2400" dirty="0" smtClean="0"/>
              <a:t>)</a:t>
            </a:r>
            <a:endParaRPr lang="hu-HU" sz="2400" dirty="0"/>
          </a:p>
        </p:txBody>
      </p:sp>
      <p:sp>
        <p:nvSpPr>
          <p:cNvPr id="21" name="Szövegdoboz 20"/>
          <p:cNvSpPr txBox="1"/>
          <p:nvPr/>
        </p:nvSpPr>
        <p:spPr>
          <a:xfrm>
            <a:off x="9301886" y="5815384"/>
            <a:ext cx="1903348" cy="432048"/>
          </a:xfrm>
          <a:prstGeom prst="rect">
            <a:avLst/>
          </a:prstGeom>
          <a:noFill/>
        </p:spPr>
        <p:txBody>
          <a:bodyPr wrap="square" rtlCol="0">
            <a:spAutoFit/>
          </a:bodyPr>
          <a:lstStyle/>
          <a:p>
            <a:pPr algn="ctr">
              <a:lnSpc>
                <a:spcPct val="90000"/>
              </a:lnSpc>
            </a:pPr>
            <a:r>
              <a:rPr lang="hu-HU" sz="2400" dirty="0"/>
              <a:t>i</a:t>
            </a:r>
            <a:r>
              <a:rPr lang="hu-HU" sz="2400" dirty="0" smtClean="0"/>
              <a:t>)</a:t>
            </a:r>
            <a:endParaRPr lang="hu-HU" sz="2400" dirty="0"/>
          </a:p>
        </p:txBody>
      </p:sp>
      <p:sp>
        <p:nvSpPr>
          <p:cNvPr id="22" name="Téglalap 21"/>
          <p:cNvSpPr/>
          <p:nvPr/>
        </p:nvSpPr>
        <p:spPr>
          <a:xfrm>
            <a:off x="4492369" y="6399362"/>
            <a:ext cx="2685838" cy="369332"/>
          </a:xfrm>
          <a:prstGeom prst="rect">
            <a:avLst/>
          </a:prstGeom>
        </p:spPr>
        <p:txBody>
          <a:bodyPr wrap="square">
            <a:spAutoFit/>
          </a:bodyPr>
          <a:lstStyle/>
          <a:p>
            <a:r>
              <a:rPr lang="hu-HU" dirty="0">
                <a:solidFill>
                  <a:srgbClr val="FF0000"/>
                </a:solidFill>
                <a:ea typeface="Calibri" panose="020F0502020204030204" pitchFamily="34" charset="0"/>
              </a:rPr>
              <a:t>Megoldás: c), d), e), g), i), </a:t>
            </a:r>
            <a:endParaRPr lang="hu-HU" dirty="0"/>
          </a:p>
        </p:txBody>
      </p:sp>
    </p:spTree>
    <p:extLst>
      <p:ext uri="{BB962C8B-B14F-4D97-AF65-F5344CB8AC3E}">
        <p14:creationId xmlns:p14="http://schemas.microsoft.com/office/powerpoint/2010/main" val="210167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138. Az </a:t>
            </a:r>
            <a:r>
              <a:rPr lang="hu-HU" dirty="0"/>
              <a:t>alábbi szöveg hiányzó részeit egészítse ki úgy a biztosított lehetőségek közül, hogy az megfeleljen a személy- és vagyonvédelmi, valamint a magánnyomozói tevékenység szabályairól szóló 2005. évi CXXXIII. törvény rendelkezéseinek</a:t>
            </a:r>
            <a:r>
              <a:rPr lang="hu-HU" dirty="0" smtClean="0"/>
              <a:t>.</a:t>
            </a:r>
            <a:endParaRPr lang="hu-HU" dirty="0"/>
          </a:p>
        </p:txBody>
      </p:sp>
      <p:sp>
        <p:nvSpPr>
          <p:cNvPr id="3" name="Tartalom helye 2"/>
          <p:cNvSpPr>
            <a:spLocks noGrp="1"/>
          </p:cNvSpPr>
          <p:nvPr>
            <p:ph idx="1"/>
          </p:nvPr>
        </p:nvSpPr>
        <p:spPr>
          <a:xfrm>
            <a:off x="1701924" y="1905000"/>
            <a:ext cx="9577064" cy="4267200"/>
          </a:xfrm>
        </p:spPr>
        <p:txBody>
          <a:bodyPr>
            <a:normAutofit lnSpcReduction="10000"/>
          </a:bodyPr>
          <a:lstStyle/>
          <a:p>
            <a:pPr marL="0" indent="0">
              <a:buNone/>
            </a:pPr>
            <a:r>
              <a:rPr lang="hu-HU" dirty="0"/>
              <a:t>„A személy- és vagyonőr a feladata ellátása során vegyi eszközt (gázsprayt), (a) ………………….. , őrkutyát, valamint - az erre vonatkozó jogszabályok rendelkezései szerint – (b) …………………….. tarthat magánál és azokat csak jogos védelmi helyzetben, illetve (c) ……………………. végszükség esetén alkalmazhatja.”</a:t>
            </a:r>
          </a:p>
          <a:p>
            <a:pPr marL="0" indent="0">
              <a:buNone/>
            </a:pPr>
            <a:r>
              <a:rPr lang="hu-HU" dirty="0"/>
              <a:t> </a:t>
            </a:r>
          </a:p>
          <a:p>
            <a:pPr marL="0" indent="0">
              <a:buNone/>
            </a:pPr>
            <a:r>
              <a:rPr lang="hu-HU" dirty="0"/>
              <a:t> </a:t>
            </a:r>
          </a:p>
          <a:p>
            <a:pPr lvl="0"/>
            <a:r>
              <a:rPr lang="hu-HU" dirty="0"/>
              <a:t>bilincset / </a:t>
            </a:r>
            <a:r>
              <a:rPr lang="hu-HU" dirty="0">
                <a:solidFill>
                  <a:srgbClr val="FF0000"/>
                </a:solidFill>
              </a:rPr>
              <a:t>gumibotot</a:t>
            </a:r>
            <a:r>
              <a:rPr lang="hu-HU" dirty="0"/>
              <a:t> / vegyi eszközt</a:t>
            </a:r>
          </a:p>
          <a:p>
            <a:pPr lvl="0"/>
            <a:r>
              <a:rPr lang="hu-HU" dirty="0"/>
              <a:t>szúró vágó eszközt / </a:t>
            </a:r>
            <a:r>
              <a:rPr lang="hu-HU" dirty="0">
                <a:solidFill>
                  <a:srgbClr val="FF0000"/>
                </a:solidFill>
              </a:rPr>
              <a:t>lőfegyvert</a:t>
            </a:r>
            <a:r>
              <a:rPr lang="hu-HU" dirty="0"/>
              <a:t> / pisztolyt</a:t>
            </a:r>
          </a:p>
          <a:p>
            <a:pPr lvl="0"/>
            <a:r>
              <a:rPr lang="hu-HU" dirty="0"/>
              <a:t>vészhelyzet / veszélyhelyzet / </a:t>
            </a:r>
            <a:r>
              <a:rPr lang="hu-HU" dirty="0">
                <a:solidFill>
                  <a:srgbClr val="FF0000"/>
                </a:solidFill>
              </a:rPr>
              <a:t>végszükség</a:t>
            </a:r>
          </a:p>
          <a:p>
            <a:endParaRPr lang="hu-HU" dirty="0"/>
          </a:p>
        </p:txBody>
      </p:sp>
    </p:spTree>
    <p:extLst>
      <p:ext uri="{BB962C8B-B14F-4D97-AF65-F5344CB8AC3E}">
        <p14:creationId xmlns:p14="http://schemas.microsoft.com/office/powerpoint/2010/main" val="188002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3772" y="274638"/>
            <a:ext cx="11449272" cy="1020762"/>
          </a:xfrm>
        </p:spPr>
        <p:txBody>
          <a:bodyPr>
            <a:noAutofit/>
          </a:bodyPr>
          <a:lstStyle/>
          <a:p>
            <a:r>
              <a:rPr lang="hu-HU" sz="2200" dirty="0" smtClean="0"/>
              <a:t>13. Válassza </a:t>
            </a:r>
            <a:r>
              <a:rPr lang="hu-HU" sz="2200" dirty="0"/>
              <a:t>ki az alábbi felsorolásból melyekre terjed ki a személy- és vagyonvédelmi, valamint a magánnyomozói tevékenység szabályairól szóló 2005. évi CXXXIII. törvény hatálya</a:t>
            </a:r>
            <a:r>
              <a:rPr lang="hu-HU" sz="2200" dirty="0" smtClean="0"/>
              <a:t>.</a:t>
            </a:r>
            <a:endParaRPr lang="hu-HU" sz="2200" dirty="0"/>
          </a:p>
        </p:txBody>
      </p:sp>
      <p:sp>
        <p:nvSpPr>
          <p:cNvPr id="3" name="Tartalom helye 2"/>
          <p:cNvSpPr>
            <a:spLocks noGrp="1"/>
          </p:cNvSpPr>
          <p:nvPr>
            <p:ph idx="1"/>
          </p:nvPr>
        </p:nvSpPr>
        <p:spPr>
          <a:xfrm>
            <a:off x="549796" y="1905000"/>
            <a:ext cx="11233248" cy="4267200"/>
          </a:xfrm>
        </p:spPr>
        <p:txBody>
          <a:bodyPr>
            <a:normAutofit lnSpcReduction="10000"/>
          </a:bodyPr>
          <a:lstStyle/>
          <a:p>
            <a:pPr marL="457200" lvl="0" indent="-457200">
              <a:buFont typeface="+mj-lt"/>
              <a:buAutoNum type="alphaLcParenR"/>
            </a:pPr>
            <a:r>
              <a:rPr lang="hu-HU" dirty="0">
                <a:solidFill>
                  <a:srgbClr val="FF0000"/>
                </a:solidFill>
              </a:rPr>
              <a:t>személy- és vagyonvédelmi tevékenységre,</a:t>
            </a:r>
          </a:p>
          <a:p>
            <a:pPr marL="457200" lvl="0" indent="-457200">
              <a:buFont typeface="+mj-lt"/>
              <a:buAutoNum type="alphaLcParenR"/>
            </a:pPr>
            <a:r>
              <a:rPr lang="hu-HU" dirty="0"/>
              <a:t>hivatásos vadászi tevékenységre</a:t>
            </a:r>
          </a:p>
          <a:p>
            <a:pPr marL="457200" lvl="0" indent="-457200">
              <a:buFont typeface="+mj-lt"/>
              <a:buAutoNum type="alphaLcParenR"/>
            </a:pPr>
            <a:r>
              <a:rPr lang="hu-HU" dirty="0">
                <a:solidFill>
                  <a:srgbClr val="FF0000"/>
                </a:solidFill>
              </a:rPr>
              <a:t>vagyonvédelmi rendszert tervező és szerelő tevékenységre</a:t>
            </a:r>
          </a:p>
          <a:p>
            <a:pPr marL="457200" lvl="0" indent="-457200">
              <a:buFont typeface="+mj-lt"/>
              <a:buAutoNum type="alphaLcParenR"/>
            </a:pPr>
            <a:r>
              <a:rPr lang="hu-HU" dirty="0"/>
              <a:t>iskolaőri tevékenységre</a:t>
            </a:r>
          </a:p>
          <a:p>
            <a:pPr marL="457200" lvl="0" indent="-457200">
              <a:buFont typeface="+mj-lt"/>
              <a:buAutoNum type="alphaLcParenR"/>
            </a:pPr>
            <a:r>
              <a:rPr lang="hu-HU" dirty="0">
                <a:solidFill>
                  <a:srgbClr val="FF0000"/>
                </a:solidFill>
              </a:rPr>
              <a:t>magánnyomozói tevékenységre</a:t>
            </a:r>
          </a:p>
          <a:p>
            <a:pPr marL="457200" lvl="0" indent="-457200">
              <a:buFont typeface="+mj-lt"/>
              <a:buAutoNum type="alphaLcParenR"/>
            </a:pPr>
            <a:r>
              <a:rPr lang="hu-HU" dirty="0"/>
              <a:t>mezőőri tevékenyégre </a:t>
            </a:r>
          </a:p>
          <a:p>
            <a:pPr marL="457200" lvl="0" indent="-457200">
              <a:buFont typeface="+mj-lt"/>
              <a:buAutoNum type="alphaLcParenR"/>
            </a:pPr>
            <a:r>
              <a:rPr lang="hu-HU" dirty="0"/>
              <a:t>halőri tevékenységre</a:t>
            </a:r>
          </a:p>
          <a:p>
            <a:pPr marL="457200" lvl="0" indent="-457200">
              <a:buFont typeface="+mj-lt"/>
              <a:buAutoNum type="alphaLcParenR"/>
            </a:pPr>
            <a:r>
              <a:rPr lang="hu-HU" dirty="0"/>
              <a:t>közterület-felügyelői tevékenységre </a:t>
            </a:r>
          </a:p>
          <a:p>
            <a:endParaRPr lang="hu-HU" dirty="0"/>
          </a:p>
        </p:txBody>
      </p:sp>
    </p:spTree>
    <p:extLst>
      <p:ext uri="{BB962C8B-B14F-4D97-AF65-F5344CB8AC3E}">
        <p14:creationId xmlns:p14="http://schemas.microsoft.com/office/powerpoint/2010/main" val="334552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756" y="548680"/>
            <a:ext cx="11503198" cy="1020762"/>
          </a:xfrm>
        </p:spPr>
        <p:txBody>
          <a:bodyPr>
            <a:normAutofit fontScale="90000"/>
          </a:bodyPr>
          <a:lstStyle/>
          <a:p>
            <a:pPr lvl="0" algn="just"/>
            <a:r>
              <a:rPr lang="hu-HU" dirty="0" smtClean="0"/>
              <a:t>139. Az </a:t>
            </a:r>
            <a:r>
              <a:rPr lang="hu-HU" dirty="0"/>
              <a:t>alábbi felsorolásból válassza ki azokat, amelyekre a személy- és vagyonvédelmi, valamint a magánnyomozói tevékenység szabályairól szóló 2005. évi CXXXIII. törvény rendelkezései szerint a személy- és vagyonvédelmi tevékenységet végző személy arányos mérvű kényszerítő testi erő alkalmazásával a kialakult szituációt kezelheti</a:t>
            </a:r>
            <a:r>
              <a:rPr lang="hu-HU" dirty="0" smtClean="0"/>
              <a:t>.</a:t>
            </a:r>
            <a:endParaRPr lang="hu-HU" dirty="0"/>
          </a:p>
        </p:txBody>
      </p:sp>
      <p:sp>
        <p:nvSpPr>
          <p:cNvPr id="3" name="Tartalom helye 2"/>
          <p:cNvSpPr>
            <a:spLocks noGrp="1"/>
          </p:cNvSpPr>
          <p:nvPr>
            <p:ph idx="1"/>
          </p:nvPr>
        </p:nvSpPr>
        <p:spPr/>
        <p:txBody>
          <a:bodyPr>
            <a:normAutofit fontScale="70000" lnSpcReduction="20000"/>
          </a:bodyPr>
          <a:lstStyle/>
          <a:p>
            <a:pPr lvl="0"/>
            <a:r>
              <a:rPr lang="hu-HU" dirty="0"/>
              <a:t>a közterületen jogellenesen összegyűlt tömeget a felszólítást követően eltávolíthatja;</a:t>
            </a:r>
          </a:p>
          <a:p>
            <a:pPr lvl="0"/>
            <a:r>
              <a:rPr lang="hu-HU" dirty="0">
                <a:solidFill>
                  <a:srgbClr val="FF0000"/>
                </a:solidFill>
              </a:rPr>
              <a:t>a védett személy biztonságát fenyegető támadást elháríthatja;</a:t>
            </a:r>
          </a:p>
          <a:p>
            <a:pPr lvl="0"/>
            <a:r>
              <a:rPr lang="hu-HU" dirty="0">
                <a:solidFill>
                  <a:srgbClr val="FF0000"/>
                </a:solidFill>
              </a:rPr>
              <a:t>a pénz- és értékszállítást jogtalanul akadályozó személyt eltávolíthatja, illetve a szállítmány biztonságát fenyegető támadást elháríthatja;</a:t>
            </a:r>
          </a:p>
          <a:p>
            <a:pPr lvl="0"/>
            <a:r>
              <a:rPr lang="hu-HU" dirty="0"/>
              <a:t>az objektum területén jogellenesen viselkedő személy illetékes hatóság elé állítása és előállításának foganatosítása érdekében;</a:t>
            </a:r>
          </a:p>
          <a:p>
            <a:pPr lvl="0"/>
            <a:r>
              <a:rPr lang="hu-HU" dirty="0">
                <a:solidFill>
                  <a:srgbClr val="FF0000"/>
                </a:solidFill>
              </a:rPr>
              <a:t>a rendezvényt zavaró vagy annak biztonságát veszélyeztető személyt a rendezvényről eltávolíthatja;</a:t>
            </a:r>
          </a:p>
          <a:p>
            <a:pPr lvl="0"/>
            <a:r>
              <a:rPr lang="hu-HU" dirty="0"/>
              <a:t>a védett területre belépni szándékozó ittas munkavállaló hiteles alkoholszondás ellenőrzésének biztosítása érdekében;</a:t>
            </a:r>
          </a:p>
          <a:p>
            <a:pPr lvl="0"/>
            <a:r>
              <a:rPr lang="hu-HU" dirty="0"/>
              <a:t>a védett területről kilépni szándékozó munkavállaló kiléptető kapus ellenőrzés megtagadásának kikényszerítése érdekében;</a:t>
            </a:r>
          </a:p>
          <a:p>
            <a:pPr lvl="0"/>
            <a:r>
              <a:rPr lang="hu-HU" dirty="0">
                <a:solidFill>
                  <a:srgbClr val="FF0000"/>
                </a:solidFill>
              </a:rPr>
              <a:t>a védett létesítménybe, területre való jogosulatlan belépést megakadályozhatja, a jogosulatlanul bent tartózkodót onnan eltávolíthatja;</a:t>
            </a:r>
          </a:p>
          <a:p>
            <a:endParaRPr lang="hu-HU" dirty="0"/>
          </a:p>
        </p:txBody>
      </p:sp>
    </p:spTree>
    <p:extLst>
      <p:ext uri="{BB962C8B-B14F-4D97-AF65-F5344CB8AC3E}">
        <p14:creationId xmlns:p14="http://schemas.microsoft.com/office/powerpoint/2010/main" val="410180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756" y="548680"/>
            <a:ext cx="11503198" cy="1020762"/>
          </a:xfrm>
        </p:spPr>
        <p:txBody>
          <a:bodyPr>
            <a:normAutofit fontScale="90000"/>
          </a:bodyPr>
          <a:lstStyle/>
          <a:p>
            <a:pPr lvl="0"/>
            <a:r>
              <a:rPr lang="hu-HU" dirty="0" smtClean="0"/>
              <a:t>140. Az </a:t>
            </a:r>
            <a:r>
              <a:rPr lang="hu-HU" dirty="0"/>
              <a:t>alábbi felsorolásból válassza ki azokat, amelyekre a személy- és vagyonvédelmi, valamint a magánnyomozói tevékenység szabályairól szóló 2005. évi CXXXIII. törvény rendelkezései szerint a személy- és vagyonvédelmi tevékenységet végző személy arányos mérvű kényszerítő testi erő alkalmazásával a kialakult szituációt </a:t>
            </a:r>
            <a:r>
              <a:rPr lang="hu-HU" b="1" u="sng" dirty="0">
                <a:solidFill>
                  <a:srgbClr val="FF0000"/>
                </a:solidFill>
              </a:rPr>
              <a:t>nem</a:t>
            </a:r>
            <a:r>
              <a:rPr lang="hu-HU" dirty="0"/>
              <a:t> kezelheti</a:t>
            </a:r>
            <a:r>
              <a:rPr lang="hu-HU" dirty="0" smtClean="0"/>
              <a:t>.</a:t>
            </a:r>
            <a:endParaRPr lang="hu-HU" dirty="0"/>
          </a:p>
        </p:txBody>
      </p:sp>
      <p:sp>
        <p:nvSpPr>
          <p:cNvPr id="3" name="Tartalom helye 2"/>
          <p:cNvSpPr>
            <a:spLocks noGrp="1"/>
          </p:cNvSpPr>
          <p:nvPr>
            <p:ph idx="1"/>
          </p:nvPr>
        </p:nvSpPr>
        <p:spPr>
          <a:xfrm>
            <a:off x="549796" y="1905000"/>
            <a:ext cx="10873208" cy="4267200"/>
          </a:xfrm>
        </p:spPr>
        <p:txBody>
          <a:bodyPr>
            <a:normAutofit fontScale="70000" lnSpcReduction="20000"/>
          </a:bodyPr>
          <a:lstStyle/>
          <a:p>
            <a:pPr lvl="0"/>
            <a:r>
              <a:rPr lang="hu-HU" dirty="0">
                <a:solidFill>
                  <a:srgbClr val="FF0000"/>
                </a:solidFill>
              </a:rPr>
              <a:t>a közterületen jogellenesen összegyűlt tömeget a felszólítást követően eltávolíthatja;</a:t>
            </a:r>
          </a:p>
          <a:p>
            <a:pPr lvl="0"/>
            <a:r>
              <a:rPr lang="hu-HU" dirty="0"/>
              <a:t>a védett személy biztonságát fenyegető támadást elháríthatja;</a:t>
            </a:r>
          </a:p>
          <a:p>
            <a:pPr lvl="0"/>
            <a:r>
              <a:rPr lang="hu-HU" dirty="0"/>
              <a:t>a pénz- és értékszállítást jogtalanul akadályozó személyt eltávolíthatja, illetve a szállítmány biztonságát fenyegető támadást elháríthatja;</a:t>
            </a:r>
          </a:p>
          <a:p>
            <a:pPr lvl="0"/>
            <a:r>
              <a:rPr lang="hu-HU" dirty="0">
                <a:solidFill>
                  <a:srgbClr val="FF0000"/>
                </a:solidFill>
              </a:rPr>
              <a:t>az objektum területén jogellenesen viselkedő személy illetékes hatóság elé állítása és előállításának foganatosítása érdekében;</a:t>
            </a:r>
          </a:p>
          <a:p>
            <a:pPr lvl="0"/>
            <a:r>
              <a:rPr lang="hu-HU" dirty="0"/>
              <a:t>a rendezvényt zavaró vagy annak biztonságát veszélyeztető személyt a rendezvényről eltávolíthatja;</a:t>
            </a:r>
          </a:p>
          <a:p>
            <a:pPr lvl="0"/>
            <a:r>
              <a:rPr lang="hu-HU" dirty="0">
                <a:solidFill>
                  <a:srgbClr val="FF0000"/>
                </a:solidFill>
              </a:rPr>
              <a:t>a védett területre belépni szándékozó ittas munkavállaló hiteles alkoholszondás ellenőrzésének biztosítása érdekében;</a:t>
            </a:r>
          </a:p>
          <a:p>
            <a:pPr lvl="0"/>
            <a:r>
              <a:rPr lang="hu-HU" dirty="0">
                <a:solidFill>
                  <a:srgbClr val="FF0000"/>
                </a:solidFill>
              </a:rPr>
              <a:t>a védett területről kilépni szándékozó munkavállaló kiléptető kapus ellenőrzés megtagadásának kikényszerítése érdekében;</a:t>
            </a:r>
          </a:p>
          <a:p>
            <a:pPr lvl="0"/>
            <a:r>
              <a:rPr lang="hu-HU" dirty="0"/>
              <a:t>a védett létesítménybe, területre való jogosulatlan belépést megakadályozhatja, a jogosulatlanul bent tartózkodót onnan eltávolíthatja;</a:t>
            </a:r>
          </a:p>
          <a:p>
            <a:endParaRPr lang="hu-HU" dirty="0"/>
          </a:p>
        </p:txBody>
      </p:sp>
    </p:spTree>
    <p:extLst>
      <p:ext uri="{BB962C8B-B14F-4D97-AF65-F5344CB8AC3E}">
        <p14:creationId xmlns:p14="http://schemas.microsoft.com/office/powerpoint/2010/main" val="15589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141. Egészítse </a:t>
            </a:r>
            <a:r>
              <a:rPr lang="hu-HU" dirty="0"/>
              <a:t>ki úgy az alábbi szövegrészt a megadott lehetőségek közül, hogy a személy- és vagyonvédelmi, valamint a magánnyomozói tevékenység szabályairól szóló 2005. évi CXXXIII. törvény rendelkezései szerint igaz legyen</a:t>
            </a:r>
            <a:r>
              <a:rPr lang="hu-HU" dirty="0" smtClean="0"/>
              <a:t>.</a:t>
            </a:r>
            <a:endParaRPr lang="hu-HU" dirty="0"/>
          </a:p>
        </p:txBody>
      </p:sp>
      <p:sp>
        <p:nvSpPr>
          <p:cNvPr id="3" name="Tartalom helye 2"/>
          <p:cNvSpPr>
            <a:spLocks noGrp="1"/>
          </p:cNvSpPr>
          <p:nvPr>
            <p:ph idx="1"/>
          </p:nvPr>
        </p:nvSpPr>
        <p:spPr>
          <a:xfrm>
            <a:off x="261764" y="1628800"/>
            <a:ext cx="11503198" cy="4968552"/>
          </a:xfrm>
        </p:spPr>
        <p:txBody>
          <a:bodyPr>
            <a:normAutofit fontScale="77500" lnSpcReduction="20000"/>
          </a:bodyPr>
          <a:lstStyle/>
          <a:p>
            <a:pPr marL="0" indent="0">
              <a:lnSpc>
                <a:spcPct val="100000"/>
              </a:lnSpc>
              <a:spcBef>
                <a:spcPts val="0"/>
              </a:spcBef>
              <a:buNone/>
            </a:pPr>
            <a:r>
              <a:rPr lang="hu-HU" dirty="0"/>
              <a:t>„A személy- és vagyonőr arányos mérvű kényszerítő testi erő alkalmazásával</a:t>
            </a:r>
          </a:p>
          <a:p>
            <a:pPr marL="0" indent="0">
              <a:lnSpc>
                <a:spcPct val="100000"/>
              </a:lnSpc>
              <a:spcBef>
                <a:spcPts val="0"/>
              </a:spcBef>
              <a:buNone/>
            </a:pPr>
            <a:r>
              <a:rPr lang="hu-HU" i="1" dirty="0" smtClean="0"/>
              <a:t>a)</a:t>
            </a:r>
            <a:endParaRPr lang="hu-HU" dirty="0"/>
          </a:p>
          <a:p>
            <a:pPr marL="0" indent="0">
              <a:lnSpc>
                <a:spcPct val="100000"/>
              </a:lnSpc>
              <a:spcBef>
                <a:spcPts val="0"/>
              </a:spcBef>
              <a:buNone/>
            </a:pPr>
            <a:r>
              <a:rPr lang="hu-HU" i="1" dirty="0"/>
              <a:t>b) </a:t>
            </a:r>
            <a:endParaRPr lang="hu-HU" dirty="0"/>
          </a:p>
          <a:p>
            <a:pPr marL="0" indent="0">
              <a:lnSpc>
                <a:spcPct val="100000"/>
              </a:lnSpc>
              <a:spcBef>
                <a:spcPts val="0"/>
              </a:spcBef>
              <a:buNone/>
            </a:pPr>
            <a:r>
              <a:rPr lang="hu-HU" i="1" dirty="0"/>
              <a:t>c) </a:t>
            </a:r>
            <a:r>
              <a:rPr lang="hu-HU" dirty="0"/>
              <a:t>a rendezvényt zavaró vagy annak biztonságát veszélyeztető személyt a rendezvényről eltávolíthatja;</a:t>
            </a:r>
          </a:p>
          <a:p>
            <a:pPr marL="0" indent="0">
              <a:lnSpc>
                <a:spcPct val="100000"/>
              </a:lnSpc>
              <a:spcBef>
                <a:spcPts val="0"/>
              </a:spcBef>
              <a:buNone/>
            </a:pPr>
            <a:r>
              <a:rPr lang="hu-HU" i="1" dirty="0"/>
              <a:t>d) </a:t>
            </a:r>
            <a:r>
              <a:rPr lang="hu-HU" dirty="0"/>
              <a:t>a pénz- és értékszállítást jogtalanul akadályozó személyt eltávolíthatja, illetve a szállítmány biztonságát fenyegető támadást elháríthatja.”</a:t>
            </a:r>
          </a:p>
          <a:p>
            <a:pPr lvl="0">
              <a:buFont typeface="+mj-lt"/>
              <a:buAutoNum type="arabicParenR"/>
            </a:pPr>
            <a:r>
              <a:rPr lang="hu-HU" dirty="0"/>
              <a:t>a közterületen jogellenesen összegyűlt tömeget a felszólítást követően eltávolíthatja;</a:t>
            </a:r>
          </a:p>
          <a:p>
            <a:pPr lvl="0">
              <a:buFont typeface="+mj-lt"/>
              <a:buAutoNum type="arabicParenR"/>
            </a:pPr>
            <a:r>
              <a:rPr lang="hu-HU" dirty="0">
                <a:solidFill>
                  <a:srgbClr val="FF0000"/>
                </a:solidFill>
              </a:rPr>
              <a:t>a védett személy biztonságát fenyegető támadást elháríthatja;</a:t>
            </a:r>
          </a:p>
          <a:p>
            <a:pPr lvl="0">
              <a:buFont typeface="+mj-lt"/>
              <a:buAutoNum type="arabicParenR"/>
            </a:pPr>
            <a:r>
              <a:rPr lang="hu-HU" dirty="0"/>
              <a:t>az objektum területén jogellenesen viselkedő személy illetékes hatóság elé állítása és előállításának foganatosítása érdekében;</a:t>
            </a:r>
          </a:p>
          <a:p>
            <a:pPr lvl="0">
              <a:buFont typeface="+mj-lt"/>
              <a:buAutoNum type="arabicParenR"/>
            </a:pPr>
            <a:r>
              <a:rPr lang="hu-HU" dirty="0"/>
              <a:t>a védett területre belépni szándékozó ittas munkavállaló hiteles alkoholszondás ellenőrzésének biztosítása érdekében;</a:t>
            </a:r>
          </a:p>
          <a:p>
            <a:pPr lvl="0">
              <a:buFont typeface="+mj-lt"/>
              <a:buAutoNum type="arabicParenR"/>
            </a:pPr>
            <a:r>
              <a:rPr lang="hu-HU" dirty="0"/>
              <a:t>a védett területről kilépni szándékozó munkavállaló kiléptető kapus ellenőrzés megtagadásának kikényszerítése érdekében;</a:t>
            </a:r>
          </a:p>
          <a:p>
            <a:pPr lvl="0">
              <a:buFont typeface="+mj-lt"/>
              <a:buAutoNum type="arabicParenR"/>
            </a:pPr>
            <a:r>
              <a:rPr lang="hu-HU" dirty="0">
                <a:solidFill>
                  <a:srgbClr val="FF0000"/>
                </a:solidFill>
              </a:rPr>
              <a:t>a védett létesítménybe, területre való jogosulatlan belépést megakadályozhatja, a jogosulatlanul bent tartózkodót onnan eltávolíthatja</a:t>
            </a:r>
            <a:r>
              <a:rPr lang="hu-HU" dirty="0" smtClean="0">
                <a:solidFill>
                  <a:srgbClr val="FF0000"/>
                </a:solidFill>
              </a:rPr>
              <a:t>;</a:t>
            </a:r>
            <a:endParaRPr lang="hu-HU" dirty="0">
              <a:solidFill>
                <a:srgbClr val="FF0000"/>
              </a:solidFill>
            </a:endParaRPr>
          </a:p>
        </p:txBody>
      </p:sp>
    </p:spTree>
    <p:extLst>
      <p:ext uri="{BB962C8B-B14F-4D97-AF65-F5344CB8AC3E}">
        <p14:creationId xmlns:p14="http://schemas.microsoft.com/office/powerpoint/2010/main" val="19410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142. A </a:t>
            </a:r>
            <a:r>
              <a:rPr lang="hu-HU" dirty="0"/>
              <a:t>rendelkezésre álló lehetőségek közül válassza ki azokat, amelyek a személy- és vagyonvédelmi, valamint a magánnyomozói tevékenység szabályairól szóló 2005. évi CXXXIII. törvény rendelkezései szerint az alábbi szöveget </a:t>
            </a:r>
            <a:r>
              <a:rPr lang="hu-HU" b="1" u="sng" dirty="0">
                <a:solidFill>
                  <a:srgbClr val="FF0000"/>
                </a:solidFill>
              </a:rPr>
              <a:t>nem</a:t>
            </a:r>
            <a:r>
              <a:rPr lang="hu-HU" dirty="0"/>
              <a:t> teszik igazzá</a:t>
            </a:r>
            <a:r>
              <a:rPr lang="hu-HU" dirty="0" smtClean="0"/>
              <a:t>.</a:t>
            </a:r>
            <a:endParaRPr lang="hu-HU" dirty="0"/>
          </a:p>
        </p:txBody>
      </p:sp>
      <p:sp>
        <p:nvSpPr>
          <p:cNvPr id="3" name="Tartalom helye 2"/>
          <p:cNvSpPr>
            <a:spLocks noGrp="1"/>
          </p:cNvSpPr>
          <p:nvPr>
            <p:ph idx="1"/>
          </p:nvPr>
        </p:nvSpPr>
        <p:spPr>
          <a:xfrm>
            <a:off x="981844" y="1700808"/>
            <a:ext cx="10081120" cy="4752528"/>
          </a:xfrm>
        </p:spPr>
        <p:txBody>
          <a:bodyPr>
            <a:normAutofit fontScale="70000" lnSpcReduction="20000"/>
          </a:bodyPr>
          <a:lstStyle/>
          <a:p>
            <a:pPr marL="0" indent="0">
              <a:buNone/>
            </a:pPr>
            <a:r>
              <a:rPr lang="hu-HU" dirty="0"/>
              <a:t>„A személy- és vagyonőr arányos mérvű kényszerítő testi erő alkalmazásával</a:t>
            </a:r>
          </a:p>
          <a:p>
            <a:pPr marL="0" indent="0">
              <a:buNone/>
            </a:pPr>
            <a:r>
              <a:rPr lang="hu-HU" i="1" dirty="0" smtClean="0"/>
              <a:t>a)</a:t>
            </a:r>
            <a:endParaRPr lang="hu-HU" dirty="0"/>
          </a:p>
          <a:p>
            <a:pPr marL="0" indent="0">
              <a:buNone/>
            </a:pPr>
            <a:r>
              <a:rPr lang="hu-HU" i="1" dirty="0"/>
              <a:t>b) </a:t>
            </a:r>
            <a:endParaRPr lang="hu-HU" dirty="0"/>
          </a:p>
          <a:p>
            <a:pPr marL="0" indent="0">
              <a:buNone/>
            </a:pPr>
            <a:r>
              <a:rPr lang="hu-HU" i="1" dirty="0"/>
              <a:t>c) </a:t>
            </a:r>
            <a:r>
              <a:rPr lang="hu-HU" i="1" dirty="0" smtClean="0"/>
              <a:t> </a:t>
            </a:r>
            <a:r>
              <a:rPr lang="hu-HU" dirty="0" smtClean="0"/>
              <a:t>a </a:t>
            </a:r>
            <a:r>
              <a:rPr lang="hu-HU" dirty="0"/>
              <a:t>rendezvényt zavaró vagy annak biztonságát veszélyeztető személyt a rendezvényről eltávolíthatja;</a:t>
            </a:r>
          </a:p>
          <a:p>
            <a:pPr marL="0" indent="0">
              <a:buNone/>
            </a:pPr>
            <a:r>
              <a:rPr lang="hu-HU" i="1" dirty="0"/>
              <a:t>d) </a:t>
            </a:r>
            <a:r>
              <a:rPr lang="hu-HU" i="1" dirty="0" smtClean="0"/>
              <a:t> </a:t>
            </a:r>
            <a:r>
              <a:rPr lang="hu-HU" dirty="0" smtClean="0"/>
              <a:t>a </a:t>
            </a:r>
            <a:r>
              <a:rPr lang="hu-HU" dirty="0"/>
              <a:t>pénz- és értékszállítást jogtalanul akadályozó személyt eltávolíthatja, illetve a szállítmány biztonságát fenyegető támadást elháríthatja.”</a:t>
            </a:r>
          </a:p>
          <a:p>
            <a:pPr marL="0" indent="0">
              <a:buNone/>
            </a:pPr>
            <a:r>
              <a:rPr lang="hu-HU" dirty="0"/>
              <a:t> </a:t>
            </a:r>
          </a:p>
          <a:p>
            <a:pPr lvl="0">
              <a:buFont typeface="+mj-lt"/>
              <a:buAutoNum type="arabicParenR"/>
            </a:pPr>
            <a:r>
              <a:rPr lang="hu-HU" dirty="0"/>
              <a:t>a védett személy biztonságát fenyegető támadást elháríthatja;</a:t>
            </a:r>
          </a:p>
          <a:p>
            <a:pPr lvl="0">
              <a:buFont typeface="+mj-lt"/>
              <a:buAutoNum type="arabicParenR"/>
            </a:pPr>
            <a:r>
              <a:rPr lang="hu-HU" dirty="0">
                <a:solidFill>
                  <a:srgbClr val="FF0000"/>
                </a:solidFill>
              </a:rPr>
              <a:t>az objektum területén jogellenesen viselkedő személy illetékes hatóság elé állítása és előállításának foganatosítása érdekében;</a:t>
            </a:r>
          </a:p>
          <a:p>
            <a:pPr lvl="0">
              <a:buFont typeface="+mj-lt"/>
              <a:buAutoNum type="arabicParenR"/>
            </a:pPr>
            <a:r>
              <a:rPr lang="hu-HU" dirty="0">
                <a:solidFill>
                  <a:srgbClr val="FF0000"/>
                </a:solidFill>
              </a:rPr>
              <a:t>a védett területre belépni szándékozó ittas munkavállaló hiteles alkoholszondás ellenőrzésének biztosítása érdekében;</a:t>
            </a:r>
          </a:p>
          <a:p>
            <a:pPr lvl="0">
              <a:buFont typeface="+mj-lt"/>
              <a:buAutoNum type="arabicParenR"/>
            </a:pPr>
            <a:r>
              <a:rPr lang="hu-HU" dirty="0"/>
              <a:t>a védett létesítménybe, területre való jogosulatlan belépést megakadályozhatja, a jogosulatlanul bent tartózkodót onnan eltávolíthatja;</a:t>
            </a:r>
          </a:p>
          <a:p>
            <a:endParaRPr lang="hu-HU" dirty="0"/>
          </a:p>
        </p:txBody>
      </p:sp>
    </p:spTree>
    <p:extLst>
      <p:ext uri="{BB962C8B-B14F-4D97-AF65-F5344CB8AC3E}">
        <p14:creationId xmlns:p14="http://schemas.microsoft.com/office/powerpoint/2010/main" val="81820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143. A </a:t>
            </a:r>
            <a:r>
              <a:rPr lang="hu-HU" dirty="0"/>
              <a:t>rendelkezésre álló lehetőségek közül válassza ki azt, amely a személy- és vagyonvédelmi, valamint a magánnyomozói tevékenység szabályairól szóló 2005. évi CXXXIII. törvény rendelkezései szerint az alábbi szöveget igazzá teszi</a:t>
            </a:r>
            <a:r>
              <a:rPr lang="hu-HU" dirty="0" smtClean="0"/>
              <a:t>.</a:t>
            </a:r>
            <a:endParaRPr lang="hu-HU" dirty="0"/>
          </a:p>
        </p:txBody>
      </p:sp>
      <p:sp>
        <p:nvSpPr>
          <p:cNvPr id="3" name="Tartalom helye 2"/>
          <p:cNvSpPr>
            <a:spLocks noGrp="1"/>
          </p:cNvSpPr>
          <p:nvPr>
            <p:ph idx="1"/>
          </p:nvPr>
        </p:nvSpPr>
        <p:spPr/>
        <p:txBody>
          <a:bodyPr>
            <a:normAutofit/>
          </a:bodyPr>
          <a:lstStyle/>
          <a:p>
            <a:pPr marL="0" indent="0" algn="just">
              <a:buNone/>
            </a:pPr>
            <a:r>
              <a:rPr lang="hu-HU" dirty="0"/>
              <a:t>„Közterületen őrkutyát igénybe vevő személyes vagyonőr a tevékenységét csak a rendészetért felelős miniszter rendeletében meghatározott feltételeknek eleget tevő, engedéllyel rendelkező ……………………………… minősített (vizsgáztatott) kutyával láthatja el.”</a:t>
            </a:r>
          </a:p>
          <a:p>
            <a:pPr marL="0" indent="0">
              <a:buNone/>
            </a:pPr>
            <a:r>
              <a:rPr lang="hu-HU" dirty="0"/>
              <a:t> </a:t>
            </a:r>
          </a:p>
          <a:p>
            <a:pPr lvl="0"/>
            <a:r>
              <a:rPr lang="hu-HU" dirty="0"/>
              <a:t>… bármilyen szervezet által …</a:t>
            </a:r>
          </a:p>
          <a:p>
            <a:pPr lvl="0"/>
            <a:r>
              <a:rPr lang="hu-HU" dirty="0">
                <a:solidFill>
                  <a:srgbClr val="FF0000"/>
                </a:solidFill>
              </a:rPr>
              <a:t>… kutyavezető-képző iskolák által …</a:t>
            </a:r>
          </a:p>
          <a:p>
            <a:pPr lvl="0"/>
            <a:r>
              <a:rPr lang="hu-HU" dirty="0"/>
              <a:t>… vagyonvédelmi kamara által …</a:t>
            </a:r>
          </a:p>
          <a:p>
            <a:pPr lvl="0"/>
            <a:r>
              <a:rPr lang="hu-HU" dirty="0"/>
              <a:t>… közjegyző által …</a:t>
            </a:r>
          </a:p>
          <a:p>
            <a:endParaRPr lang="hu-HU" dirty="0"/>
          </a:p>
        </p:txBody>
      </p:sp>
    </p:spTree>
    <p:extLst>
      <p:ext uri="{BB962C8B-B14F-4D97-AF65-F5344CB8AC3E}">
        <p14:creationId xmlns:p14="http://schemas.microsoft.com/office/powerpoint/2010/main" val="63309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lgn="just"/>
            <a:r>
              <a:rPr lang="hu-HU" dirty="0" smtClean="0"/>
              <a:t>144. Az </a:t>
            </a:r>
            <a:r>
              <a:rPr lang="hu-HU" dirty="0"/>
              <a:t>alábbi szöveg hiányzó részeit egészítse ki úgy a biztosított lehetőségek közül, hogy az megfeleljen a személy- és vagyonvédelmi, valamint a magánnyomozói tevékenység szabályairól szóló 2005. évi CXXXIII. törvény rendelkezéseinek</a:t>
            </a:r>
            <a:r>
              <a:rPr lang="hu-HU" dirty="0" smtClean="0"/>
              <a:t>.</a:t>
            </a:r>
            <a:endParaRPr lang="hu-HU" dirty="0"/>
          </a:p>
        </p:txBody>
      </p:sp>
      <p:sp>
        <p:nvSpPr>
          <p:cNvPr id="3" name="Tartalom helye 2"/>
          <p:cNvSpPr>
            <a:spLocks noGrp="1"/>
          </p:cNvSpPr>
          <p:nvPr>
            <p:ph idx="1"/>
          </p:nvPr>
        </p:nvSpPr>
        <p:spPr>
          <a:xfrm>
            <a:off x="765820" y="1905000"/>
            <a:ext cx="10369152" cy="4267200"/>
          </a:xfrm>
        </p:spPr>
        <p:txBody>
          <a:bodyPr/>
          <a:lstStyle/>
          <a:p>
            <a:pPr marL="0" indent="0">
              <a:buNone/>
            </a:pPr>
            <a:r>
              <a:rPr lang="hu-HU" dirty="0"/>
              <a:t>„Közterületen őrkutyát (a) …………….. személyes vagyonőr a tevékenységét csak a (b) ………………… felelős miniszter rendeletében meghatározott feltételeknek eleget tevő, (c) ……………………….. rendelkező kutyavezető-képző iskolák által minősített (vizsgáztatott) kutyával láthatja el.”</a:t>
            </a:r>
          </a:p>
          <a:p>
            <a:endParaRPr lang="hu-HU" dirty="0"/>
          </a:p>
          <a:p>
            <a:pPr lvl="0"/>
            <a:r>
              <a:rPr lang="hu-HU" dirty="0"/>
              <a:t>alkalmazó / felhasználó / </a:t>
            </a:r>
            <a:r>
              <a:rPr lang="hu-HU" dirty="0">
                <a:solidFill>
                  <a:srgbClr val="FF0000"/>
                </a:solidFill>
              </a:rPr>
              <a:t>igénybe vevő;</a:t>
            </a:r>
          </a:p>
          <a:p>
            <a:pPr lvl="0"/>
            <a:r>
              <a:rPr lang="hu-HU" dirty="0"/>
              <a:t>állategészségügyért / egészségügyért / </a:t>
            </a:r>
            <a:r>
              <a:rPr lang="hu-HU" dirty="0">
                <a:solidFill>
                  <a:srgbClr val="FF0000"/>
                </a:solidFill>
              </a:rPr>
              <a:t>rendészetért; </a:t>
            </a:r>
          </a:p>
          <a:p>
            <a:pPr lvl="0"/>
            <a:r>
              <a:rPr lang="hu-HU" dirty="0">
                <a:solidFill>
                  <a:srgbClr val="FF0000"/>
                </a:solidFill>
              </a:rPr>
              <a:t>engedéllyel</a:t>
            </a:r>
            <a:r>
              <a:rPr lang="hu-HU" dirty="0"/>
              <a:t> / megbízással / felhatalmazással;</a:t>
            </a:r>
          </a:p>
          <a:p>
            <a:endParaRPr lang="hu-HU" dirty="0"/>
          </a:p>
        </p:txBody>
      </p:sp>
    </p:spTree>
    <p:extLst>
      <p:ext uri="{BB962C8B-B14F-4D97-AF65-F5344CB8AC3E}">
        <p14:creationId xmlns:p14="http://schemas.microsoft.com/office/powerpoint/2010/main" val="1047310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145. Döntse </a:t>
            </a:r>
            <a:r>
              <a:rPr lang="hu-HU" dirty="0"/>
              <a:t>el, hogy a képen látható intézkedést, egy személy- és vagyonőr tevékenységet végző személy a személy- és vagyonvédelmi, valamint a magánnyomozói tevékenység szabályairól szóló 2005. évi CXXXIII. törvény rendelkezései szerint végrehajthatja-e</a:t>
            </a:r>
            <a:r>
              <a:rPr lang="hu-HU" dirty="0" smtClean="0"/>
              <a:t>.</a:t>
            </a:r>
            <a:endParaRPr lang="hu-HU" dirty="0"/>
          </a:p>
        </p:txBody>
      </p:sp>
      <p:sp>
        <p:nvSpPr>
          <p:cNvPr id="3" name="Tartalom helye 2"/>
          <p:cNvSpPr>
            <a:spLocks noGrp="1"/>
          </p:cNvSpPr>
          <p:nvPr>
            <p:ph idx="1"/>
          </p:nvPr>
        </p:nvSpPr>
        <p:spPr>
          <a:xfrm>
            <a:off x="1522414" y="5013176"/>
            <a:ext cx="9144000" cy="1159024"/>
          </a:xfrm>
        </p:spPr>
        <p:txBody>
          <a:bodyPr/>
          <a:lstStyle/>
          <a:p>
            <a:pPr lvl="0"/>
            <a:r>
              <a:rPr lang="hu-HU" dirty="0">
                <a:solidFill>
                  <a:srgbClr val="FF0000"/>
                </a:solidFill>
              </a:rPr>
              <a:t>igen</a:t>
            </a:r>
            <a:r>
              <a:rPr lang="hu-HU" dirty="0"/>
              <a:t>;</a:t>
            </a:r>
          </a:p>
          <a:p>
            <a:pPr lvl="0"/>
            <a:r>
              <a:rPr lang="hu-HU" dirty="0"/>
              <a:t>nem;</a:t>
            </a:r>
          </a:p>
          <a:p>
            <a:endParaRPr lang="hu-HU" dirty="0"/>
          </a:p>
        </p:txBody>
      </p:sp>
      <p:pic>
        <p:nvPicPr>
          <p:cNvPr id="4" name="Kép 3"/>
          <p:cNvPicPr/>
          <p:nvPr/>
        </p:nvPicPr>
        <p:blipFill>
          <a:blip r:embed="rId2"/>
          <a:stretch>
            <a:fillRect/>
          </a:stretch>
        </p:blipFill>
        <p:spPr>
          <a:xfrm>
            <a:off x="3502124" y="1772816"/>
            <a:ext cx="4104456" cy="2880320"/>
          </a:xfrm>
          <a:prstGeom prst="rect">
            <a:avLst/>
          </a:prstGeom>
        </p:spPr>
      </p:pic>
    </p:spTree>
    <p:extLst>
      <p:ext uri="{BB962C8B-B14F-4D97-AF65-F5344CB8AC3E}">
        <p14:creationId xmlns:p14="http://schemas.microsoft.com/office/powerpoint/2010/main" val="293953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lgn="just"/>
            <a:r>
              <a:rPr lang="hu-HU" dirty="0" smtClean="0"/>
              <a:t>146. Döntse </a:t>
            </a:r>
            <a:r>
              <a:rPr lang="hu-HU" dirty="0"/>
              <a:t>el, hogy a képen látható intézkedést, egy személy- és vagyonőr tevékenységet végző személy a személy- és vagyonvédelmi, valamint a magánnyomozói tevékenység szabályairól szóló 2005. évi CXXXIII. törvény rendelkezései szerint végrehajthatja-e</a:t>
            </a:r>
            <a:r>
              <a:rPr lang="hu-HU" dirty="0" smtClean="0"/>
              <a:t>.</a:t>
            </a:r>
            <a:endParaRPr lang="hu-HU" dirty="0"/>
          </a:p>
        </p:txBody>
      </p:sp>
      <p:sp>
        <p:nvSpPr>
          <p:cNvPr id="3" name="Tartalom helye 2"/>
          <p:cNvSpPr>
            <a:spLocks noGrp="1"/>
          </p:cNvSpPr>
          <p:nvPr>
            <p:ph idx="1"/>
          </p:nvPr>
        </p:nvSpPr>
        <p:spPr>
          <a:xfrm>
            <a:off x="1557908" y="5301208"/>
            <a:ext cx="9144000" cy="1159024"/>
          </a:xfrm>
        </p:spPr>
        <p:txBody>
          <a:bodyPr/>
          <a:lstStyle/>
          <a:p>
            <a:pPr lvl="0"/>
            <a:r>
              <a:rPr lang="hu-HU" dirty="0">
                <a:solidFill>
                  <a:srgbClr val="FF0000"/>
                </a:solidFill>
              </a:rPr>
              <a:t>igen;</a:t>
            </a:r>
          </a:p>
          <a:p>
            <a:pPr lvl="0"/>
            <a:r>
              <a:rPr lang="hu-HU" dirty="0"/>
              <a:t>nem</a:t>
            </a:r>
            <a:r>
              <a:rPr lang="hu-HU" dirty="0" smtClean="0"/>
              <a:t>;</a:t>
            </a:r>
            <a:endParaRPr lang="hu-HU" dirty="0"/>
          </a:p>
        </p:txBody>
      </p:sp>
      <p:pic>
        <p:nvPicPr>
          <p:cNvPr id="4" name="Kép 3"/>
          <p:cNvPicPr/>
          <p:nvPr/>
        </p:nvPicPr>
        <p:blipFill>
          <a:blip r:embed="rId2"/>
          <a:stretch>
            <a:fillRect/>
          </a:stretch>
        </p:blipFill>
        <p:spPr>
          <a:xfrm>
            <a:off x="4222204" y="1988840"/>
            <a:ext cx="3816424" cy="3096344"/>
          </a:xfrm>
          <a:prstGeom prst="rect">
            <a:avLst/>
          </a:prstGeom>
        </p:spPr>
      </p:pic>
    </p:spTree>
    <p:extLst>
      <p:ext uri="{BB962C8B-B14F-4D97-AF65-F5344CB8AC3E}">
        <p14:creationId xmlns:p14="http://schemas.microsoft.com/office/powerpoint/2010/main" val="163817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lgn="just"/>
            <a:r>
              <a:rPr lang="hu-HU" dirty="0" smtClean="0"/>
              <a:t>147. Döntse </a:t>
            </a:r>
            <a:r>
              <a:rPr lang="hu-HU" dirty="0"/>
              <a:t>el, hogy a képen látható intézkedést, egy személy- és vagyonőr tevékenységet végző személy a személy- és vagyonvédelmi, valamint a magánnyomozói tevékenység szabályairól szóló 2005. évi CXXXIII. törvény rendelkezései szerint végrehajthatja-e</a:t>
            </a:r>
            <a:r>
              <a:rPr lang="hu-HU" dirty="0" smtClean="0"/>
              <a:t>.</a:t>
            </a:r>
            <a:endParaRPr lang="hu-HU" dirty="0"/>
          </a:p>
        </p:txBody>
      </p:sp>
      <p:sp>
        <p:nvSpPr>
          <p:cNvPr id="3" name="Tartalom helye 2"/>
          <p:cNvSpPr>
            <a:spLocks noGrp="1"/>
          </p:cNvSpPr>
          <p:nvPr>
            <p:ph idx="1"/>
          </p:nvPr>
        </p:nvSpPr>
        <p:spPr>
          <a:xfrm>
            <a:off x="1441363" y="5589240"/>
            <a:ext cx="9144000" cy="1015008"/>
          </a:xfrm>
        </p:spPr>
        <p:txBody>
          <a:bodyPr/>
          <a:lstStyle/>
          <a:p>
            <a:pPr lvl="0"/>
            <a:r>
              <a:rPr lang="hu-HU" dirty="0">
                <a:solidFill>
                  <a:srgbClr val="FF0000"/>
                </a:solidFill>
              </a:rPr>
              <a:t>igen;</a:t>
            </a:r>
          </a:p>
          <a:p>
            <a:pPr lvl="0"/>
            <a:r>
              <a:rPr lang="hu-HU" dirty="0"/>
              <a:t>nem;</a:t>
            </a:r>
          </a:p>
          <a:p>
            <a:pPr marL="0" indent="0">
              <a:buNone/>
            </a:pPr>
            <a:endParaRPr lang="hu-HU" dirty="0"/>
          </a:p>
        </p:txBody>
      </p:sp>
      <p:pic>
        <p:nvPicPr>
          <p:cNvPr id="4" name="Kép 3"/>
          <p:cNvPicPr/>
          <p:nvPr/>
        </p:nvPicPr>
        <p:blipFill>
          <a:blip r:embed="rId2">
            <a:extLst>
              <a:ext uri="{28A0092B-C50C-407E-A947-70E740481C1C}">
                <a14:useLocalDpi xmlns:a14="http://schemas.microsoft.com/office/drawing/2010/main" val="0"/>
              </a:ext>
            </a:extLst>
          </a:blip>
          <a:stretch>
            <a:fillRect/>
          </a:stretch>
        </p:blipFill>
        <p:spPr>
          <a:xfrm>
            <a:off x="4150196" y="2132856"/>
            <a:ext cx="4032448" cy="3168352"/>
          </a:xfrm>
          <a:prstGeom prst="rect">
            <a:avLst/>
          </a:prstGeom>
        </p:spPr>
      </p:pic>
    </p:spTree>
    <p:extLst>
      <p:ext uri="{BB962C8B-B14F-4D97-AF65-F5344CB8AC3E}">
        <p14:creationId xmlns:p14="http://schemas.microsoft.com/office/powerpoint/2010/main" val="25495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148. Döntse </a:t>
            </a:r>
            <a:r>
              <a:rPr lang="hu-HU" dirty="0"/>
              <a:t>el, hogy a képen látható intézkedést, egy személy- és vagyonőr tevékenységet végző személy a személy- és vagyonvédelmi, valamint a magánnyomozói tevékenység szabályairól szóló 2005. évi CXXXIII. törvény rendelkezései szerint végrehajthatja-e</a:t>
            </a:r>
            <a:r>
              <a:rPr lang="hu-HU" dirty="0" smtClean="0"/>
              <a:t>.</a:t>
            </a:r>
            <a:endParaRPr lang="hu-HU" dirty="0"/>
          </a:p>
        </p:txBody>
      </p:sp>
      <p:sp>
        <p:nvSpPr>
          <p:cNvPr id="3" name="Tartalom helye 2"/>
          <p:cNvSpPr>
            <a:spLocks noGrp="1"/>
          </p:cNvSpPr>
          <p:nvPr>
            <p:ph idx="1"/>
          </p:nvPr>
        </p:nvSpPr>
        <p:spPr>
          <a:xfrm>
            <a:off x="1557908" y="5589240"/>
            <a:ext cx="9144000" cy="1015008"/>
          </a:xfrm>
        </p:spPr>
        <p:txBody>
          <a:bodyPr/>
          <a:lstStyle/>
          <a:p>
            <a:pPr lvl="0"/>
            <a:r>
              <a:rPr lang="hu-HU" dirty="0">
                <a:solidFill>
                  <a:srgbClr val="FF0000"/>
                </a:solidFill>
              </a:rPr>
              <a:t>igen;</a:t>
            </a:r>
          </a:p>
          <a:p>
            <a:pPr lvl="0"/>
            <a:r>
              <a:rPr lang="hu-HU" dirty="0"/>
              <a:t>nem;</a:t>
            </a:r>
          </a:p>
          <a:p>
            <a:endParaRPr lang="hu-HU" dirty="0"/>
          </a:p>
        </p:txBody>
      </p:sp>
      <p:pic>
        <p:nvPicPr>
          <p:cNvPr id="4" name="Kép 3" descr="Képtalálatok a következőre: rakomány ellenőrzése vagyonőr"/>
          <p:cNvPicPr/>
          <p:nvPr/>
        </p:nvPicPr>
        <p:blipFill>
          <a:blip r:embed="rId2">
            <a:extLst>
              <a:ext uri="{28A0092B-C50C-407E-A947-70E740481C1C}">
                <a14:useLocalDpi xmlns:a14="http://schemas.microsoft.com/office/drawing/2010/main" val="0"/>
              </a:ext>
            </a:extLst>
          </a:blip>
          <a:srcRect/>
          <a:stretch>
            <a:fillRect/>
          </a:stretch>
        </p:blipFill>
        <p:spPr bwMode="auto">
          <a:xfrm>
            <a:off x="4222204" y="1988840"/>
            <a:ext cx="4176464" cy="3168352"/>
          </a:xfrm>
          <a:prstGeom prst="rect">
            <a:avLst/>
          </a:prstGeom>
          <a:noFill/>
          <a:ln>
            <a:noFill/>
          </a:ln>
        </p:spPr>
      </p:pic>
    </p:spTree>
    <p:extLst>
      <p:ext uri="{BB962C8B-B14F-4D97-AF65-F5344CB8AC3E}">
        <p14:creationId xmlns:p14="http://schemas.microsoft.com/office/powerpoint/2010/main" val="218564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197868" y="332656"/>
            <a:ext cx="9937104" cy="1020762"/>
          </a:xfrm>
        </p:spPr>
        <p:txBody>
          <a:bodyPr>
            <a:noAutofit/>
          </a:bodyPr>
          <a:lstStyle/>
          <a:p>
            <a:r>
              <a:rPr lang="hu-HU" sz="2200" dirty="0" smtClean="0"/>
              <a:t>14. Egészítse </a:t>
            </a:r>
            <a:r>
              <a:rPr lang="hu-HU" sz="2200" dirty="0"/>
              <a:t>ki úgy az alábbi szövegrészt a megadott lehetőségek közül, hogy igaz legyen</a:t>
            </a:r>
            <a:r>
              <a:rPr lang="hu-HU" sz="2200" dirty="0" smtClean="0"/>
              <a:t>.</a:t>
            </a:r>
            <a:endParaRPr lang="hu-HU" sz="2200" dirty="0"/>
          </a:p>
        </p:txBody>
      </p:sp>
      <p:sp>
        <p:nvSpPr>
          <p:cNvPr id="3" name="Tartalom helye 2"/>
          <p:cNvSpPr>
            <a:spLocks noGrp="1"/>
          </p:cNvSpPr>
          <p:nvPr>
            <p:ph idx="1"/>
          </p:nvPr>
        </p:nvSpPr>
        <p:spPr>
          <a:xfrm>
            <a:off x="549796" y="1905000"/>
            <a:ext cx="11233248" cy="4267200"/>
          </a:xfrm>
        </p:spPr>
        <p:txBody>
          <a:bodyPr>
            <a:normAutofit fontScale="85000" lnSpcReduction="20000"/>
          </a:bodyPr>
          <a:lstStyle/>
          <a:p>
            <a:pPr marL="0" indent="0">
              <a:buNone/>
            </a:pPr>
            <a:r>
              <a:rPr lang="hu-HU" dirty="0"/>
              <a:t>„E törvény hatálya az egyéni vállalkozóként, illetve az egyéni cég vagy gazdasági társaság (a továbbiakban együtt: vállalkozás) keretében, valamint a személyesen végzett</a:t>
            </a:r>
          </a:p>
          <a:p>
            <a:pPr marL="0" indent="0">
              <a:buNone/>
            </a:pPr>
            <a:r>
              <a:rPr lang="hu-HU" dirty="0"/>
              <a:t> </a:t>
            </a:r>
          </a:p>
          <a:p>
            <a:pPr marL="0" indent="0">
              <a:buNone/>
            </a:pPr>
            <a:r>
              <a:rPr lang="hu-HU" i="1" dirty="0"/>
              <a:t>a) </a:t>
            </a:r>
            <a:r>
              <a:rPr lang="hu-HU" dirty="0"/>
              <a:t>személy- és vagyonvédelmi tevékenységre,</a:t>
            </a:r>
          </a:p>
          <a:p>
            <a:pPr marL="0" indent="0">
              <a:buNone/>
            </a:pPr>
            <a:r>
              <a:rPr lang="hu-HU" i="1" dirty="0"/>
              <a:t>b)</a:t>
            </a:r>
            <a:endParaRPr lang="hu-HU" dirty="0"/>
          </a:p>
          <a:p>
            <a:pPr marL="0" indent="0">
              <a:buNone/>
            </a:pPr>
            <a:r>
              <a:rPr lang="hu-HU" i="1" dirty="0"/>
              <a:t>c) </a:t>
            </a:r>
            <a:endParaRPr lang="hu-HU" dirty="0"/>
          </a:p>
          <a:p>
            <a:pPr marL="0" indent="0">
              <a:buNone/>
            </a:pPr>
            <a:r>
              <a:rPr lang="hu-HU" i="1" dirty="0"/>
              <a:t>d) </a:t>
            </a:r>
            <a:r>
              <a:rPr lang="hu-HU" dirty="0"/>
              <a:t>kizárólag a VI/C. Fejezet rendelkezései tekintetében az ott meghatározott tömegrendezvény-szervezői tevékenységre terjed ki”</a:t>
            </a:r>
          </a:p>
          <a:p>
            <a:pPr marL="0" indent="0">
              <a:buNone/>
            </a:pPr>
            <a:r>
              <a:rPr lang="hu-HU" dirty="0"/>
              <a:t> </a:t>
            </a:r>
          </a:p>
          <a:p>
            <a:pPr marL="0" indent="0">
              <a:buNone/>
            </a:pPr>
            <a:r>
              <a:rPr lang="hu-HU" dirty="0"/>
              <a:t>1) halőri tevékenységre </a:t>
            </a:r>
            <a:r>
              <a:rPr lang="hu-HU" dirty="0">
                <a:solidFill>
                  <a:srgbClr val="FF0000"/>
                </a:solidFill>
              </a:rPr>
              <a:t>2) magánnyomozói tevékenységre 3) vagyonvédelmi rendszert tervező és szerelő tevékenységre</a:t>
            </a:r>
            <a:r>
              <a:rPr lang="hu-HU" dirty="0"/>
              <a:t> 4) rendőri tevékenységre 5) iskolaőri tevékenységre</a:t>
            </a:r>
          </a:p>
          <a:p>
            <a:pPr marL="0" indent="0">
              <a:buNone/>
            </a:pPr>
            <a:endParaRPr lang="hu-HU" dirty="0"/>
          </a:p>
        </p:txBody>
      </p:sp>
    </p:spTree>
    <p:extLst>
      <p:ext uri="{BB962C8B-B14F-4D97-AF65-F5344CB8AC3E}">
        <p14:creationId xmlns:p14="http://schemas.microsoft.com/office/powerpoint/2010/main" val="132150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149. Döntse </a:t>
            </a:r>
            <a:r>
              <a:rPr lang="hu-HU" dirty="0"/>
              <a:t>el, hogy a képen látható intézkedést, egy személy- és vagyonőr tevékenységet végző személy a személy- és vagyonvédelmi, valamint a magánnyomozói tevékenység szabályairól szóló 2005. évi CXXXIII. törvény rendelkezései szerint végrehajthatja-e</a:t>
            </a:r>
            <a:r>
              <a:rPr lang="hu-HU" dirty="0" smtClean="0"/>
              <a:t>.</a:t>
            </a:r>
            <a:endParaRPr lang="hu-HU" dirty="0"/>
          </a:p>
        </p:txBody>
      </p:sp>
      <p:sp>
        <p:nvSpPr>
          <p:cNvPr id="3" name="Tartalom helye 2"/>
          <p:cNvSpPr>
            <a:spLocks noGrp="1"/>
          </p:cNvSpPr>
          <p:nvPr>
            <p:ph idx="1"/>
          </p:nvPr>
        </p:nvSpPr>
        <p:spPr>
          <a:xfrm>
            <a:off x="1441363" y="5661248"/>
            <a:ext cx="9144000" cy="943000"/>
          </a:xfrm>
        </p:spPr>
        <p:txBody>
          <a:bodyPr>
            <a:normAutofit lnSpcReduction="10000"/>
          </a:bodyPr>
          <a:lstStyle/>
          <a:p>
            <a:pPr lvl="0"/>
            <a:r>
              <a:rPr lang="hu-HU" dirty="0">
                <a:solidFill>
                  <a:srgbClr val="FF0000"/>
                </a:solidFill>
              </a:rPr>
              <a:t>igen;</a:t>
            </a:r>
          </a:p>
          <a:p>
            <a:pPr lvl="0"/>
            <a:r>
              <a:rPr lang="hu-HU" dirty="0"/>
              <a:t>nem;</a:t>
            </a:r>
          </a:p>
          <a:p>
            <a:endParaRPr lang="hu-HU" dirty="0"/>
          </a:p>
        </p:txBody>
      </p:sp>
      <p:pic>
        <p:nvPicPr>
          <p:cNvPr id="4" name="Kép 3" descr="Képtalálatok a következőre: rakomány ellenőrzése vagyonő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3046" y="2060848"/>
            <a:ext cx="3981605" cy="3168352"/>
          </a:xfrm>
          <a:prstGeom prst="rect">
            <a:avLst/>
          </a:prstGeom>
          <a:noFill/>
          <a:ln>
            <a:noFill/>
          </a:ln>
        </p:spPr>
      </p:pic>
    </p:spTree>
    <p:extLst>
      <p:ext uri="{BB962C8B-B14F-4D97-AF65-F5344CB8AC3E}">
        <p14:creationId xmlns:p14="http://schemas.microsoft.com/office/powerpoint/2010/main" val="1823426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150. Az </a:t>
            </a:r>
            <a:r>
              <a:rPr lang="hu-HU" dirty="0"/>
              <a:t>alábbi felsorolásból válassza ki azt a három feltételt, amelyek együttes megvalósulása esetén a személy- és vagyonvédelmi, valamint a magánnyomozói tevékenység szabályairól szóló 2005. évi CXXXIII. törvény rendelkezései szerint azalábbi szöveget igazzá teszik</a:t>
            </a:r>
            <a:r>
              <a:rPr lang="hu-HU" dirty="0" smtClean="0"/>
              <a:t>.</a:t>
            </a:r>
            <a:endParaRPr lang="hu-HU" dirty="0"/>
          </a:p>
        </p:txBody>
      </p:sp>
      <p:sp>
        <p:nvSpPr>
          <p:cNvPr id="3" name="Tartalom helye 2"/>
          <p:cNvSpPr>
            <a:spLocks noGrp="1"/>
          </p:cNvSpPr>
          <p:nvPr>
            <p:ph idx="1"/>
          </p:nvPr>
        </p:nvSpPr>
        <p:spPr>
          <a:xfrm>
            <a:off x="837828" y="1772816"/>
            <a:ext cx="10441160" cy="4680520"/>
          </a:xfrm>
        </p:spPr>
        <p:txBody>
          <a:bodyPr>
            <a:normAutofit fontScale="77500" lnSpcReduction="20000"/>
          </a:bodyPr>
          <a:lstStyle/>
          <a:p>
            <a:pPr marL="0" indent="0">
              <a:buNone/>
            </a:pPr>
            <a:r>
              <a:rPr lang="hu-HU" dirty="0"/>
              <a:t>„A vagyonőr a csomag tartalmának, jármű és szállítmány bemutatására a szerződésből fakadó kötelezettségei érvényesítése céljából, a tervezett intézkedése okának és céljának közlése mellett akkor hívhat fel, ha”</a:t>
            </a:r>
          </a:p>
          <a:p>
            <a:pPr marL="0" indent="0">
              <a:buNone/>
            </a:pPr>
            <a:r>
              <a:rPr lang="hu-HU" dirty="0"/>
              <a:t> </a:t>
            </a:r>
          </a:p>
          <a:p>
            <a:pPr lvl="0"/>
            <a:r>
              <a:rPr lang="hu-HU" dirty="0"/>
              <a:t>megalapozottan feltehető, hogy az érintett kihágásból vagy fegyelemsértésből származó olyan dolgot tart magánál, amelynek őrzése a vagyonőrnek szerződésből fakadó kötelezettsége;</a:t>
            </a:r>
          </a:p>
          <a:p>
            <a:pPr lvl="0"/>
            <a:r>
              <a:rPr lang="hu-HU" dirty="0">
                <a:solidFill>
                  <a:srgbClr val="FF0000"/>
                </a:solidFill>
              </a:rPr>
              <a:t>az intézkedés a jogsértő cselekmény megelőzése, megszakítása érdekében szükséges;</a:t>
            </a:r>
          </a:p>
          <a:p>
            <a:pPr lvl="0"/>
            <a:r>
              <a:rPr lang="hu-HU" dirty="0"/>
              <a:t>az intézkedés a jogsértő cselekmény megerősítése, és folytatása érdekében szükséges;</a:t>
            </a:r>
          </a:p>
          <a:p>
            <a:pPr lvl="0"/>
            <a:r>
              <a:rPr lang="hu-HU" dirty="0">
                <a:solidFill>
                  <a:srgbClr val="FF0000"/>
                </a:solidFill>
              </a:rPr>
              <a:t>e dolgot a felszólítás ellenére sem adja át;</a:t>
            </a:r>
          </a:p>
          <a:p>
            <a:pPr lvl="0"/>
            <a:r>
              <a:rPr lang="hu-HU" dirty="0"/>
              <a:t>illetékes hatóság értesítését követően;</a:t>
            </a:r>
          </a:p>
          <a:p>
            <a:pPr lvl="0"/>
            <a:r>
              <a:rPr lang="hu-HU" dirty="0"/>
              <a:t>e dolgot a felszólításra átadná, de nem az intézkedőnek;</a:t>
            </a:r>
          </a:p>
          <a:p>
            <a:pPr lvl="0"/>
            <a:r>
              <a:rPr lang="hu-HU" dirty="0">
                <a:solidFill>
                  <a:srgbClr val="FF0000"/>
                </a:solidFill>
              </a:rPr>
              <a:t>megalapozottan feltehető, hogy az érintett bűncselekményből vagy szabálysértésből származó olyan dolgot tart magánál, amelynek őrzése a vagyonőrnek szerződésből fakadó kötelezettsége</a:t>
            </a:r>
            <a:r>
              <a:rPr lang="hu-HU" dirty="0" smtClean="0">
                <a:solidFill>
                  <a:srgbClr val="FF0000"/>
                </a:solidFill>
              </a:rPr>
              <a:t>;</a:t>
            </a:r>
            <a:endParaRPr lang="hu-HU" dirty="0">
              <a:solidFill>
                <a:srgbClr val="FF0000"/>
              </a:solidFill>
            </a:endParaRPr>
          </a:p>
        </p:txBody>
      </p:sp>
    </p:spTree>
    <p:extLst>
      <p:ext uri="{BB962C8B-B14F-4D97-AF65-F5344CB8AC3E}">
        <p14:creationId xmlns:p14="http://schemas.microsoft.com/office/powerpoint/2010/main" val="67784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151. Az </a:t>
            </a:r>
            <a:r>
              <a:rPr lang="hu-HU" dirty="0"/>
              <a:t>alábbi képek közül válassza ki azt, amelyik az alábbi jogszabályi megfogalmazásnak megfelel</a:t>
            </a:r>
            <a:r>
              <a:rPr lang="hu-HU" dirty="0" smtClean="0"/>
              <a:t>.</a:t>
            </a:r>
            <a:endParaRPr lang="hu-HU" dirty="0"/>
          </a:p>
        </p:txBody>
      </p:sp>
      <p:sp>
        <p:nvSpPr>
          <p:cNvPr id="3" name="Tartalom helye 2"/>
          <p:cNvSpPr>
            <a:spLocks noGrp="1"/>
          </p:cNvSpPr>
          <p:nvPr>
            <p:ph idx="1"/>
          </p:nvPr>
        </p:nvSpPr>
        <p:spPr>
          <a:xfrm>
            <a:off x="1441363" y="1700808"/>
            <a:ext cx="9144000" cy="936104"/>
          </a:xfrm>
        </p:spPr>
        <p:txBody>
          <a:bodyPr>
            <a:normAutofit fontScale="77500" lnSpcReduction="20000"/>
          </a:bodyPr>
          <a:lstStyle/>
          <a:p>
            <a:pPr marL="0" indent="0" algn="just">
              <a:buNone/>
            </a:pPr>
            <a:r>
              <a:rPr lang="hu-HU" dirty="0"/>
              <a:t>„Ha a megbízó meghatározott dolgoknak a közterületnek nem minősülő létesítményébe, területére, illetve zárt területen vagy helyen tartott rendezvényére való bevitelét megtiltja, biztosítani kell ezen dolgok biztonságos és harmadik személytől elzárt tárolását.”</a:t>
            </a:r>
          </a:p>
          <a:p>
            <a:endParaRPr lang="hu-HU" dirty="0"/>
          </a:p>
        </p:txBody>
      </p:sp>
      <p:pic>
        <p:nvPicPr>
          <p:cNvPr id="4" name="Kép 3"/>
          <p:cNvPicPr/>
          <p:nvPr/>
        </p:nvPicPr>
        <p:blipFill>
          <a:blip r:embed="rId2" cstate="print">
            <a:extLst>
              <a:ext uri="{28A0092B-C50C-407E-A947-70E740481C1C}">
                <a14:useLocalDpi xmlns:a14="http://schemas.microsoft.com/office/drawing/2010/main" val="0"/>
              </a:ext>
            </a:extLst>
          </a:blip>
          <a:stretch>
            <a:fillRect/>
          </a:stretch>
        </p:blipFill>
        <p:spPr>
          <a:xfrm>
            <a:off x="117748" y="2762140"/>
            <a:ext cx="3096344" cy="1656184"/>
          </a:xfrm>
          <a:prstGeom prst="rect">
            <a:avLst/>
          </a:prstGeom>
        </p:spPr>
      </p:pic>
      <p:pic>
        <p:nvPicPr>
          <p:cNvPr id="5" name="Kép 4" descr="Képtalálatok a következőre: lot of bag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1250" y="2773350"/>
            <a:ext cx="1872208" cy="2588656"/>
          </a:xfrm>
          <a:prstGeom prst="rect">
            <a:avLst/>
          </a:prstGeom>
          <a:noFill/>
          <a:ln>
            <a:noFill/>
          </a:ln>
        </p:spPr>
      </p:pic>
      <p:pic>
        <p:nvPicPr>
          <p:cNvPr id="6" name="Kép 5" descr="Képtalálatok a következőre: lot of bags"/>
          <p:cNvPicPr/>
          <p:nvPr/>
        </p:nvPicPr>
        <p:blipFill>
          <a:blip r:embed="rId4">
            <a:extLst>
              <a:ext uri="{28A0092B-C50C-407E-A947-70E740481C1C}">
                <a14:useLocalDpi xmlns:a14="http://schemas.microsoft.com/office/drawing/2010/main" val="0"/>
              </a:ext>
            </a:extLst>
          </a:blip>
          <a:srcRect/>
          <a:stretch>
            <a:fillRect/>
          </a:stretch>
        </p:blipFill>
        <p:spPr bwMode="auto">
          <a:xfrm>
            <a:off x="5662364" y="2797752"/>
            <a:ext cx="3024336" cy="2575464"/>
          </a:xfrm>
          <a:prstGeom prst="rect">
            <a:avLst/>
          </a:prstGeom>
          <a:noFill/>
          <a:ln>
            <a:noFill/>
          </a:ln>
        </p:spPr>
      </p:pic>
      <p:pic>
        <p:nvPicPr>
          <p:cNvPr id="7" name="Kép 6" descr="Képtalálatok a következőre: csomagtároló szekrén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7022" y="2762140"/>
            <a:ext cx="2939997" cy="2611076"/>
          </a:xfrm>
          <a:prstGeom prst="rect">
            <a:avLst/>
          </a:prstGeom>
          <a:noFill/>
          <a:ln>
            <a:noFill/>
          </a:ln>
        </p:spPr>
      </p:pic>
      <p:sp>
        <p:nvSpPr>
          <p:cNvPr id="8" name="Szövegdoboz 7"/>
          <p:cNvSpPr txBox="1"/>
          <p:nvPr/>
        </p:nvSpPr>
        <p:spPr>
          <a:xfrm>
            <a:off x="975451" y="4653136"/>
            <a:ext cx="1380937" cy="432048"/>
          </a:xfrm>
          <a:prstGeom prst="rect">
            <a:avLst/>
          </a:prstGeom>
          <a:noFill/>
        </p:spPr>
        <p:txBody>
          <a:bodyPr wrap="square" rtlCol="0">
            <a:spAutoFit/>
          </a:bodyPr>
          <a:lstStyle/>
          <a:p>
            <a:pPr algn="ctr">
              <a:lnSpc>
                <a:spcPct val="90000"/>
              </a:lnSpc>
            </a:pPr>
            <a:r>
              <a:rPr lang="hu-HU" sz="2400" dirty="0" smtClean="0"/>
              <a:t>a)</a:t>
            </a:r>
            <a:endParaRPr lang="hu-HU" sz="2400" dirty="0"/>
          </a:p>
        </p:txBody>
      </p:sp>
      <p:sp>
        <p:nvSpPr>
          <p:cNvPr id="9" name="Szövegdoboz 8"/>
          <p:cNvSpPr txBox="1"/>
          <p:nvPr/>
        </p:nvSpPr>
        <p:spPr>
          <a:xfrm>
            <a:off x="6311555" y="5488873"/>
            <a:ext cx="1725954" cy="432048"/>
          </a:xfrm>
          <a:prstGeom prst="rect">
            <a:avLst/>
          </a:prstGeom>
          <a:noFill/>
        </p:spPr>
        <p:txBody>
          <a:bodyPr wrap="square" rtlCol="0">
            <a:spAutoFit/>
          </a:bodyPr>
          <a:lstStyle/>
          <a:p>
            <a:pPr algn="ctr">
              <a:lnSpc>
                <a:spcPct val="90000"/>
              </a:lnSpc>
            </a:pPr>
            <a:r>
              <a:rPr lang="hu-HU" sz="2400" dirty="0"/>
              <a:t>c</a:t>
            </a:r>
            <a:r>
              <a:rPr lang="hu-HU" sz="2400" dirty="0" smtClean="0"/>
              <a:t>)</a:t>
            </a:r>
            <a:endParaRPr lang="hu-HU" sz="2400" dirty="0"/>
          </a:p>
        </p:txBody>
      </p:sp>
      <p:sp>
        <p:nvSpPr>
          <p:cNvPr id="10" name="Szövegdoboz 9"/>
          <p:cNvSpPr txBox="1"/>
          <p:nvPr/>
        </p:nvSpPr>
        <p:spPr>
          <a:xfrm>
            <a:off x="9984037" y="5373216"/>
            <a:ext cx="1008112" cy="432048"/>
          </a:xfrm>
          <a:prstGeom prst="rect">
            <a:avLst/>
          </a:prstGeom>
          <a:noFill/>
        </p:spPr>
        <p:txBody>
          <a:bodyPr wrap="square" rtlCol="0">
            <a:spAutoFit/>
          </a:bodyPr>
          <a:lstStyle/>
          <a:p>
            <a:pPr algn="ctr">
              <a:lnSpc>
                <a:spcPct val="90000"/>
              </a:lnSpc>
            </a:pPr>
            <a:r>
              <a:rPr lang="hu-HU" sz="2400" dirty="0"/>
              <a:t>d</a:t>
            </a:r>
            <a:r>
              <a:rPr lang="hu-HU" sz="2400" dirty="0" smtClean="0"/>
              <a:t>)</a:t>
            </a:r>
            <a:endParaRPr lang="hu-HU" sz="2400" dirty="0"/>
          </a:p>
        </p:txBody>
      </p:sp>
      <p:sp>
        <p:nvSpPr>
          <p:cNvPr id="11" name="Szövegdoboz 10"/>
          <p:cNvSpPr txBox="1"/>
          <p:nvPr/>
        </p:nvSpPr>
        <p:spPr>
          <a:xfrm>
            <a:off x="3577947" y="5498444"/>
            <a:ext cx="1618814" cy="432048"/>
          </a:xfrm>
          <a:prstGeom prst="rect">
            <a:avLst/>
          </a:prstGeom>
          <a:noFill/>
        </p:spPr>
        <p:txBody>
          <a:bodyPr wrap="square" rtlCol="0">
            <a:spAutoFit/>
          </a:bodyPr>
          <a:lstStyle/>
          <a:p>
            <a:pPr algn="ctr">
              <a:lnSpc>
                <a:spcPct val="90000"/>
              </a:lnSpc>
            </a:pPr>
            <a:r>
              <a:rPr lang="hu-HU" sz="2400" dirty="0"/>
              <a:t>b</a:t>
            </a:r>
            <a:r>
              <a:rPr lang="hu-HU" sz="2400" dirty="0" smtClean="0"/>
              <a:t>)</a:t>
            </a:r>
            <a:endParaRPr lang="hu-HU" sz="2400" dirty="0"/>
          </a:p>
        </p:txBody>
      </p:sp>
      <p:sp>
        <p:nvSpPr>
          <p:cNvPr id="12" name="Téglalap 11"/>
          <p:cNvSpPr/>
          <p:nvPr/>
        </p:nvSpPr>
        <p:spPr>
          <a:xfrm>
            <a:off x="4516728" y="6066930"/>
            <a:ext cx="2873828" cy="430887"/>
          </a:xfrm>
          <a:prstGeom prst="rect">
            <a:avLst/>
          </a:prstGeom>
        </p:spPr>
        <p:txBody>
          <a:bodyPr wrap="square">
            <a:spAutoFit/>
          </a:bodyPr>
          <a:lstStyle/>
          <a:p>
            <a:r>
              <a:rPr lang="hu-HU" sz="2200" dirty="0">
                <a:solidFill>
                  <a:srgbClr val="FF0000"/>
                </a:solidFill>
                <a:ea typeface="Calibri" panose="020F0502020204030204" pitchFamily="34" charset="0"/>
              </a:rPr>
              <a:t>Megoldás: </a:t>
            </a:r>
            <a:r>
              <a:rPr lang="hu-HU" sz="2200" dirty="0" smtClean="0">
                <a:solidFill>
                  <a:srgbClr val="FF0000"/>
                </a:solidFill>
                <a:ea typeface="Calibri" panose="020F0502020204030204" pitchFamily="34" charset="0"/>
              </a:rPr>
              <a:t>a), </a:t>
            </a:r>
            <a:r>
              <a:rPr lang="hu-HU" sz="2200" dirty="0">
                <a:solidFill>
                  <a:srgbClr val="FF0000"/>
                </a:solidFill>
                <a:ea typeface="Calibri" panose="020F0502020204030204" pitchFamily="34" charset="0"/>
              </a:rPr>
              <a:t>d</a:t>
            </a:r>
            <a:r>
              <a:rPr lang="hu-HU" sz="2200" dirty="0" smtClean="0">
                <a:solidFill>
                  <a:srgbClr val="FF0000"/>
                </a:solidFill>
                <a:ea typeface="Calibri" panose="020F0502020204030204" pitchFamily="34" charset="0"/>
              </a:rPr>
              <a:t>), </a:t>
            </a:r>
            <a:endParaRPr lang="hu-HU" sz="2200" dirty="0"/>
          </a:p>
        </p:txBody>
      </p:sp>
    </p:spTree>
    <p:extLst>
      <p:ext uri="{BB962C8B-B14F-4D97-AF65-F5344CB8AC3E}">
        <p14:creationId xmlns:p14="http://schemas.microsoft.com/office/powerpoint/2010/main" val="260883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lgn="just"/>
            <a:r>
              <a:rPr lang="hu-HU" dirty="0" smtClean="0"/>
              <a:t>152. A </a:t>
            </a:r>
            <a:r>
              <a:rPr lang="hu-HU" dirty="0"/>
              <a:t>rendelkezésre álló lehetőségek közül válassza ki azt, amely a személy- és vagyonvédelmi, valamint a magánnyomozói tevékenység szabályairól szóló 2005. évi CXXXIII. törvény rendelkezései szerint az alábbi szöveget igazzá teszi</a:t>
            </a:r>
            <a:r>
              <a:rPr lang="hu-HU" dirty="0" smtClean="0"/>
              <a:t>.</a:t>
            </a:r>
            <a:endParaRPr lang="hu-HU" dirty="0"/>
          </a:p>
        </p:txBody>
      </p:sp>
      <p:sp>
        <p:nvSpPr>
          <p:cNvPr id="3" name="Tartalom helye 2"/>
          <p:cNvSpPr>
            <a:spLocks noGrp="1"/>
          </p:cNvSpPr>
          <p:nvPr>
            <p:ph idx="1"/>
          </p:nvPr>
        </p:nvSpPr>
        <p:spPr>
          <a:xfrm>
            <a:off x="549796" y="1905000"/>
            <a:ext cx="11089232" cy="4267200"/>
          </a:xfrm>
        </p:spPr>
        <p:txBody>
          <a:bodyPr/>
          <a:lstStyle/>
          <a:p>
            <a:pPr marL="0" indent="0" algn="just">
              <a:buNone/>
            </a:pPr>
            <a:r>
              <a:rPr lang="hu-HU" dirty="0"/>
              <a:t>„Nem alkalmazható elektronikus megfigyelőrendszer olyan helyen, ahol a megfigyelés az ………………………………… sértheti, így különösen öltözőben, próbafülkében, mosdóban, illemhelyen, kórházi szobában </a:t>
            </a:r>
            <a:r>
              <a:rPr lang="hu-HU" dirty="0" smtClean="0"/>
              <a:t>é	s </a:t>
            </a:r>
            <a:r>
              <a:rPr lang="hu-HU" dirty="0"/>
              <a:t>szociális intézmény lakóhelyiségében.”</a:t>
            </a:r>
          </a:p>
          <a:p>
            <a:pPr marL="0" indent="0">
              <a:buNone/>
            </a:pPr>
            <a:r>
              <a:rPr lang="hu-HU" dirty="0"/>
              <a:t> </a:t>
            </a:r>
          </a:p>
          <a:p>
            <a:pPr lvl="0"/>
            <a:r>
              <a:rPr lang="hu-HU" dirty="0"/>
              <a:t>… emberi </a:t>
            </a:r>
            <a:r>
              <a:rPr lang="hu-HU" dirty="0" smtClean="0"/>
              <a:t>megítélőképességét </a:t>
            </a:r>
            <a:r>
              <a:rPr lang="hu-HU" dirty="0"/>
              <a:t>…</a:t>
            </a:r>
          </a:p>
          <a:p>
            <a:pPr lvl="0"/>
            <a:r>
              <a:rPr lang="hu-HU" dirty="0"/>
              <a:t>… személyét …</a:t>
            </a:r>
          </a:p>
          <a:p>
            <a:pPr lvl="0"/>
            <a:r>
              <a:rPr lang="hu-HU" dirty="0">
                <a:solidFill>
                  <a:srgbClr val="FF0000"/>
                </a:solidFill>
              </a:rPr>
              <a:t>… emberi méltóságot …</a:t>
            </a:r>
          </a:p>
          <a:p>
            <a:pPr lvl="0"/>
            <a:r>
              <a:rPr lang="hu-HU" dirty="0"/>
              <a:t>… létjogosultságát …</a:t>
            </a:r>
          </a:p>
          <a:p>
            <a:endParaRPr lang="hu-HU" dirty="0"/>
          </a:p>
        </p:txBody>
      </p:sp>
    </p:spTree>
    <p:extLst>
      <p:ext uri="{BB962C8B-B14F-4D97-AF65-F5344CB8AC3E}">
        <p14:creationId xmlns:p14="http://schemas.microsoft.com/office/powerpoint/2010/main" val="338505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2815" y="476672"/>
            <a:ext cx="11503198" cy="1020762"/>
          </a:xfrm>
        </p:spPr>
        <p:txBody>
          <a:bodyPr>
            <a:normAutofit fontScale="90000"/>
          </a:bodyPr>
          <a:lstStyle/>
          <a:p>
            <a:pPr lvl="0"/>
            <a:r>
              <a:rPr lang="hu-HU" dirty="0" smtClean="0"/>
              <a:t>153. Válassza </a:t>
            </a:r>
            <a:r>
              <a:rPr lang="hu-HU" dirty="0"/>
              <a:t>ki az alábbi képek közül, hogy a személy- és vagyonvédelmi, valamint a magánnyomozói tevékenység szabályairól szóló 2005. évi CXXXIII. törvény rendelkezései szerint különösen hol </a:t>
            </a:r>
            <a:r>
              <a:rPr lang="hu-HU" b="1" u="sng" dirty="0">
                <a:solidFill>
                  <a:srgbClr val="FF0000"/>
                </a:solidFill>
              </a:rPr>
              <a:t>nem</a:t>
            </a:r>
            <a:r>
              <a:rPr lang="hu-HU" dirty="0"/>
              <a:t> alkalmazható elektronikus megfigyelő rendszer</a:t>
            </a:r>
            <a:r>
              <a:rPr lang="hu-HU" dirty="0" smtClean="0"/>
              <a:t>.</a:t>
            </a:r>
            <a:endParaRPr lang="hu-HU" dirty="0"/>
          </a:p>
        </p:txBody>
      </p:sp>
      <p:pic>
        <p:nvPicPr>
          <p:cNvPr id="4" name="Kép 3"/>
          <p:cNvPicPr/>
          <p:nvPr/>
        </p:nvPicPr>
        <p:blipFill>
          <a:blip r:embed="rId2"/>
          <a:stretch>
            <a:fillRect/>
          </a:stretch>
        </p:blipFill>
        <p:spPr>
          <a:xfrm>
            <a:off x="189757" y="1700808"/>
            <a:ext cx="2664296" cy="1800200"/>
          </a:xfrm>
          <a:prstGeom prst="rect">
            <a:avLst/>
          </a:prstGeom>
        </p:spPr>
      </p:pic>
      <p:pic>
        <p:nvPicPr>
          <p:cNvPr id="5" name="Kép 4" descr="Képtalálatok a következőre: udva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8092" y="1733322"/>
            <a:ext cx="2340261" cy="1786908"/>
          </a:xfrm>
          <a:prstGeom prst="rect">
            <a:avLst/>
          </a:prstGeom>
          <a:noFill/>
          <a:ln>
            <a:noFill/>
          </a:ln>
        </p:spPr>
      </p:pic>
      <p:pic>
        <p:nvPicPr>
          <p:cNvPr id="6" name="Kép 5" descr="Képtalálatok a következőre: raktá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404" y="1733322"/>
            <a:ext cx="2624288" cy="1781270"/>
          </a:xfrm>
          <a:prstGeom prst="rect">
            <a:avLst/>
          </a:prstGeom>
          <a:noFill/>
          <a:ln>
            <a:noFill/>
          </a:ln>
        </p:spPr>
      </p:pic>
      <p:pic>
        <p:nvPicPr>
          <p:cNvPr id="7" name="Kép 6"/>
          <p:cNvPicPr/>
          <p:nvPr/>
        </p:nvPicPr>
        <p:blipFill>
          <a:blip r:embed="rId5"/>
          <a:stretch>
            <a:fillRect/>
          </a:stretch>
        </p:blipFill>
        <p:spPr>
          <a:xfrm>
            <a:off x="9050743" y="1724777"/>
            <a:ext cx="2588285" cy="1776232"/>
          </a:xfrm>
          <a:prstGeom prst="rect">
            <a:avLst/>
          </a:prstGeom>
        </p:spPr>
      </p:pic>
      <p:pic>
        <p:nvPicPr>
          <p:cNvPr id="8" name="Kép 7"/>
          <p:cNvPicPr/>
          <p:nvPr/>
        </p:nvPicPr>
        <p:blipFill>
          <a:blip r:embed="rId6"/>
          <a:stretch>
            <a:fillRect/>
          </a:stretch>
        </p:blipFill>
        <p:spPr>
          <a:xfrm>
            <a:off x="199184" y="4149080"/>
            <a:ext cx="2654870" cy="1728192"/>
          </a:xfrm>
          <a:prstGeom prst="rect">
            <a:avLst/>
          </a:prstGeom>
        </p:spPr>
      </p:pic>
      <p:pic>
        <p:nvPicPr>
          <p:cNvPr id="9" name="Kép 8" descr="Képtalálatok a következőre: parkoló"/>
          <p:cNvPicPr/>
          <p:nvPr/>
        </p:nvPicPr>
        <p:blipFill>
          <a:blip r:embed="rId7">
            <a:extLst>
              <a:ext uri="{28A0092B-C50C-407E-A947-70E740481C1C}">
                <a14:useLocalDpi xmlns:a14="http://schemas.microsoft.com/office/drawing/2010/main" val="0"/>
              </a:ext>
            </a:extLst>
          </a:blip>
          <a:srcRect/>
          <a:stretch>
            <a:fillRect/>
          </a:stretch>
        </p:blipFill>
        <p:spPr bwMode="auto">
          <a:xfrm>
            <a:off x="3273595" y="4154410"/>
            <a:ext cx="2412269" cy="1728192"/>
          </a:xfrm>
          <a:prstGeom prst="rect">
            <a:avLst/>
          </a:prstGeom>
          <a:noFill/>
          <a:ln>
            <a:noFill/>
          </a:ln>
        </p:spPr>
      </p:pic>
      <p:pic>
        <p:nvPicPr>
          <p:cNvPr id="10" name="Kép 9" descr="Képtalálatok a következőre: munkahely"/>
          <p:cNvPicPr/>
          <p:nvPr/>
        </p:nvPicPr>
        <p:blipFill>
          <a:blip r:embed="rId8">
            <a:extLst>
              <a:ext uri="{28A0092B-C50C-407E-A947-70E740481C1C}">
                <a14:useLocalDpi xmlns:a14="http://schemas.microsoft.com/office/drawing/2010/main" val="0"/>
              </a:ext>
            </a:extLst>
          </a:blip>
          <a:srcRect/>
          <a:stretch>
            <a:fillRect/>
          </a:stretch>
        </p:blipFill>
        <p:spPr bwMode="auto">
          <a:xfrm>
            <a:off x="6032648" y="4149080"/>
            <a:ext cx="2614044" cy="1731040"/>
          </a:xfrm>
          <a:prstGeom prst="rect">
            <a:avLst/>
          </a:prstGeom>
          <a:noFill/>
          <a:ln>
            <a:noFill/>
          </a:ln>
        </p:spPr>
      </p:pic>
      <p:pic>
        <p:nvPicPr>
          <p:cNvPr id="11" name="Kép 10"/>
          <p:cNvPicPr/>
          <p:nvPr/>
        </p:nvPicPr>
        <p:blipFill>
          <a:blip r:embed="rId9"/>
          <a:stretch>
            <a:fillRect/>
          </a:stretch>
        </p:blipFill>
        <p:spPr>
          <a:xfrm>
            <a:off x="9061686" y="4135555"/>
            <a:ext cx="2577342" cy="1597701"/>
          </a:xfrm>
          <a:prstGeom prst="rect">
            <a:avLst/>
          </a:prstGeom>
        </p:spPr>
      </p:pic>
      <p:sp>
        <p:nvSpPr>
          <p:cNvPr id="12" name="Szövegdoboz 11"/>
          <p:cNvSpPr txBox="1"/>
          <p:nvPr/>
        </p:nvSpPr>
        <p:spPr>
          <a:xfrm>
            <a:off x="831436" y="3609020"/>
            <a:ext cx="1380937" cy="369332"/>
          </a:xfrm>
          <a:prstGeom prst="rect">
            <a:avLst/>
          </a:prstGeom>
          <a:noFill/>
        </p:spPr>
        <p:txBody>
          <a:bodyPr wrap="square" rtlCol="0">
            <a:spAutoFit/>
          </a:bodyPr>
          <a:lstStyle/>
          <a:p>
            <a:pPr algn="ctr">
              <a:lnSpc>
                <a:spcPct val="90000"/>
              </a:lnSpc>
            </a:pPr>
            <a:r>
              <a:rPr lang="hu-HU" sz="2000" dirty="0" smtClean="0"/>
              <a:t>a)</a:t>
            </a:r>
            <a:endParaRPr lang="hu-HU" sz="2000" dirty="0"/>
          </a:p>
        </p:txBody>
      </p:sp>
      <p:sp>
        <p:nvSpPr>
          <p:cNvPr id="13" name="Szövegdoboz 12"/>
          <p:cNvSpPr txBox="1"/>
          <p:nvPr/>
        </p:nvSpPr>
        <p:spPr>
          <a:xfrm>
            <a:off x="6471571" y="3609020"/>
            <a:ext cx="1725954" cy="369332"/>
          </a:xfrm>
          <a:prstGeom prst="rect">
            <a:avLst/>
          </a:prstGeom>
          <a:noFill/>
        </p:spPr>
        <p:txBody>
          <a:bodyPr wrap="square" rtlCol="0">
            <a:spAutoFit/>
          </a:bodyPr>
          <a:lstStyle/>
          <a:p>
            <a:pPr algn="ctr">
              <a:lnSpc>
                <a:spcPct val="90000"/>
              </a:lnSpc>
            </a:pPr>
            <a:r>
              <a:rPr lang="hu-HU" sz="2000" dirty="0"/>
              <a:t>c</a:t>
            </a:r>
            <a:r>
              <a:rPr lang="hu-HU" sz="2000" dirty="0" smtClean="0"/>
              <a:t>)</a:t>
            </a:r>
            <a:endParaRPr lang="hu-HU" sz="2000" dirty="0"/>
          </a:p>
        </p:txBody>
      </p:sp>
      <p:sp>
        <p:nvSpPr>
          <p:cNvPr id="14" name="Szövegdoboz 13"/>
          <p:cNvSpPr txBox="1"/>
          <p:nvPr/>
        </p:nvSpPr>
        <p:spPr>
          <a:xfrm>
            <a:off x="9840829" y="3599701"/>
            <a:ext cx="1008112" cy="369332"/>
          </a:xfrm>
          <a:prstGeom prst="rect">
            <a:avLst/>
          </a:prstGeom>
          <a:noFill/>
        </p:spPr>
        <p:txBody>
          <a:bodyPr wrap="square" rtlCol="0">
            <a:spAutoFit/>
          </a:bodyPr>
          <a:lstStyle/>
          <a:p>
            <a:pPr algn="ctr">
              <a:lnSpc>
                <a:spcPct val="90000"/>
              </a:lnSpc>
            </a:pPr>
            <a:r>
              <a:rPr lang="hu-HU" sz="2000" dirty="0"/>
              <a:t>d</a:t>
            </a:r>
            <a:r>
              <a:rPr lang="hu-HU" sz="2000" dirty="0" smtClean="0"/>
              <a:t>)</a:t>
            </a:r>
            <a:endParaRPr lang="hu-HU" sz="2000" dirty="0"/>
          </a:p>
        </p:txBody>
      </p:sp>
      <p:sp>
        <p:nvSpPr>
          <p:cNvPr id="15" name="Szövegdoboz 14"/>
          <p:cNvSpPr txBox="1"/>
          <p:nvPr/>
        </p:nvSpPr>
        <p:spPr>
          <a:xfrm>
            <a:off x="3670322" y="3609020"/>
            <a:ext cx="1618814" cy="369332"/>
          </a:xfrm>
          <a:prstGeom prst="rect">
            <a:avLst/>
          </a:prstGeom>
          <a:noFill/>
        </p:spPr>
        <p:txBody>
          <a:bodyPr wrap="square" rtlCol="0">
            <a:spAutoFit/>
          </a:bodyPr>
          <a:lstStyle/>
          <a:p>
            <a:pPr algn="ctr">
              <a:lnSpc>
                <a:spcPct val="90000"/>
              </a:lnSpc>
            </a:pPr>
            <a:r>
              <a:rPr lang="hu-HU" sz="2000" dirty="0"/>
              <a:t>b</a:t>
            </a:r>
            <a:r>
              <a:rPr lang="hu-HU" sz="2000" dirty="0" smtClean="0"/>
              <a:t>)</a:t>
            </a:r>
            <a:endParaRPr lang="hu-HU" sz="2000" dirty="0"/>
          </a:p>
        </p:txBody>
      </p:sp>
      <p:sp>
        <p:nvSpPr>
          <p:cNvPr id="16" name="Szövegdoboz 15"/>
          <p:cNvSpPr txBox="1"/>
          <p:nvPr/>
        </p:nvSpPr>
        <p:spPr>
          <a:xfrm>
            <a:off x="831435" y="5960083"/>
            <a:ext cx="1380937" cy="369332"/>
          </a:xfrm>
          <a:prstGeom prst="rect">
            <a:avLst/>
          </a:prstGeom>
          <a:noFill/>
        </p:spPr>
        <p:txBody>
          <a:bodyPr wrap="square" rtlCol="0">
            <a:spAutoFit/>
          </a:bodyPr>
          <a:lstStyle/>
          <a:p>
            <a:pPr algn="ctr">
              <a:lnSpc>
                <a:spcPct val="90000"/>
              </a:lnSpc>
            </a:pPr>
            <a:r>
              <a:rPr lang="hu-HU" sz="2000" dirty="0"/>
              <a:t>e</a:t>
            </a:r>
            <a:r>
              <a:rPr lang="hu-HU" sz="2000" dirty="0" smtClean="0"/>
              <a:t>)</a:t>
            </a:r>
            <a:endParaRPr lang="hu-HU" sz="2000" dirty="0"/>
          </a:p>
        </p:txBody>
      </p:sp>
      <p:sp>
        <p:nvSpPr>
          <p:cNvPr id="17" name="Szövegdoboz 16"/>
          <p:cNvSpPr txBox="1"/>
          <p:nvPr/>
        </p:nvSpPr>
        <p:spPr>
          <a:xfrm>
            <a:off x="6471571" y="5941201"/>
            <a:ext cx="1725954" cy="369332"/>
          </a:xfrm>
          <a:prstGeom prst="rect">
            <a:avLst/>
          </a:prstGeom>
          <a:noFill/>
        </p:spPr>
        <p:txBody>
          <a:bodyPr wrap="square" rtlCol="0">
            <a:spAutoFit/>
          </a:bodyPr>
          <a:lstStyle/>
          <a:p>
            <a:pPr algn="ctr">
              <a:lnSpc>
                <a:spcPct val="90000"/>
              </a:lnSpc>
            </a:pPr>
            <a:r>
              <a:rPr lang="hu-HU" sz="2000" dirty="0"/>
              <a:t>g</a:t>
            </a:r>
            <a:r>
              <a:rPr lang="hu-HU" sz="2000" dirty="0" smtClean="0"/>
              <a:t>)</a:t>
            </a:r>
            <a:endParaRPr lang="hu-HU" sz="2000" dirty="0"/>
          </a:p>
        </p:txBody>
      </p:sp>
      <p:sp>
        <p:nvSpPr>
          <p:cNvPr id="18" name="Szövegdoboz 17"/>
          <p:cNvSpPr txBox="1"/>
          <p:nvPr/>
        </p:nvSpPr>
        <p:spPr>
          <a:xfrm>
            <a:off x="9840829" y="5960083"/>
            <a:ext cx="1008112" cy="369332"/>
          </a:xfrm>
          <a:prstGeom prst="rect">
            <a:avLst/>
          </a:prstGeom>
          <a:noFill/>
        </p:spPr>
        <p:txBody>
          <a:bodyPr wrap="square" rtlCol="0">
            <a:spAutoFit/>
          </a:bodyPr>
          <a:lstStyle/>
          <a:p>
            <a:pPr algn="ctr">
              <a:lnSpc>
                <a:spcPct val="90000"/>
              </a:lnSpc>
            </a:pPr>
            <a:r>
              <a:rPr lang="hu-HU" sz="2000" dirty="0"/>
              <a:t>h</a:t>
            </a:r>
            <a:r>
              <a:rPr lang="hu-HU" sz="2000" dirty="0" smtClean="0"/>
              <a:t>)</a:t>
            </a:r>
            <a:endParaRPr lang="hu-HU" sz="2000" dirty="0"/>
          </a:p>
        </p:txBody>
      </p:sp>
      <p:sp>
        <p:nvSpPr>
          <p:cNvPr id="19" name="Szövegdoboz 18"/>
          <p:cNvSpPr txBox="1"/>
          <p:nvPr/>
        </p:nvSpPr>
        <p:spPr>
          <a:xfrm>
            <a:off x="3638815" y="5960083"/>
            <a:ext cx="1618814" cy="369332"/>
          </a:xfrm>
          <a:prstGeom prst="rect">
            <a:avLst/>
          </a:prstGeom>
          <a:noFill/>
        </p:spPr>
        <p:txBody>
          <a:bodyPr wrap="square" rtlCol="0">
            <a:spAutoFit/>
          </a:bodyPr>
          <a:lstStyle/>
          <a:p>
            <a:pPr algn="ctr">
              <a:lnSpc>
                <a:spcPct val="90000"/>
              </a:lnSpc>
            </a:pPr>
            <a:r>
              <a:rPr lang="hu-HU" sz="2000" dirty="0"/>
              <a:t>f</a:t>
            </a:r>
            <a:r>
              <a:rPr lang="hu-HU" sz="2000" dirty="0" smtClean="0"/>
              <a:t>)</a:t>
            </a:r>
            <a:endParaRPr lang="hu-HU" sz="2000" dirty="0"/>
          </a:p>
        </p:txBody>
      </p:sp>
      <p:sp>
        <p:nvSpPr>
          <p:cNvPr id="25" name="Téglalap 24"/>
          <p:cNvSpPr/>
          <p:nvPr/>
        </p:nvSpPr>
        <p:spPr>
          <a:xfrm>
            <a:off x="4524233" y="6329412"/>
            <a:ext cx="2680734" cy="438582"/>
          </a:xfrm>
          <a:prstGeom prst="rect">
            <a:avLst/>
          </a:prstGeom>
        </p:spPr>
        <p:txBody>
          <a:bodyPr wrap="none">
            <a:spAutoFit/>
          </a:bodyPr>
          <a:lstStyle/>
          <a:p>
            <a:pPr>
              <a:lnSpc>
                <a:spcPct val="107000"/>
              </a:lnSpc>
              <a:spcAft>
                <a:spcPts val="0"/>
              </a:spcAft>
            </a:pPr>
            <a:r>
              <a:rPr lang="hu-HU" sz="2200" dirty="0">
                <a:solidFill>
                  <a:srgbClr val="FF0000"/>
                </a:solidFill>
                <a:ea typeface="Calibri" panose="020F0502020204030204" pitchFamily="34" charset="0"/>
                <a:cs typeface="Times New Roman" panose="02020603050405020304" pitchFamily="18" charset="0"/>
              </a:rPr>
              <a:t>Megoldás: a), d), e) h)</a:t>
            </a:r>
            <a:endParaRPr lang="hu-HU"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065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81049" y="165892"/>
            <a:ext cx="11503198" cy="1020762"/>
          </a:xfrm>
        </p:spPr>
        <p:txBody>
          <a:bodyPr>
            <a:normAutofit fontScale="90000"/>
          </a:bodyPr>
          <a:lstStyle/>
          <a:p>
            <a:pPr lvl="0" algn="just"/>
            <a:r>
              <a:rPr lang="hu-HU" dirty="0" smtClean="0"/>
              <a:t>154. </a:t>
            </a:r>
            <a:r>
              <a:rPr lang="hu-HU" dirty="0"/>
              <a:t>Válassza ki az alábbi képek közül, hogy a személy- és vagyonvédelmi, valamint a magánnyomozói tevékenység szabályairól szóló 2005. évi CXXXIII. törvény rendelkezései szerint hol alkalmazható elektronikus megfigyelő rendszer.</a:t>
            </a:r>
          </a:p>
        </p:txBody>
      </p:sp>
      <p:pic>
        <p:nvPicPr>
          <p:cNvPr id="4" name="Kép 3"/>
          <p:cNvPicPr/>
          <p:nvPr/>
        </p:nvPicPr>
        <p:blipFill>
          <a:blip r:embed="rId2"/>
          <a:stretch>
            <a:fillRect/>
          </a:stretch>
        </p:blipFill>
        <p:spPr>
          <a:xfrm>
            <a:off x="189757" y="1700808"/>
            <a:ext cx="2664296" cy="1800200"/>
          </a:xfrm>
          <a:prstGeom prst="rect">
            <a:avLst/>
          </a:prstGeom>
        </p:spPr>
      </p:pic>
      <p:pic>
        <p:nvPicPr>
          <p:cNvPr id="5" name="Kép 4" descr="Képtalálatok a következőre: udva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8092" y="1733322"/>
            <a:ext cx="2340261" cy="1786908"/>
          </a:xfrm>
          <a:prstGeom prst="rect">
            <a:avLst/>
          </a:prstGeom>
          <a:noFill/>
          <a:ln>
            <a:noFill/>
          </a:ln>
        </p:spPr>
      </p:pic>
      <p:pic>
        <p:nvPicPr>
          <p:cNvPr id="6" name="Kép 5" descr="Képtalálatok a következőre: raktá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2404" y="1733322"/>
            <a:ext cx="2624288" cy="1781270"/>
          </a:xfrm>
          <a:prstGeom prst="rect">
            <a:avLst/>
          </a:prstGeom>
          <a:noFill/>
          <a:ln>
            <a:noFill/>
          </a:ln>
        </p:spPr>
      </p:pic>
      <p:pic>
        <p:nvPicPr>
          <p:cNvPr id="7" name="Kép 6"/>
          <p:cNvPicPr/>
          <p:nvPr/>
        </p:nvPicPr>
        <p:blipFill>
          <a:blip r:embed="rId5"/>
          <a:stretch>
            <a:fillRect/>
          </a:stretch>
        </p:blipFill>
        <p:spPr>
          <a:xfrm>
            <a:off x="9050743" y="1724777"/>
            <a:ext cx="2588285" cy="1776232"/>
          </a:xfrm>
          <a:prstGeom prst="rect">
            <a:avLst/>
          </a:prstGeom>
        </p:spPr>
      </p:pic>
      <p:pic>
        <p:nvPicPr>
          <p:cNvPr id="8" name="Kép 7"/>
          <p:cNvPicPr/>
          <p:nvPr/>
        </p:nvPicPr>
        <p:blipFill>
          <a:blip r:embed="rId6"/>
          <a:stretch>
            <a:fillRect/>
          </a:stretch>
        </p:blipFill>
        <p:spPr>
          <a:xfrm>
            <a:off x="199184" y="4149080"/>
            <a:ext cx="2654870" cy="1728192"/>
          </a:xfrm>
          <a:prstGeom prst="rect">
            <a:avLst/>
          </a:prstGeom>
        </p:spPr>
      </p:pic>
      <p:pic>
        <p:nvPicPr>
          <p:cNvPr id="9" name="Kép 8" descr="Képtalálatok a következőre: parkoló"/>
          <p:cNvPicPr/>
          <p:nvPr/>
        </p:nvPicPr>
        <p:blipFill>
          <a:blip r:embed="rId7">
            <a:extLst>
              <a:ext uri="{28A0092B-C50C-407E-A947-70E740481C1C}">
                <a14:useLocalDpi xmlns:a14="http://schemas.microsoft.com/office/drawing/2010/main" val="0"/>
              </a:ext>
            </a:extLst>
          </a:blip>
          <a:srcRect/>
          <a:stretch>
            <a:fillRect/>
          </a:stretch>
        </p:blipFill>
        <p:spPr bwMode="auto">
          <a:xfrm>
            <a:off x="3273595" y="4154410"/>
            <a:ext cx="2412269" cy="1728192"/>
          </a:xfrm>
          <a:prstGeom prst="rect">
            <a:avLst/>
          </a:prstGeom>
          <a:noFill/>
          <a:ln>
            <a:noFill/>
          </a:ln>
        </p:spPr>
      </p:pic>
      <p:pic>
        <p:nvPicPr>
          <p:cNvPr id="10" name="Kép 9" descr="Képtalálatok a következőre: munkahely"/>
          <p:cNvPicPr/>
          <p:nvPr/>
        </p:nvPicPr>
        <p:blipFill>
          <a:blip r:embed="rId8">
            <a:extLst>
              <a:ext uri="{28A0092B-C50C-407E-A947-70E740481C1C}">
                <a14:useLocalDpi xmlns:a14="http://schemas.microsoft.com/office/drawing/2010/main" val="0"/>
              </a:ext>
            </a:extLst>
          </a:blip>
          <a:srcRect/>
          <a:stretch>
            <a:fillRect/>
          </a:stretch>
        </p:blipFill>
        <p:spPr bwMode="auto">
          <a:xfrm>
            <a:off x="6032648" y="4149080"/>
            <a:ext cx="2614044" cy="1731040"/>
          </a:xfrm>
          <a:prstGeom prst="rect">
            <a:avLst/>
          </a:prstGeom>
          <a:noFill/>
          <a:ln>
            <a:noFill/>
          </a:ln>
        </p:spPr>
      </p:pic>
      <p:pic>
        <p:nvPicPr>
          <p:cNvPr id="11" name="Kép 10"/>
          <p:cNvPicPr/>
          <p:nvPr/>
        </p:nvPicPr>
        <p:blipFill>
          <a:blip r:embed="rId9"/>
          <a:stretch>
            <a:fillRect/>
          </a:stretch>
        </p:blipFill>
        <p:spPr>
          <a:xfrm>
            <a:off x="9061686" y="4135555"/>
            <a:ext cx="2577342" cy="1597701"/>
          </a:xfrm>
          <a:prstGeom prst="rect">
            <a:avLst/>
          </a:prstGeom>
        </p:spPr>
      </p:pic>
      <p:sp>
        <p:nvSpPr>
          <p:cNvPr id="12" name="Szövegdoboz 11"/>
          <p:cNvSpPr txBox="1"/>
          <p:nvPr/>
        </p:nvSpPr>
        <p:spPr>
          <a:xfrm>
            <a:off x="831436" y="3609020"/>
            <a:ext cx="1380937" cy="369332"/>
          </a:xfrm>
          <a:prstGeom prst="rect">
            <a:avLst/>
          </a:prstGeom>
          <a:noFill/>
        </p:spPr>
        <p:txBody>
          <a:bodyPr wrap="square" rtlCol="0">
            <a:spAutoFit/>
          </a:bodyPr>
          <a:lstStyle/>
          <a:p>
            <a:pPr algn="ctr">
              <a:lnSpc>
                <a:spcPct val="90000"/>
              </a:lnSpc>
            </a:pPr>
            <a:r>
              <a:rPr lang="hu-HU" sz="2000" dirty="0" smtClean="0"/>
              <a:t>a)</a:t>
            </a:r>
            <a:endParaRPr lang="hu-HU" sz="2000" dirty="0"/>
          </a:p>
        </p:txBody>
      </p:sp>
      <p:sp>
        <p:nvSpPr>
          <p:cNvPr id="13" name="Szövegdoboz 12"/>
          <p:cNvSpPr txBox="1"/>
          <p:nvPr/>
        </p:nvSpPr>
        <p:spPr>
          <a:xfrm>
            <a:off x="6471571" y="3609020"/>
            <a:ext cx="1725954" cy="369332"/>
          </a:xfrm>
          <a:prstGeom prst="rect">
            <a:avLst/>
          </a:prstGeom>
          <a:noFill/>
        </p:spPr>
        <p:txBody>
          <a:bodyPr wrap="square" rtlCol="0">
            <a:spAutoFit/>
          </a:bodyPr>
          <a:lstStyle/>
          <a:p>
            <a:pPr algn="ctr">
              <a:lnSpc>
                <a:spcPct val="90000"/>
              </a:lnSpc>
            </a:pPr>
            <a:r>
              <a:rPr lang="hu-HU" sz="2000" dirty="0"/>
              <a:t>c</a:t>
            </a:r>
            <a:r>
              <a:rPr lang="hu-HU" sz="2000" dirty="0" smtClean="0"/>
              <a:t>)</a:t>
            </a:r>
            <a:endParaRPr lang="hu-HU" sz="2000" dirty="0"/>
          </a:p>
        </p:txBody>
      </p:sp>
      <p:sp>
        <p:nvSpPr>
          <p:cNvPr id="14" name="Szövegdoboz 13"/>
          <p:cNvSpPr txBox="1"/>
          <p:nvPr/>
        </p:nvSpPr>
        <p:spPr>
          <a:xfrm>
            <a:off x="9840829" y="3599701"/>
            <a:ext cx="1008112" cy="369332"/>
          </a:xfrm>
          <a:prstGeom prst="rect">
            <a:avLst/>
          </a:prstGeom>
          <a:noFill/>
        </p:spPr>
        <p:txBody>
          <a:bodyPr wrap="square" rtlCol="0">
            <a:spAutoFit/>
          </a:bodyPr>
          <a:lstStyle/>
          <a:p>
            <a:pPr algn="ctr">
              <a:lnSpc>
                <a:spcPct val="90000"/>
              </a:lnSpc>
            </a:pPr>
            <a:r>
              <a:rPr lang="hu-HU" sz="2000" dirty="0"/>
              <a:t>d</a:t>
            </a:r>
            <a:r>
              <a:rPr lang="hu-HU" sz="2000" dirty="0" smtClean="0"/>
              <a:t>)</a:t>
            </a:r>
            <a:endParaRPr lang="hu-HU" sz="2000" dirty="0"/>
          </a:p>
        </p:txBody>
      </p:sp>
      <p:sp>
        <p:nvSpPr>
          <p:cNvPr id="15" name="Szövegdoboz 14"/>
          <p:cNvSpPr txBox="1"/>
          <p:nvPr/>
        </p:nvSpPr>
        <p:spPr>
          <a:xfrm>
            <a:off x="3670322" y="3609020"/>
            <a:ext cx="1618814" cy="369332"/>
          </a:xfrm>
          <a:prstGeom prst="rect">
            <a:avLst/>
          </a:prstGeom>
          <a:noFill/>
        </p:spPr>
        <p:txBody>
          <a:bodyPr wrap="square" rtlCol="0">
            <a:spAutoFit/>
          </a:bodyPr>
          <a:lstStyle/>
          <a:p>
            <a:pPr algn="ctr">
              <a:lnSpc>
                <a:spcPct val="90000"/>
              </a:lnSpc>
            </a:pPr>
            <a:r>
              <a:rPr lang="hu-HU" sz="2000" dirty="0"/>
              <a:t>b</a:t>
            </a:r>
            <a:r>
              <a:rPr lang="hu-HU" sz="2000" dirty="0" smtClean="0"/>
              <a:t>)</a:t>
            </a:r>
            <a:endParaRPr lang="hu-HU" sz="2000" dirty="0"/>
          </a:p>
        </p:txBody>
      </p:sp>
      <p:sp>
        <p:nvSpPr>
          <p:cNvPr id="16" name="Szövegdoboz 15"/>
          <p:cNvSpPr txBox="1"/>
          <p:nvPr/>
        </p:nvSpPr>
        <p:spPr>
          <a:xfrm>
            <a:off x="831435" y="5960083"/>
            <a:ext cx="1380937" cy="369332"/>
          </a:xfrm>
          <a:prstGeom prst="rect">
            <a:avLst/>
          </a:prstGeom>
          <a:noFill/>
        </p:spPr>
        <p:txBody>
          <a:bodyPr wrap="square" rtlCol="0">
            <a:spAutoFit/>
          </a:bodyPr>
          <a:lstStyle/>
          <a:p>
            <a:pPr algn="ctr">
              <a:lnSpc>
                <a:spcPct val="90000"/>
              </a:lnSpc>
            </a:pPr>
            <a:r>
              <a:rPr lang="hu-HU" sz="2000" dirty="0"/>
              <a:t>e</a:t>
            </a:r>
            <a:r>
              <a:rPr lang="hu-HU" sz="2000" dirty="0" smtClean="0"/>
              <a:t>)</a:t>
            </a:r>
            <a:endParaRPr lang="hu-HU" sz="2000" dirty="0"/>
          </a:p>
        </p:txBody>
      </p:sp>
      <p:sp>
        <p:nvSpPr>
          <p:cNvPr id="17" name="Szövegdoboz 16"/>
          <p:cNvSpPr txBox="1"/>
          <p:nvPr/>
        </p:nvSpPr>
        <p:spPr>
          <a:xfrm>
            <a:off x="6471571" y="5941201"/>
            <a:ext cx="1725954" cy="369332"/>
          </a:xfrm>
          <a:prstGeom prst="rect">
            <a:avLst/>
          </a:prstGeom>
          <a:noFill/>
        </p:spPr>
        <p:txBody>
          <a:bodyPr wrap="square" rtlCol="0">
            <a:spAutoFit/>
          </a:bodyPr>
          <a:lstStyle/>
          <a:p>
            <a:pPr algn="ctr">
              <a:lnSpc>
                <a:spcPct val="90000"/>
              </a:lnSpc>
            </a:pPr>
            <a:r>
              <a:rPr lang="hu-HU" sz="2000" dirty="0"/>
              <a:t>g</a:t>
            </a:r>
            <a:r>
              <a:rPr lang="hu-HU" sz="2000" dirty="0" smtClean="0"/>
              <a:t>)</a:t>
            </a:r>
            <a:endParaRPr lang="hu-HU" sz="2000" dirty="0"/>
          </a:p>
        </p:txBody>
      </p:sp>
      <p:sp>
        <p:nvSpPr>
          <p:cNvPr id="18" name="Szövegdoboz 17"/>
          <p:cNvSpPr txBox="1"/>
          <p:nvPr/>
        </p:nvSpPr>
        <p:spPr>
          <a:xfrm>
            <a:off x="9840829" y="5960083"/>
            <a:ext cx="1008112" cy="369332"/>
          </a:xfrm>
          <a:prstGeom prst="rect">
            <a:avLst/>
          </a:prstGeom>
          <a:noFill/>
        </p:spPr>
        <p:txBody>
          <a:bodyPr wrap="square" rtlCol="0">
            <a:spAutoFit/>
          </a:bodyPr>
          <a:lstStyle/>
          <a:p>
            <a:pPr algn="ctr">
              <a:lnSpc>
                <a:spcPct val="90000"/>
              </a:lnSpc>
            </a:pPr>
            <a:r>
              <a:rPr lang="hu-HU" sz="2000" dirty="0"/>
              <a:t>h</a:t>
            </a:r>
            <a:r>
              <a:rPr lang="hu-HU" sz="2000" dirty="0" smtClean="0"/>
              <a:t>)</a:t>
            </a:r>
            <a:endParaRPr lang="hu-HU" sz="2000" dirty="0"/>
          </a:p>
        </p:txBody>
      </p:sp>
      <p:sp>
        <p:nvSpPr>
          <p:cNvPr id="19" name="Szövegdoboz 18"/>
          <p:cNvSpPr txBox="1"/>
          <p:nvPr/>
        </p:nvSpPr>
        <p:spPr>
          <a:xfrm>
            <a:off x="3638815" y="5960083"/>
            <a:ext cx="1618814" cy="369332"/>
          </a:xfrm>
          <a:prstGeom prst="rect">
            <a:avLst/>
          </a:prstGeom>
          <a:noFill/>
        </p:spPr>
        <p:txBody>
          <a:bodyPr wrap="square" rtlCol="0">
            <a:spAutoFit/>
          </a:bodyPr>
          <a:lstStyle/>
          <a:p>
            <a:pPr algn="ctr">
              <a:lnSpc>
                <a:spcPct val="90000"/>
              </a:lnSpc>
            </a:pPr>
            <a:r>
              <a:rPr lang="hu-HU" sz="2000" dirty="0"/>
              <a:t>f</a:t>
            </a:r>
            <a:r>
              <a:rPr lang="hu-HU" sz="2000" dirty="0" smtClean="0"/>
              <a:t>)</a:t>
            </a:r>
            <a:endParaRPr lang="hu-HU" sz="2000" dirty="0"/>
          </a:p>
        </p:txBody>
      </p:sp>
      <p:sp>
        <p:nvSpPr>
          <p:cNvPr id="25" name="Téglalap 24"/>
          <p:cNvSpPr/>
          <p:nvPr/>
        </p:nvSpPr>
        <p:spPr>
          <a:xfrm>
            <a:off x="4524233" y="6329412"/>
            <a:ext cx="2624436" cy="454612"/>
          </a:xfrm>
          <a:prstGeom prst="rect">
            <a:avLst/>
          </a:prstGeom>
        </p:spPr>
        <p:txBody>
          <a:bodyPr wrap="none">
            <a:spAutoFit/>
          </a:bodyPr>
          <a:lstStyle/>
          <a:p>
            <a:pPr>
              <a:lnSpc>
                <a:spcPct val="107000"/>
              </a:lnSpc>
              <a:spcAft>
                <a:spcPts val="0"/>
              </a:spcAft>
            </a:pPr>
            <a:r>
              <a:rPr lang="hu-HU" sz="2200" dirty="0">
                <a:solidFill>
                  <a:srgbClr val="FF0000"/>
                </a:solidFill>
                <a:ea typeface="Calibri" panose="020F0502020204030204" pitchFamily="34" charset="0"/>
                <a:cs typeface="Times New Roman" panose="02020603050405020304" pitchFamily="18" charset="0"/>
              </a:rPr>
              <a:t>Megoldás: </a:t>
            </a:r>
            <a:r>
              <a:rPr lang="hu-HU" sz="2200" dirty="0" smtClean="0">
                <a:solidFill>
                  <a:srgbClr val="FF0000"/>
                </a:solidFill>
                <a:ea typeface="Calibri" panose="020F0502020204030204" pitchFamily="34" charset="0"/>
                <a:cs typeface="Times New Roman" panose="02020603050405020304" pitchFamily="18" charset="0"/>
              </a:rPr>
              <a:t>b), c), f) g)</a:t>
            </a:r>
            <a:endParaRPr lang="hu-HU"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498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548680"/>
            <a:ext cx="11503198" cy="1020762"/>
          </a:xfrm>
        </p:spPr>
        <p:txBody>
          <a:bodyPr>
            <a:normAutofit fontScale="90000"/>
          </a:bodyPr>
          <a:lstStyle/>
          <a:p>
            <a:pPr lvl="0" algn="just"/>
            <a:r>
              <a:rPr lang="hu-HU" dirty="0" smtClean="0"/>
              <a:t>155. Az </a:t>
            </a:r>
            <a:r>
              <a:rPr lang="hu-HU" dirty="0"/>
              <a:t>alábbi lehetőségek közül válassza ki azokat, amelyeket a személy- és vagyonvédelmi, valamint a magánnyomozói tevékenység szabályairól szóló 2005. évi CXXXIII. törvény rendelkezései szerint az elektronikus megfigyelőrendszer működése útján rögzített kép-, hang-, valamint kép- és hangfelvétel megismerése során a felvett jegyzőkönyvbe rögzíteni kell</a:t>
            </a:r>
            <a:r>
              <a:rPr lang="hu-HU" dirty="0" smtClean="0"/>
              <a:t>.</a:t>
            </a:r>
            <a:endParaRPr lang="hu-HU" dirty="0"/>
          </a:p>
        </p:txBody>
      </p:sp>
      <p:sp>
        <p:nvSpPr>
          <p:cNvPr id="3" name="Tartalom helye 2"/>
          <p:cNvSpPr>
            <a:spLocks noGrp="1"/>
          </p:cNvSpPr>
          <p:nvPr>
            <p:ph idx="1"/>
          </p:nvPr>
        </p:nvSpPr>
        <p:spPr/>
        <p:txBody>
          <a:bodyPr/>
          <a:lstStyle/>
          <a:p>
            <a:pPr lvl="0"/>
            <a:r>
              <a:rPr lang="hu-HU" dirty="0">
                <a:solidFill>
                  <a:srgbClr val="FF0000"/>
                </a:solidFill>
              </a:rPr>
              <a:t>megismerő személyét;</a:t>
            </a:r>
          </a:p>
          <a:p>
            <a:pPr lvl="0"/>
            <a:r>
              <a:rPr lang="hu-HU" dirty="0"/>
              <a:t>megismerő beosztását;</a:t>
            </a:r>
          </a:p>
          <a:p>
            <a:pPr lvl="0"/>
            <a:r>
              <a:rPr lang="hu-HU" dirty="0">
                <a:solidFill>
                  <a:srgbClr val="FF0000"/>
                </a:solidFill>
              </a:rPr>
              <a:t>megismerésének okát;</a:t>
            </a:r>
          </a:p>
          <a:p>
            <a:pPr lvl="0"/>
            <a:r>
              <a:rPr lang="hu-HU" dirty="0">
                <a:solidFill>
                  <a:srgbClr val="FF0000"/>
                </a:solidFill>
              </a:rPr>
              <a:t>megismerésének idejét;</a:t>
            </a:r>
          </a:p>
          <a:p>
            <a:pPr lvl="0"/>
            <a:r>
              <a:rPr lang="hu-HU" dirty="0"/>
              <a:t>megismerésének helyét;</a:t>
            </a:r>
          </a:p>
          <a:p>
            <a:pPr lvl="0"/>
            <a:r>
              <a:rPr lang="hu-HU" dirty="0"/>
              <a:t>megismerésének akadályait;</a:t>
            </a:r>
          </a:p>
          <a:p>
            <a:endParaRPr lang="hu-HU" dirty="0"/>
          </a:p>
        </p:txBody>
      </p:sp>
    </p:spTree>
    <p:extLst>
      <p:ext uri="{BB962C8B-B14F-4D97-AF65-F5344CB8AC3E}">
        <p14:creationId xmlns:p14="http://schemas.microsoft.com/office/powerpoint/2010/main" val="246718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156. Egészítse </a:t>
            </a:r>
            <a:r>
              <a:rPr lang="hu-HU" dirty="0"/>
              <a:t>ki a megadott szavakkal az alábbi szöveget úgy, hogy a személy- és vagyonvédelmi, valamint a magánnyomozói tevékenység szabályairól szóló 2005. évi CXXXIII. törvény rendelkezéseinek megfeleljen</a:t>
            </a:r>
            <a:r>
              <a:rPr lang="hu-HU" dirty="0" smtClean="0"/>
              <a:t>.</a:t>
            </a:r>
            <a:endParaRPr lang="hu-HU" dirty="0"/>
          </a:p>
        </p:txBody>
      </p:sp>
      <p:sp>
        <p:nvSpPr>
          <p:cNvPr id="3" name="Tartalom helye 2"/>
          <p:cNvSpPr>
            <a:spLocks noGrp="1"/>
          </p:cNvSpPr>
          <p:nvPr>
            <p:ph idx="1"/>
          </p:nvPr>
        </p:nvSpPr>
        <p:spPr>
          <a:xfrm>
            <a:off x="693812" y="1905000"/>
            <a:ext cx="10729192" cy="4267200"/>
          </a:xfrm>
        </p:spPr>
        <p:txBody>
          <a:bodyPr>
            <a:normAutofit/>
          </a:bodyPr>
          <a:lstStyle/>
          <a:p>
            <a:pPr marL="0" indent="0">
              <a:buNone/>
            </a:pPr>
            <a:r>
              <a:rPr lang="hu-HU" dirty="0"/>
              <a:t>„Az (1) ………………….. megfigyelőrendszer működése útján rögzített kép-, hang-, valamint kép- és hangfelvétel megismerésének (2) ……………………, valamint a megismerő (3) ……………………… jegyzőkönyvben kell rögzíteni. Az ezen adatokat igazolható módon tartalmazó elektronikus nyilvántartás is jegyzőkönyvnek minősül.”</a:t>
            </a:r>
          </a:p>
          <a:p>
            <a:endParaRPr lang="hu-HU" dirty="0"/>
          </a:p>
          <a:p>
            <a:pPr marL="0" indent="0">
              <a:buNone/>
            </a:pPr>
            <a:r>
              <a:rPr lang="hu-HU" dirty="0"/>
              <a:t>a) személyét b) rögzíteni c) elektronikus d) okát és idejét</a:t>
            </a:r>
          </a:p>
          <a:p>
            <a:pPr marL="0" indent="0">
              <a:buNone/>
            </a:pPr>
            <a:r>
              <a:rPr lang="hu-HU" dirty="0"/>
              <a:t> </a:t>
            </a:r>
          </a:p>
          <a:p>
            <a:pPr marL="0" indent="0">
              <a:buNone/>
            </a:pPr>
            <a:r>
              <a:rPr lang="hu-HU" dirty="0">
                <a:solidFill>
                  <a:srgbClr val="FF0000"/>
                </a:solidFill>
              </a:rPr>
              <a:t>Megoldás: 1-c, 2-d, 3-a, </a:t>
            </a:r>
            <a:endParaRPr lang="hu-HU" dirty="0"/>
          </a:p>
          <a:p>
            <a:endParaRPr lang="hu-HU" dirty="0"/>
          </a:p>
        </p:txBody>
      </p:sp>
    </p:spTree>
    <p:extLst>
      <p:ext uri="{BB962C8B-B14F-4D97-AF65-F5344CB8AC3E}">
        <p14:creationId xmlns:p14="http://schemas.microsoft.com/office/powerpoint/2010/main" val="132748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157. A </a:t>
            </a:r>
            <a:r>
              <a:rPr lang="hu-HU" dirty="0"/>
              <a:t>lehetséges válaszok közül válassza ki azt, amelyik a személy- és vagyonvédelmi, valamint a magánnyomozói tevékenység szabályairól szóló 2005. évi CXXXIII. törvény rendelkezései az alábbi rendelkezést igazzá teszi</a:t>
            </a:r>
            <a:r>
              <a:rPr lang="hu-HU" dirty="0" smtClean="0"/>
              <a:t>.</a:t>
            </a:r>
            <a:endParaRPr lang="hu-HU" dirty="0"/>
          </a:p>
        </p:txBody>
      </p:sp>
      <p:sp>
        <p:nvSpPr>
          <p:cNvPr id="3" name="Tartalom helye 2"/>
          <p:cNvSpPr>
            <a:spLocks noGrp="1"/>
          </p:cNvSpPr>
          <p:nvPr>
            <p:ph idx="1"/>
          </p:nvPr>
        </p:nvSpPr>
        <p:spPr>
          <a:xfrm>
            <a:off x="549796" y="1905000"/>
            <a:ext cx="10729192" cy="4267200"/>
          </a:xfrm>
        </p:spPr>
        <p:txBody>
          <a:bodyPr>
            <a:normAutofit fontScale="92500" lnSpcReduction="10000"/>
          </a:bodyPr>
          <a:lstStyle/>
          <a:p>
            <a:pPr marL="0" indent="0" algn="just">
              <a:buNone/>
            </a:pPr>
            <a:r>
              <a:rPr lang="hu-HU" dirty="0"/>
              <a:t>„A pénzügyi szolgáltatást, kiegészítő pénzügyi szolgáltatást folytatók létesítményének védelme céljából a létesítményen kívül rögzített kép-, hang-, valamint kép- és hangfelvételt felhasználás hiányában a rögzítéstől számított …………………… elteltével meg kell semmisíteni, illetve törölni kell.”</a:t>
            </a:r>
          </a:p>
          <a:p>
            <a:pPr marL="0" indent="0">
              <a:buNone/>
            </a:pPr>
            <a:r>
              <a:rPr lang="hu-HU" dirty="0"/>
              <a:t> </a:t>
            </a:r>
          </a:p>
          <a:p>
            <a:pPr lvl="0"/>
            <a:r>
              <a:rPr lang="hu-HU" dirty="0"/>
              <a:t>8 nap;</a:t>
            </a:r>
          </a:p>
          <a:p>
            <a:pPr lvl="0"/>
            <a:r>
              <a:rPr lang="hu-HU" dirty="0"/>
              <a:t>15 nap;</a:t>
            </a:r>
          </a:p>
          <a:p>
            <a:pPr lvl="0"/>
            <a:r>
              <a:rPr lang="hu-HU" dirty="0"/>
              <a:t>20 nap;</a:t>
            </a:r>
          </a:p>
          <a:p>
            <a:pPr lvl="0"/>
            <a:r>
              <a:rPr lang="hu-HU" dirty="0">
                <a:solidFill>
                  <a:srgbClr val="FF0000"/>
                </a:solidFill>
              </a:rPr>
              <a:t>30 nap;</a:t>
            </a:r>
          </a:p>
          <a:p>
            <a:pPr lvl="0"/>
            <a:r>
              <a:rPr lang="hu-HU" dirty="0"/>
              <a:t>1 hónap;</a:t>
            </a:r>
          </a:p>
          <a:p>
            <a:pPr marL="0" indent="0">
              <a:buNone/>
            </a:pPr>
            <a:endParaRPr lang="hu-HU" dirty="0"/>
          </a:p>
        </p:txBody>
      </p:sp>
    </p:spTree>
    <p:extLst>
      <p:ext uri="{BB962C8B-B14F-4D97-AF65-F5344CB8AC3E}">
        <p14:creationId xmlns:p14="http://schemas.microsoft.com/office/powerpoint/2010/main" val="344266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158. Egészítse </a:t>
            </a:r>
            <a:r>
              <a:rPr lang="hu-HU" dirty="0"/>
              <a:t>ki a megadott szavakkal az alábbi szöveget úgy, hogy a személy- és vagyonvédelmi, valamint a magánnyomozói tevékenység szabályairól szóló 2005. évi CXXXIII. törvény rendelkezéseinek megfeleljen</a:t>
            </a:r>
            <a:r>
              <a:rPr lang="hu-HU" dirty="0" smtClean="0"/>
              <a:t>.</a:t>
            </a:r>
            <a:endParaRPr lang="hu-HU" dirty="0"/>
          </a:p>
        </p:txBody>
      </p:sp>
      <p:sp>
        <p:nvSpPr>
          <p:cNvPr id="3" name="Tartalom helye 2"/>
          <p:cNvSpPr>
            <a:spLocks noGrp="1"/>
          </p:cNvSpPr>
          <p:nvPr>
            <p:ph idx="1"/>
          </p:nvPr>
        </p:nvSpPr>
        <p:spPr>
          <a:xfrm>
            <a:off x="549796" y="1905000"/>
            <a:ext cx="10801200" cy="4267200"/>
          </a:xfrm>
        </p:spPr>
        <p:txBody>
          <a:bodyPr/>
          <a:lstStyle/>
          <a:p>
            <a:pPr marL="0" indent="0">
              <a:buNone/>
            </a:pPr>
            <a:r>
              <a:rPr lang="hu-HU" dirty="0"/>
              <a:t>„A (1) ………………. szolgáltatást, kiegészítő pénzügyi (2) ………………….. folytatók létesítményének védelme céljából a létesítményen kívül rögzített kép-, hang-, valamint (3) ………………………. felhasználás hiányában a rögzítéstől számított 30 nap elteltével meg kell semmisíteni, illetve (4) …………. kell.”</a:t>
            </a:r>
          </a:p>
          <a:p>
            <a:endParaRPr lang="hu-HU" dirty="0"/>
          </a:p>
          <a:p>
            <a:pPr marL="0" indent="0">
              <a:buNone/>
            </a:pPr>
            <a:r>
              <a:rPr lang="hu-HU" dirty="0"/>
              <a:t>a) pénzügyi b) kép- és hangfelvételt c) törölni d) szolgáltatást</a:t>
            </a:r>
          </a:p>
          <a:p>
            <a:pPr marL="0" indent="0">
              <a:buNone/>
            </a:pPr>
            <a:r>
              <a:rPr lang="hu-HU" dirty="0"/>
              <a:t> </a:t>
            </a:r>
          </a:p>
          <a:p>
            <a:pPr marL="0" indent="0">
              <a:buNone/>
            </a:pPr>
            <a:r>
              <a:rPr lang="hu-HU" dirty="0">
                <a:solidFill>
                  <a:srgbClr val="FF0000"/>
                </a:solidFill>
              </a:rPr>
              <a:t>Megoldás: 1-a, 2-d, 3-b, 4-c, </a:t>
            </a:r>
          </a:p>
          <a:p>
            <a:endParaRPr lang="hu-HU" dirty="0"/>
          </a:p>
        </p:txBody>
      </p:sp>
    </p:spTree>
    <p:extLst>
      <p:ext uri="{BB962C8B-B14F-4D97-AF65-F5344CB8AC3E}">
        <p14:creationId xmlns:p14="http://schemas.microsoft.com/office/powerpoint/2010/main" val="313039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0" y="620688"/>
            <a:ext cx="11837866" cy="1020762"/>
          </a:xfrm>
        </p:spPr>
        <p:txBody>
          <a:bodyPr>
            <a:noAutofit/>
          </a:bodyPr>
          <a:lstStyle/>
          <a:p>
            <a:pPr algn="just"/>
            <a:r>
              <a:rPr lang="hu-HU" sz="2200" dirty="0" smtClean="0"/>
              <a:t>15. Válassza </a:t>
            </a:r>
            <a:r>
              <a:rPr lang="hu-HU" sz="2200" dirty="0"/>
              <a:t>ki az alábbi felsorolásból, hogy a személy- és vagyonvédelmi, valamint a magánnyomozói tevékenység szabályairól szóló 2005. évi CXXXIII. törvény alkalmazásában személy- és vagyonvédelmi tevékenységnek mi minősül.</a:t>
            </a:r>
            <a:br>
              <a:rPr lang="hu-HU" sz="2200" dirty="0"/>
            </a:br>
            <a:endParaRPr lang="hu-HU" sz="2200" dirty="0"/>
          </a:p>
        </p:txBody>
      </p:sp>
      <p:sp>
        <p:nvSpPr>
          <p:cNvPr id="3" name="Tartalom helye 2"/>
          <p:cNvSpPr>
            <a:spLocks noGrp="1"/>
          </p:cNvSpPr>
          <p:nvPr>
            <p:ph idx="1"/>
          </p:nvPr>
        </p:nvSpPr>
        <p:spPr>
          <a:xfrm>
            <a:off x="549796" y="1905000"/>
            <a:ext cx="11233248" cy="4267200"/>
          </a:xfrm>
        </p:spPr>
        <p:txBody>
          <a:bodyPr>
            <a:normAutofit lnSpcReduction="10000"/>
          </a:bodyPr>
          <a:lstStyle/>
          <a:p>
            <a:pPr marL="457200" lvl="0" indent="-457200">
              <a:buFont typeface="+mj-lt"/>
              <a:buAutoNum type="alphaLcParenR"/>
            </a:pPr>
            <a:r>
              <a:rPr lang="hu-HU" dirty="0"/>
              <a:t>közterület őrzése,</a:t>
            </a:r>
          </a:p>
          <a:p>
            <a:pPr marL="457200" lvl="0" indent="-457200">
              <a:buFont typeface="+mj-lt"/>
              <a:buAutoNum type="alphaLcParenR"/>
            </a:pPr>
            <a:r>
              <a:rPr lang="hu-HU" dirty="0">
                <a:solidFill>
                  <a:srgbClr val="FF0000"/>
                </a:solidFill>
              </a:rPr>
              <a:t>a rendezvény biztosítása,</a:t>
            </a:r>
          </a:p>
          <a:p>
            <a:pPr marL="457200" lvl="0" indent="-457200">
              <a:buFont typeface="+mj-lt"/>
              <a:buAutoNum type="alphaLcParenR"/>
            </a:pPr>
            <a:r>
              <a:rPr lang="hu-HU" dirty="0"/>
              <a:t>iskolai csoportok biztosítása,</a:t>
            </a:r>
          </a:p>
          <a:p>
            <a:pPr marL="457200" lvl="0" indent="-457200">
              <a:buFont typeface="+mj-lt"/>
              <a:buAutoNum type="alphaLcParenR"/>
            </a:pPr>
            <a:r>
              <a:rPr lang="hu-HU" dirty="0">
                <a:solidFill>
                  <a:srgbClr val="FF0000"/>
                </a:solidFill>
              </a:rPr>
              <a:t>az ingatlan, illetve ingóság őrzése,</a:t>
            </a:r>
          </a:p>
          <a:p>
            <a:pPr marL="457200" lvl="0" indent="-457200">
              <a:buFont typeface="+mj-lt"/>
              <a:buAutoNum type="alphaLcParenR"/>
            </a:pPr>
            <a:r>
              <a:rPr lang="hu-HU" dirty="0">
                <a:solidFill>
                  <a:srgbClr val="FF0000"/>
                </a:solidFill>
              </a:rPr>
              <a:t>a szállítmány kísérése, pénz és érték szállítása,</a:t>
            </a:r>
          </a:p>
          <a:p>
            <a:pPr marL="457200" lvl="0" indent="-457200">
              <a:buFont typeface="+mj-lt"/>
              <a:buAutoNum type="alphaLcParenR"/>
            </a:pPr>
            <a:r>
              <a:rPr lang="hu-HU" dirty="0"/>
              <a:t>elkóborolt háziállatokról való gondoskodás, </a:t>
            </a:r>
          </a:p>
          <a:p>
            <a:pPr marL="457200" lvl="0" indent="-457200">
              <a:buFont typeface="+mj-lt"/>
              <a:buAutoNum type="alphaLcParenR"/>
            </a:pPr>
            <a:r>
              <a:rPr lang="hu-HU" dirty="0">
                <a:solidFill>
                  <a:srgbClr val="FF0000"/>
                </a:solidFill>
              </a:rPr>
              <a:t>a természetes személyek életének és testi épségének védelme,</a:t>
            </a:r>
          </a:p>
          <a:p>
            <a:pPr marL="457200" indent="-457200">
              <a:buFont typeface="+mj-lt"/>
              <a:buAutoNum type="alphaLcParenR"/>
            </a:pPr>
            <a:r>
              <a:rPr lang="hu-HU" dirty="0"/>
              <a:t>szabálytalanul közlekedő járművek vezetőivel való eljárás, </a:t>
            </a:r>
          </a:p>
        </p:txBody>
      </p:sp>
    </p:spTree>
    <p:extLst>
      <p:ext uri="{BB962C8B-B14F-4D97-AF65-F5344CB8AC3E}">
        <p14:creationId xmlns:p14="http://schemas.microsoft.com/office/powerpoint/2010/main" val="17038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159. A </a:t>
            </a:r>
            <a:r>
              <a:rPr lang="hu-HU" dirty="0"/>
              <a:t>személy- és vagyonőr tevékenysége gyakorlása során, ha az intézkedésében érintett személy felszólításra nem igazolja kilétét, mit kell cselekednie? Válassza ki a helyes megoldás az alábbi lehetőségek közül</a:t>
            </a:r>
            <a:r>
              <a:rPr lang="hu-HU" dirty="0" smtClean="0"/>
              <a:t>.</a:t>
            </a:r>
            <a:endParaRPr lang="hu-HU" dirty="0"/>
          </a:p>
        </p:txBody>
      </p:sp>
      <p:sp>
        <p:nvSpPr>
          <p:cNvPr id="3" name="Tartalom helye 2"/>
          <p:cNvSpPr>
            <a:spLocks noGrp="1"/>
          </p:cNvSpPr>
          <p:nvPr>
            <p:ph idx="1"/>
          </p:nvPr>
        </p:nvSpPr>
        <p:spPr/>
        <p:txBody>
          <a:bodyPr/>
          <a:lstStyle/>
          <a:p>
            <a:pPr lvl="0"/>
            <a:r>
              <a:rPr lang="hu-HU" dirty="0"/>
              <a:t>ráordít, bízva abban hogy megijed és engedelmeskedik;</a:t>
            </a:r>
          </a:p>
          <a:p>
            <a:pPr lvl="0"/>
            <a:r>
              <a:rPr lang="hu-HU" dirty="0"/>
              <a:t>megpróbálja szebben kérni ismételten;</a:t>
            </a:r>
          </a:p>
          <a:p>
            <a:pPr lvl="0"/>
            <a:r>
              <a:rPr lang="hu-HU" dirty="0"/>
              <a:t>szól egy másik vagyonőrnek, hogy többen legyenek;</a:t>
            </a:r>
          </a:p>
          <a:p>
            <a:pPr lvl="0"/>
            <a:r>
              <a:rPr lang="hu-HU" dirty="0"/>
              <a:t>támadáselhárító eszközt alkalmaz;</a:t>
            </a:r>
          </a:p>
          <a:p>
            <a:pPr lvl="0"/>
            <a:r>
              <a:rPr lang="hu-HU" dirty="0">
                <a:solidFill>
                  <a:srgbClr val="FF0000"/>
                </a:solidFill>
              </a:rPr>
              <a:t>igazoltatásra jogosult, hatósági személyt kérhet fel</a:t>
            </a:r>
            <a:r>
              <a:rPr lang="hu-HU" dirty="0" smtClean="0">
                <a:solidFill>
                  <a:srgbClr val="FF0000"/>
                </a:solidFill>
              </a:rPr>
              <a:t>;</a:t>
            </a:r>
            <a:endParaRPr lang="hu-HU" dirty="0">
              <a:solidFill>
                <a:srgbClr val="FF0000"/>
              </a:solidFill>
            </a:endParaRPr>
          </a:p>
        </p:txBody>
      </p:sp>
    </p:spTree>
    <p:extLst>
      <p:ext uri="{BB962C8B-B14F-4D97-AF65-F5344CB8AC3E}">
        <p14:creationId xmlns:p14="http://schemas.microsoft.com/office/powerpoint/2010/main" val="167382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160. Válassza </a:t>
            </a:r>
            <a:r>
              <a:rPr lang="hu-HU" dirty="0"/>
              <a:t>ki az alábbi felsorolásból hogy a személy- vagyonvédelmi és magánnyomozói szakmai kamarának milyen szervezeti egységei vannak</a:t>
            </a:r>
            <a:br>
              <a:rPr lang="hu-HU" dirty="0"/>
            </a:br>
            <a:endParaRPr lang="hu-HU" dirty="0"/>
          </a:p>
        </p:txBody>
      </p:sp>
      <p:sp>
        <p:nvSpPr>
          <p:cNvPr id="3" name="Tartalom helye 2"/>
          <p:cNvSpPr>
            <a:spLocks noGrp="1"/>
          </p:cNvSpPr>
          <p:nvPr>
            <p:ph idx="1"/>
          </p:nvPr>
        </p:nvSpPr>
        <p:spPr/>
        <p:txBody>
          <a:bodyPr/>
          <a:lstStyle/>
          <a:p>
            <a:pPr lvl="0"/>
            <a:r>
              <a:rPr lang="hu-HU" dirty="0"/>
              <a:t>járási szervezet;</a:t>
            </a:r>
          </a:p>
          <a:p>
            <a:pPr lvl="0"/>
            <a:r>
              <a:rPr lang="hu-HU" dirty="0">
                <a:solidFill>
                  <a:srgbClr val="FF0000"/>
                </a:solidFill>
              </a:rPr>
              <a:t>országos szervezet;</a:t>
            </a:r>
          </a:p>
          <a:p>
            <a:pPr lvl="0"/>
            <a:r>
              <a:rPr lang="hu-HU" dirty="0">
                <a:solidFill>
                  <a:srgbClr val="FF0000"/>
                </a:solidFill>
              </a:rPr>
              <a:t>területi szervezet;</a:t>
            </a:r>
          </a:p>
          <a:p>
            <a:pPr lvl="0"/>
            <a:r>
              <a:rPr lang="hu-HU" dirty="0"/>
              <a:t>helyi szervezet;</a:t>
            </a:r>
          </a:p>
          <a:p>
            <a:endParaRPr lang="hu-HU" dirty="0"/>
          </a:p>
        </p:txBody>
      </p:sp>
    </p:spTree>
    <p:extLst>
      <p:ext uri="{BB962C8B-B14F-4D97-AF65-F5344CB8AC3E}">
        <p14:creationId xmlns:p14="http://schemas.microsoft.com/office/powerpoint/2010/main" val="388146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161.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normAutofit fontScale="92500" lnSpcReduction="10000"/>
          </a:bodyPr>
          <a:lstStyle/>
          <a:p>
            <a:pPr marL="0" indent="0">
              <a:buNone/>
            </a:pPr>
            <a:r>
              <a:rPr lang="hu-HU" dirty="0"/>
              <a:t>„A kamara a feladatait</a:t>
            </a:r>
          </a:p>
          <a:p>
            <a:pPr marL="0" indent="0">
              <a:buNone/>
            </a:pPr>
            <a:r>
              <a:rPr lang="hu-HU" dirty="0"/>
              <a:t>a) helyi szerve,</a:t>
            </a:r>
          </a:p>
          <a:p>
            <a:pPr marL="0" indent="0">
              <a:buNone/>
            </a:pPr>
            <a:r>
              <a:rPr lang="hu-HU" i="1" dirty="0"/>
              <a:t>a) </a:t>
            </a:r>
            <a:r>
              <a:rPr lang="hu-HU" dirty="0"/>
              <a:t>a megyékben és a fővárosban működő területi szervezetei (a továbbiakban együtt: területi szervezet), valamint</a:t>
            </a:r>
          </a:p>
          <a:p>
            <a:pPr marL="0" indent="0">
              <a:buNone/>
            </a:pPr>
            <a:r>
              <a:rPr lang="hu-HU" i="1" dirty="0"/>
              <a:t>b) </a:t>
            </a:r>
            <a:r>
              <a:rPr lang="hu-HU" dirty="0"/>
              <a:t>országos szervezete</a:t>
            </a:r>
          </a:p>
          <a:p>
            <a:pPr marL="0" indent="0">
              <a:buNone/>
            </a:pPr>
            <a:r>
              <a:rPr lang="hu-HU" dirty="0"/>
              <a:t>útján látja el.”</a:t>
            </a:r>
          </a:p>
          <a:p>
            <a:pPr marL="0" indent="0">
              <a:buNone/>
            </a:pPr>
            <a:r>
              <a:rPr lang="hu-HU" dirty="0"/>
              <a:t> </a:t>
            </a:r>
          </a:p>
          <a:p>
            <a:pPr lvl="0"/>
            <a:r>
              <a:rPr lang="hu-HU" dirty="0"/>
              <a:t>Igaz;</a:t>
            </a:r>
          </a:p>
          <a:p>
            <a:pPr lvl="0"/>
            <a:r>
              <a:rPr lang="hu-HU" dirty="0">
                <a:solidFill>
                  <a:srgbClr val="FF0000"/>
                </a:solidFill>
              </a:rPr>
              <a:t>Hamis;</a:t>
            </a:r>
          </a:p>
          <a:p>
            <a:pPr marL="0" indent="0">
              <a:buNone/>
            </a:pPr>
            <a:endParaRPr lang="hu-HU" dirty="0"/>
          </a:p>
        </p:txBody>
      </p:sp>
    </p:spTree>
    <p:extLst>
      <p:ext uri="{BB962C8B-B14F-4D97-AF65-F5344CB8AC3E}">
        <p14:creationId xmlns:p14="http://schemas.microsoft.com/office/powerpoint/2010/main" val="376470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162.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 kamara a feladatait</a:t>
            </a:r>
            <a:endParaRPr lang="hu-HU" sz="2000" dirty="0"/>
          </a:p>
          <a:p>
            <a:pPr marL="0" indent="0">
              <a:buNone/>
            </a:pPr>
            <a:r>
              <a:rPr lang="hu-HU" i="1" dirty="0"/>
              <a:t>a) </a:t>
            </a:r>
            <a:r>
              <a:rPr lang="hu-HU" dirty="0"/>
              <a:t>a megyékben és a fővárosban működő területi szervezetei (a továbbiakban együtt: területi szervezet), valamint</a:t>
            </a:r>
            <a:endParaRPr lang="hu-HU" sz="2000" dirty="0"/>
          </a:p>
          <a:p>
            <a:pPr marL="0" indent="0">
              <a:buNone/>
            </a:pPr>
            <a:r>
              <a:rPr lang="hu-HU" i="1" dirty="0"/>
              <a:t>b) </a:t>
            </a:r>
            <a:r>
              <a:rPr lang="hu-HU" dirty="0"/>
              <a:t>országos szervezete</a:t>
            </a:r>
            <a:endParaRPr lang="hu-HU" sz="2000" dirty="0"/>
          </a:p>
          <a:p>
            <a:pPr marL="0" indent="0">
              <a:buNone/>
            </a:pPr>
            <a:r>
              <a:rPr lang="hu-HU" dirty="0"/>
              <a:t>útján látja el</a:t>
            </a:r>
            <a:r>
              <a:rPr lang="hu-HU" dirty="0" smtClean="0"/>
              <a:t>.”</a:t>
            </a:r>
            <a:endParaRPr lang="hu-HU" sz="2000" dirty="0"/>
          </a:p>
          <a:p>
            <a:pPr marL="0" indent="0">
              <a:buNone/>
            </a:pPr>
            <a:endParaRPr lang="hu-HU" dirty="0" smtClean="0"/>
          </a:p>
          <a:p>
            <a:r>
              <a:rPr lang="hu-HU" dirty="0" smtClean="0">
                <a:solidFill>
                  <a:srgbClr val="FF0000"/>
                </a:solidFill>
              </a:rPr>
              <a:t>Igaz;</a:t>
            </a:r>
            <a:endParaRPr lang="hu-HU" sz="1800" dirty="0">
              <a:solidFill>
                <a:srgbClr val="FF0000"/>
              </a:solidFill>
            </a:endParaRPr>
          </a:p>
          <a:p>
            <a:r>
              <a:rPr lang="hu-HU" dirty="0" smtClean="0"/>
              <a:t>Hamis</a:t>
            </a:r>
            <a:r>
              <a:rPr lang="hu-HU" dirty="0"/>
              <a:t>;</a:t>
            </a:r>
            <a:endParaRPr lang="hu-HU" sz="1800" dirty="0"/>
          </a:p>
          <a:p>
            <a:endParaRPr lang="hu-HU" dirty="0"/>
          </a:p>
        </p:txBody>
      </p:sp>
    </p:spTree>
    <p:extLst>
      <p:ext uri="{BB962C8B-B14F-4D97-AF65-F5344CB8AC3E}">
        <p14:creationId xmlns:p14="http://schemas.microsoft.com/office/powerpoint/2010/main" val="286785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163.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a:xfrm>
            <a:off x="693812" y="1905000"/>
            <a:ext cx="10729192" cy="4267200"/>
          </a:xfrm>
        </p:spPr>
        <p:txBody>
          <a:bodyPr/>
          <a:lstStyle/>
          <a:p>
            <a:pPr marL="0" indent="0">
              <a:buNone/>
            </a:pPr>
            <a:r>
              <a:rPr lang="hu-HU" dirty="0"/>
              <a:t>„Területi szervezetet több megye közösen is létrehozhat. Ez esetben az érintett megyékben külön megyei szervezetek nem hozhatók létre.”</a:t>
            </a:r>
          </a:p>
          <a:p>
            <a:pPr marL="0" indent="0">
              <a:buNone/>
            </a:pPr>
            <a:endParaRPr lang="hu-HU" dirty="0"/>
          </a:p>
          <a:p>
            <a:pPr lvl="0"/>
            <a:r>
              <a:rPr lang="hu-HU" dirty="0">
                <a:solidFill>
                  <a:srgbClr val="FF0000"/>
                </a:solidFill>
              </a:rPr>
              <a:t>Igaz;</a:t>
            </a:r>
          </a:p>
          <a:p>
            <a:pPr lvl="0"/>
            <a:r>
              <a:rPr lang="hu-HU" dirty="0"/>
              <a:t>Hamis;</a:t>
            </a:r>
          </a:p>
          <a:p>
            <a:pPr marL="0" indent="0">
              <a:buNone/>
            </a:pPr>
            <a:endParaRPr lang="hu-HU" dirty="0"/>
          </a:p>
        </p:txBody>
      </p:sp>
    </p:spTree>
    <p:extLst>
      <p:ext uri="{BB962C8B-B14F-4D97-AF65-F5344CB8AC3E}">
        <p14:creationId xmlns:p14="http://schemas.microsoft.com/office/powerpoint/2010/main" val="345697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164.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„Területi szervezetet több megye közösen nem létesíthet. Minden megyének önálló szervezettel kell rendelkeznie.”</a:t>
            </a:r>
          </a:p>
          <a:p>
            <a:pPr marL="0" indent="0">
              <a:buNone/>
            </a:pPr>
            <a:endParaRPr lang="hu-HU" dirty="0"/>
          </a:p>
          <a:p>
            <a:pPr lvl="0"/>
            <a:r>
              <a:rPr lang="hu-HU" dirty="0"/>
              <a:t>Igaz;</a:t>
            </a:r>
          </a:p>
          <a:p>
            <a:pPr lvl="0"/>
            <a:r>
              <a:rPr lang="hu-HU" dirty="0">
                <a:solidFill>
                  <a:srgbClr val="FF0000"/>
                </a:solidFill>
              </a:rPr>
              <a:t>Hamis;</a:t>
            </a:r>
          </a:p>
          <a:p>
            <a:pPr marL="0" indent="0">
              <a:buNone/>
            </a:pPr>
            <a:endParaRPr lang="hu-HU" dirty="0"/>
          </a:p>
        </p:txBody>
      </p:sp>
    </p:spTree>
    <p:extLst>
      <p:ext uri="{BB962C8B-B14F-4D97-AF65-F5344CB8AC3E}">
        <p14:creationId xmlns:p14="http://schemas.microsoft.com/office/powerpoint/2010/main" val="270188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165. Az </a:t>
            </a:r>
            <a:r>
              <a:rPr lang="hu-HU" dirty="0"/>
              <a:t>alábbi városok közül válassza ki azt, amely az országos személy- vagyonvédelmi és magánnyomozói szakmai kamara székhelye</a:t>
            </a:r>
            <a:r>
              <a:rPr lang="hu-HU" dirty="0" smtClean="0"/>
              <a:t>.</a:t>
            </a:r>
            <a:endParaRPr lang="hu-HU" dirty="0"/>
          </a:p>
        </p:txBody>
      </p:sp>
      <p:sp>
        <p:nvSpPr>
          <p:cNvPr id="3" name="Tartalom helye 2"/>
          <p:cNvSpPr>
            <a:spLocks noGrp="1"/>
          </p:cNvSpPr>
          <p:nvPr>
            <p:ph idx="1"/>
          </p:nvPr>
        </p:nvSpPr>
        <p:spPr/>
        <p:txBody>
          <a:bodyPr/>
          <a:lstStyle/>
          <a:p>
            <a:pPr lvl="0"/>
            <a:r>
              <a:rPr lang="hu-HU" dirty="0"/>
              <a:t>Szeged;</a:t>
            </a:r>
          </a:p>
          <a:p>
            <a:pPr lvl="0"/>
            <a:r>
              <a:rPr lang="hu-HU" dirty="0"/>
              <a:t>Debrecen;</a:t>
            </a:r>
          </a:p>
          <a:p>
            <a:pPr lvl="0"/>
            <a:r>
              <a:rPr lang="hu-HU" dirty="0"/>
              <a:t>Pécs;</a:t>
            </a:r>
          </a:p>
          <a:p>
            <a:pPr lvl="0"/>
            <a:r>
              <a:rPr lang="hu-HU" dirty="0"/>
              <a:t>Kecskemét;</a:t>
            </a:r>
          </a:p>
          <a:p>
            <a:pPr lvl="0"/>
            <a:r>
              <a:rPr lang="hu-HU" dirty="0">
                <a:solidFill>
                  <a:srgbClr val="FF0000"/>
                </a:solidFill>
              </a:rPr>
              <a:t>Budapest;</a:t>
            </a:r>
          </a:p>
          <a:p>
            <a:pPr lvl="0"/>
            <a:r>
              <a:rPr lang="hu-HU" dirty="0"/>
              <a:t>Győr;</a:t>
            </a:r>
          </a:p>
          <a:p>
            <a:endParaRPr lang="hu-HU" dirty="0"/>
          </a:p>
        </p:txBody>
      </p:sp>
    </p:spTree>
    <p:extLst>
      <p:ext uri="{BB962C8B-B14F-4D97-AF65-F5344CB8AC3E}">
        <p14:creationId xmlns:p14="http://schemas.microsoft.com/office/powerpoint/2010/main" val="308663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166.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e törvény hatálya alá tartozó tevékenység személyes végzésére jogosító igazolvánnyal rendelkező személy kérheti a kamarába történő felvételét. A kérelmező személy a tagfelvételéről szóló kamarai határozat véglegessé válásának napjától a lakóhelye szerint illetékes területi szervezet tagja.”</a:t>
            </a:r>
          </a:p>
          <a:p>
            <a:pPr marL="0" indent="0">
              <a:buNone/>
            </a:pPr>
            <a:r>
              <a:rPr lang="hu-HU" dirty="0"/>
              <a:t> </a:t>
            </a:r>
          </a:p>
          <a:p>
            <a:pPr lvl="0"/>
            <a:r>
              <a:rPr lang="hu-HU" dirty="0">
                <a:solidFill>
                  <a:srgbClr val="FF0000"/>
                </a:solidFill>
              </a:rPr>
              <a:t>Igaz;</a:t>
            </a:r>
          </a:p>
          <a:p>
            <a:pPr lvl="0"/>
            <a:r>
              <a:rPr lang="hu-HU" dirty="0"/>
              <a:t>Hamis;</a:t>
            </a:r>
          </a:p>
          <a:p>
            <a:endParaRPr lang="hu-HU" dirty="0"/>
          </a:p>
        </p:txBody>
      </p:sp>
    </p:spTree>
    <p:extLst>
      <p:ext uri="{BB962C8B-B14F-4D97-AF65-F5344CB8AC3E}">
        <p14:creationId xmlns:p14="http://schemas.microsoft.com/office/powerpoint/2010/main" val="269447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167.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e törvény hatálya alá tartozó tevékenység személyes végzésére jogosító igazolvánnyal rendelkező személy követelheti a kamarába történő felvételét. A kérelmező személy a tagfelvételéről szóló kamarai határozat véglegessé válásának napjától a tartózkodási helye szerint illetékes területi szervezet tagja.”</a:t>
            </a:r>
          </a:p>
          <a:p>
            <a:pPr marL="0" indent="0">
              <a:buNone/>
            </a:pPr>
            <a:r>
              <a:rPr lang="hu-HU" dirty="0"/>
              <a:t> </a:t>
            </a:r>
          </a:p>
          <a:p>
            <a:pPr lvl="0"/>
            <a:r>
              <a:rPr lang="hu-HU" dirty="0"/>
              <a:t>Igaz;</a:t>
            </a:r>
          </a:p>
          <a:p>
            <a:pPr lvl="0"/>
            <a:r>
              <a:rPr lang="hu-HU" dirty="0">
                <a:solidFill>
                  <a:srgbClr val="FF0000"/>
                </a:solidFill>
              </a:rPr>
              <a:t>Hamis;</a:t>
            </a:r>
          </a:p>
          <a:p>
            <a:endParaRPr lang="hu-HU" dirty="0"/>
          </a:p>
        </p:txBody>
      </p:sp>
    </p:spTree>
    <p:extLst>
      <p:ext uri="{BB962C8B-B14F-4D97-AF65-F5344CB8AC3E}">
        <p14:creationId xmlns:p14="http://schemas.microsoft.com/office/powerpoint/2010/main" val="196560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168. A </a:t>
            </a:r>
            <a:r>
              <a:rPr lang="hu-HU" dirty="0"/>
              <a:t>lehetséges válaszok közül válassza ki azt, amelyik a személy- és vagyonvédelmi, valamint a magánnyomozói tevékenység szabályairól szóló 2005. évi CXXXIII. törvény rendelkezései az alábbi törvényi helyet igazzá teszi</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 kamarai tagság szüneteltetésének időtartama legfeljebb ………………. lehet.”</a:t>
            </a:r>
          </a:p>
          <a:p>
            <a:pPr marL="0" indent="0">
              <a:buNone/>
            </a:pPr>
            <a:r>
              <a:rPr lang="hu-HU" dirty="0"/>
              <a:t> </a:t>
            </a:r>
          </a:p>
          <a:p>
            <a:pPr lvl="0"/>
            <a:r>
              <a:rPr lang="hu-HU" dirty="0"/>
              <a:t>1 év;</a:t>
            </a:r>
          </a:p>
          <a:p>
            <a:pPr lvl="0"/>
            <a:r>
              <a:rPr lang="hu-HU" dirty="0">
                <a:solidFill>
                  <a:srgbClr val="FF0000"/>
                </a:solidFill>
              </a:rPr>
              <a:t>2 év;</a:t>
            </a:r>
          </a:p>
          <a:p>
            <a:pPr lvl="0"/>
            <a:r>
              <a:rPr lang="hu-HU" dirty="0"/>
              <a:t>3 év;</a:t>
            </a:r>
          </a:p>
          <a:p>
            <a:pPr lvl="0"/>
            <a:r>
              <a:rPr lang="hu-HU" dirty="0"/>
              <a:t>4 év;</a:t>
            </a:r>
          </a:p>
          <a:p>
            <a:pPr lvl="0"/>
            <a:r>
              <a:rPr lang="hu-HU" dirty="0"/>
              <a:t>5 év;</a:t>
            </a:r>
          </a:p>
          <a:p>
            <a:endParaRPr lang="hu-HU" dirty="0"/>
          </a:p>
        </p:txBody>
      </p:sp>
    </p:spTree>
    <p:extLst>
      <p:ext uri="{BB962C8B-B14F-4D97-AF65-F5344CB8AC3E}">
        <p14:creationId xmlns:p14="http://schemas.microsoft.com/office/powerpoint/2010/main" val="319889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3772" y="274638"/>
            <a:ext cx="11449272" cy="1020762"/>
          </a:xfrm>
        </p:spPr>
        <p:txBody>
          <a:bodyPr>
            <a:noAutofit/>
          </a:bodyPr>
          <a:lstStyle/>
          <a:p>
            <a:r>
              <a:rPr lang="hu-HU" sz="2200" dirty="0" smtClean="0"/>
              <a:t>16. Egészítse </a:t>
            </a:r>
            <a:r>
              <a:rPr lang="hu-HU" sz="2200" dirty="0"/>
              <a:t>ki úgy az alábbi szövegrészt a megadott lehetőségek közül, hogy igaz legyen</a:t>
            </a:r>
            <a:r>
              <a:rPr lang="hu-HU" sz="2200" dirty="0" smtClean="0"/>
              <a:t>.</a:t>
            </a:r>
            <a:endParaRPr lang="hu-HU" sz="2200" dirty="0"/>
          </a:p>
        </p:txBody>
      </p:sp>
      <p:sp>
        <p:nvSpPr>
          <p:cNvPr id="3" name="Tartalom helye 2"/>
          <p:cNvSpPr>
            <a:spLocks noGrp="1"/>
          </p:cNvSpPr>
          <p:nvPr>
            <p:ph idx="1"/>
          </p:nvPr>
        </p:nvSpPr>
        <p:spPr>
          <a:xfrm>
            <a:off x="549796" y="1905000"/>
            <a:ext cx="11233248" cy="4267200"/>
          </a:xfrm>
        </p:spPr>
        <p:txBody>
          <a:bodyPr>
            <a:normAutofit fontScale="85000" lnSpcReduction="20000"/>
          </a:bodyPr>
          <a:lstStyle/>
          <a:p>
            <a:pPr marL="0" indent="0">
              <a:buNone/>
            </a:pPr>
            <a:r>
              <a:rPr lang="hu-HU" dirty="0"/>
              <a:t>„E törvény alkalmazásában személy- és vagyonvédelmi tevékenységnek minősül:</a:t>
            </a:r>
          </a:p>
          <a:p>
            <a:pPr marL="0" indent="0">
              <a:buNone/>
            </a:pPr>
            <a:r>
              <a:rPr lang="hu-HU" dirty="0"/>
              <a:t> </a:t>
            </a:r>
          </a:p>
          <a:p>
            <a:pPr marL="0" indent="0">
              <a:buNone/>
            </a:pPr>
            <a:r>
              <a:rPr lang="hu-HU" i="1" dirty="0"/>
              <a:t>a)</a:t>
            </a:r>
            <a:endParaRPr lang="hu-HU" dirty="0"/>
          </a:p>
          <a:p>
            <a:pPr marL="0" indent="0">
              <a:buNone/>
            </a:pPr>
            <a:r>
              <a:rPr lang="hu-HU" i="1" dirty="0"/>
              <a:t>b) </a:t>
            </a:r>
            <a:r>
              <a:rPr lang="hu-HU" dirty="0"/>
              <a:t>az ingatlan, illetve ingóság őrzése,</a:t>
            </a:r>
          </a:p>
          <a:p>
            <a:pPr marL="0" indent="0">
              <a:buNone/>
            </a:pPr>
            <a:r>
              <a:rPr lang="hu-HU" i="1" dirty="0"/>
              <a:t>c) </a:t>
            </a:r>
            <a:endParaRPr lang="hu-HU" dirty="0"/>
          </a:p>
          <a:p>
            <a:pPr marL="0" indent="0">
              <a:buNone/>
            </a:pPr>
            <a:r>
              <a:rPr lang="hu-HU" i="1" dirty="0"/>
              <a:t>d)                                                         </a:t>
            </a:r>
            <a:r>
              <a:rPr lang="hu-HU" dirty="0"/>
              <a:t>és</a:t>
            </a:r>
          </a:p>
          <a:p>
            <a:pPr marL="0" indent="0">
              <a:buNone/>
            </a:pPr>
            <a:r>
              <a:rPr lang="hu-HU" i="1" dirty="0"/>
              <a:t>e) </a:t>
            </a:r>
            <a:r>
              <a:rPr lang="hu-HU" dirty="0"/>
              <a:t>az </a:t>
            </a:r>
            <a:r>
              <a:rPr lang="hu-HU" i="1" dirty="0"/>
              <a:t>a)-d) </a:t>
            </a:r>
            <a:r>
              <a:rPr lang="hu-HU" dirty="0"/>
              <a:t>pontokban foglalt tevékenységek szervezése és irányítása.”</a:t>
            </a:r>
          </a:p>
          <a:p>
            <a:pPr marL="0" indent="0">
              <a:buNone/>
            </a:pPr>
            <a:r>
              <a:rPr lang="hu-HU" dirty="0"/>
              <a:t> </a:t>
            </a:r>
          </a:p>
          <a:p>
            <a:pPr marL="0" indent="0">
              <a:buNone/>
            </a:pPr>
            <a:r>
              <a:rPr lang="hu-HU" dirty="0">
                <a:solidFill>
                  <a:srgbClr val="FF0000"/>
                </a:solidFill>
              </a:rPr>
              <a:t>1) a szállítmány kísérése, pénz és érték szállítása</a:t>
            </a:r>
            <a:r>
              <a:rPr lang="hu-HU" dirty="0"/>
              <a:t>, 2) iskolai csoportok biztosítása 3) szabálytalanul közlekedő járművek vezetőivel való eljárás </a:t>
            </a:r>
            <a:r>
              <a:rPr lang="hu-HU" dirty="0">
                <a:solidFill>
                  <a:srgbClr val="FF0000"/>
                </a:solidFill>
              </a:rPr>
              <a:t>4) a természetes személyek életének és testi épségének védelme 5) a rendezvény biztosítása</a:t>
            </a:r>
          </a:p>
          <a:p>
            <a:endParaRPr lang="hu-HU" dirty="0"/>
          </a:p>
        </p:txBody>
      </p:sp>
    </p:spTree>
    <p:extLst>
      <p:ext uri="{BB962C8B-B14F-4D97-AF65-F5344CB8AC3E}">
        <p14:creationId xmlns:p14="http://schemas.microsoft.com/office/powerpoint/2010/main" val="1364440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169. A </a:t>
            </a:r>
            <a:r>
              <a:rPr lang="hu-HU" dirty="0"/>
              <a:t>lehetséges válaszok közül válassza ki azt, amelyik a magánnyomozói tevékenység szabályairól szóló 2005. évi CXXXIII. törvény rendelkezései az alábbi rendelkezést igazzá teszi</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 kamarai tagság szüneteltetésének időtartama …………….. két év lehet.”</a:t>
            </a:r>
          </a:p>
          <a:p>
            <a:pPr marL="0" indent="0">
              <a:buNone/>
            </a:pPr>
            <a:endParaRPr lang="hu-HU" dirty="0"/>
          </a:p>
          <a:p>
            <a:pPr lvl="0"/>
            <a:r>
              <a:rPr lang="hu-HU" dirty="0"/>
              <a:t>legalább;</a:t>
            </a:r>
          </a:p>
          <a:p>
            <a:pPr lvl="0"/>
            <a:r>
              <a:rPr lang="hu-HU" dirty="0">
                <a:solidFill>
                  <a:srgbClr val="FF0000"/>
                </a:solidFill>
              </a:rPr>
              <a:t>legfeljebb</a:t>
            </a:r>
            <a:r>
              <a:rPr lang="hu-HU" dirty="0"/>
              <a:t>;</a:t>
            </a:r>
          </a:p>
          <a:p>
            <a:pPr lvl="0"/>
            <a:r>
              <a:rPr lang="hu-HU" dirty="0"/>
              <a:t>minimum;</a:t>
            </a:r>
          </a:p>
          <a:p>
            <a:endParaRPr lang="hu-HU" dirty="0"/>
          </a:p>
        </p:txBody>
      </p:sp>
    </p:spTree>
    <p:extLst>
      <p:ext uri="{BB962C8B-B14F-4D97-AF65-F5344CB8AC3E}">
        <p14:creationId xmlns:p14="http://schemas.microsoft.com/office/powerpoint/2010/main" val="330561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170. Az </a:t>
            </a:r>
            <a:r>
              <a:rPr lang="hu-HU" dirty="0"/>
              <a:t>alábbi felsorolásból válassza ki azokat, amelyek esetén a személy- és vagyonvédelmi, valamint a magánnyomozói tevékenység szabályairól szóló 2005. évi CXXXIII. törvény rendelkezései szerint a személy- vagyonvédelmi és magánnyomozói szakmai kamarai tagság </a:t>
            </a:r>
            <a:r>
              <a:rPr lang="hu-HU" dirty="0" smtClean="0"/>
              <a:t>megszűnik</a:t>
            </a:r>
            <a:endParaRPr lang="hu-HU" dirty="0"/>
          </a:p>
        </p:txBody>
      </p:sp>
      <p:sp>
        <p:nvSpPr>
          <p:cNvPr id="3" name="Tartalom helye 2"/>
          <p:cNvSpPr>
            <a:spLocks noGrp="1"/>
          </p:cNvSpPr>
          <p:nvPr>
            <p:ph idx="1"/>
          </p:nvPr>
        </p:nvSpPr>
        <p:spPr/>
        <p:txBody>
          <a:bodyPr>
            <a:normAutofit fontScale="77500" lnSpcReduction="20000"/>
          </a:bodyPr>
          <a:lstStyle/>
          <a:p>
            <a:pPr lvl="0"/>
            <a:r>
              <a:rPr lang="hu-HU" dirty="0">
                <a:solidFill>
                  <a:srgbClr val="FF0000"/>
                </a:solidFill>
              </a:rPr>
              <a:t>a kamara tagja meghal;</a:t>
            </a:r>
          </a:p>
          <a:p>
            <a:pPr lvl="0"/>
            <a:r>
              <a:rPr lang="hu-HU" dirty="0"/>
              <a:t>a kamara tagja külföldön vállal munkát;</a:t>
            </a:r>
          </a:p>
          <a:p>
            <a:pPr lvl="0"/>
            <a:r>
              <a:rPr lang="hu-HU" dirty="0">
                <a:solidFill>
                  <a:srgbClr val="FF0000"/>
                </a:solidFill>
              </a:rPr>
              <a:t>a rendőrség a kamara tagjának valamennyi igazolványát visszavonja;</a:t>
            </a:r>
          </a:p>
          <a:p>
            <a:pPr lvl="0"/>
            <a:r>
              <a:rPr lang="hu-HU" dirty="0"/>
              <a:t>a kamara tagja és a kamara elnöke közötti viszony megmérgesedik;</a:t>
            </a:r>
          </a:p>
          <a:p>
            <a:pPr lvl="0"/>
            <a:r>
              <a:rPr lang="hu-HU" dirty="0">
                <a:solidFill>
                  <a:srgbClr val="FF0000"/>
                </a:solidFill>
              </a:rPr>
              <a:t>a kamara tagja a kamarai tagságáról lemond;</a:t>
            </a:r>
          </a:p>
          <a:p>
            <a:pPr lvl="0"/>
            <a:r>
              <a:rPr lang="hu-HU" dirty="0">
                <a:solidFill>
                  <a:srgbClr val="FF0000"/>
                </a:solidFill>
              </a:rPr>
              <a:t>a kamara a tagját etikai eljárás lefolytatása során kizárja;</a:t>
            </a:r>
          </a:p>
          <a:p>
            <a:pPr lvl="0"/>
            <a:r>
              <a:rPr lang="hu-HU" dirty="0">
                <a:solidFill>
                  <a:srgbClr val="FF0000"/>
                </a:solidFill>
              </a:rPr>
              <a:t>a kamarai tagság szüneteltetésének időtartama a két évet elérte és a tag - felszólítás ellenére - nem intézkedett kamarai tagságának folytatásáról vagy megszüntetéséről;</a:t>
            </a:r>
          </a:p>
          <a:p>
            <a:pPr lvl="0"/>
            <a:r>
              <a:rPr lang="hu-HU" dirty="0"/>
              <a:t>a kamara tagja politikai párt vagy szervezet tagja lesz.</a:t>
            </a:r>
          </a:p>
          <a:p>
            <a:pPr lvl="0"/>
            <a:r>
              <a:rPr lang="hu-HU" dirty="0">
                <a:solidFill>
                  <a:srgbClr val="FF0000"/>
                </a:solidFill>
              </a:rPr>
              <a:t>a kamara tagja tagdíjfizetési kötelezettségét írásbeli felszólítás ellenére nem teljesítette, és ezért a kamara tagnyilvántartásából törölte, és erről a tagot értesítette</a:t>
            </a:r>
          </a:p>
          <a:p>
            <a:endParaRPr lang="hu-HU" dirty="0"/>
          </a:p>
        </p:txBody>
      </p:sp>
    </p:spTree>
    <p:extLst>
      <p:ext uri="{BB962C8B-B14F-4D97-AF65-F5344CB8AC3E}">
        <p14:creationId xmlns:p14="http://schemas.microsoft.com/office/powerpoint/2010/main" val="182746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171. Az </a:t>
            </a:r>
            <a:r>
              <a:rPr lang="hu-HU" dirty="0"/>
              <a:t>alábbi felsorolásból válassza ki azokat, amelyek esetén a személy- és vagyonvédelmi, valamint a magánnyomozói tevékenység szabályairól szóló 2005. évi CXXXIII. törvény rendelkezései szerint a személy- vagyonvédelmi és magánnyomozói szakmai kamarai tagság </a:t>
            </a:r>
            <a:r>
              <a:rPr lang="hu-HU" b="1" u="sng" dirty="0">
                <a:solidFill>
                  <a:srgbClr val="FF0000"/>
                </a:solidFill>
              </a:rPr>
              <a:t>nem</a:t>
            </a:r>
            <a:r>
              <a:rPr lang="hu-HU" dirty="0"/>
              <a:t> szűnik meg</a:t>
            </a:r>
            <a:r>
              <a:rPr lang="hu-HU" dirty="0" smtClean="0"/>
              <a:t>.</a:t>
            </a:r>
            <a:endParaRPr lang="hu-HU" dirty="0"/>
          </a:p>
        </p:txBody>
      </p:sp>
      <p:sp>
        <p:nvSpPr>
          <p:cNvPr id="3" name="Tartalom helye 2"/>
          <p:cNvSpPr>
            <a:spLocks noGrp="1"/>
          </p:cNvSpPr>
          <p:nvPr>
            <p:ph idx="1"/>
          </p:nvPr>
        </p:nvSpPr>
        <p:spPr/>
        <p:txBody>
          <a:bodyPr>
            <a:normAutofit fontScale="77500" lnSpcReduction="20000"/>
          </a:bodyPr>
          <a:lstStyle/>
          <a:p>
            <a:pPr lvl="0"/>
            <a:r>
              <a:rPr lang="hu-HU" dirty="0"/>
              <a:t>a kamara tagja meghal;</a:t>
            </a:r>
          </a:p>
          <a:p>
            <a:pPr lvl="0"/>
            <a:r>
              <a:rPr lang="hu-HU" dirty="0">
                <a:solidFill>
                  <a:srgbClr val="FF0000"/>
                </a:solidFill>
              </a:rPr>
              <a:t>a kamara tagja külföldön vállal munkát;</a:t>
            </a:r>
          </a:p>
          <a:p>
            <a:pPr lvl="0"/>
            <a:r>
              <a:rPr lang="hu-HU" dirty="0"/>
              <a:t>a rendőrség a kamara tagjának valamennyi igazolványát visszavonja;</a:t>
            </a:r>
          </a:p>
          <a:p>
            <a:pPr lvl="0"/>
            <a:r>
              <a:rPr lang="hu-HU" dirty="0">
                <a:solidFill>
                  <a:srgbClr val="FF0000"/>
                </a:solidFill>
              </a:rPr>
              <a:t>a kamara tagja és a kamara elnöke közötti viszony megmérgesedik;</a:t>
            </a:r>
          </a:p>
          <a:p>
            <a:pPr lvl="0"/>
            <a:r>
              <a:rPr lang="hu-HU" dirty="0"/>
              <a:t>a kamara tagja a kamarai tagságáról lemond;</a:t>
            </a:r>
          </a:p>
          <a:p>
            <a:pPr lvl="0"/>
            <a:r>
              <a:rPr lang="hu-HU" dirty="0"/>
              <a:t>a kamara a tagját etikai eljárás lefolytatása során kizárja;</a:t>
            </a:r>
          </a:p>
          <a:p>
            <a:pPr lvl="0"/>
            <a:r>
              <a:rPr lang="hu-HU" dirty="0"/>
              <a:t>a kamarai tagság szüneteltetésének időtartama a két évet elérte és a tag - felszólítás ellenére - nem intézkedett kamarai tagságának folytatásáról vagy megszüntetéséről;</a:t>
            </a:r>
          </a:p>
          <a:p>
            <a:pPr lvl="0"/>
            <a:r>
              <a:rPr lang="hu-HU" dirty="0">
                <a:solidFill>
                  <a:srgbClr val="FF0000"/>
                </a:solidFill>
              </a:rPr>
              <a:t>a kamara tagja politikai párt vagy szervezet tagja lesz.</a:t>
            </a:r>
          </a:p>
          <a:p>
            <a:pPr lvl="0"/>
            <a:r>
              <a:rPr lang="hu-HU" dirty="0"/>
              <a:t>a kamara tagja tagdíjfizetési kötelezettségét írásbeli felszólítás ellenére nem teljesítette, és ezért a kamara tagnyilvántartásából törölte, és erről a tagot értesítette</a:t>
            </a:r>
          </a:p>
          <a:p>
            <a:endParaRPr lang="hu-HU" dirty="0"/>
          </a:p>
        </p:txBody>
      </p:sp>
    </p:spTree>
    <p:extLst>
      <p:ext uri="{BB962C8B-B14F-4D97-AF65-F5344CB8AC3E}">
        <p14:creationId xmlns:p14="http://schemas.microsoft.com/office/powerpoint/2010/main" val="160246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172. A </a:t>
            </a:r>
            <a:r>
              <a:rPr lang="hu-HU" dirty="0"/>
              <a:t>felsorolt állítások betűjelét írja a megfelelő helyre. </a:t>
            </a:r>
            <a:br>
              <a:rPr lang="hu-HU" dirty="0"/>
            </a:br>
            <a:endParaRPr lang="hu-HU" dirty="0"/>
          </a:p>
        </p:txBody>
      </p:sp>
      <p:sp>
        <p:nvSpPr>
          <p:cNvPr id="3" name="Tartalom helye 2"/>
          <p:cNvSpPr>
            <a:spLocks noGrp="1"/>
          </p:cNvSpPr>
          <p:nvPr>
            <p:ph idx="1"/>
          </p:nvPr>
        </p:nvSpPr>
        <p:spPr>
          <a:xfrm>
            <a:off x="1629916" y="2924944"/>
            <a:ext cx="9144000" cy="3744416"/>
          </a:xfrm>
        </p:spPr>
        <p:txBody>
          <a:bodyPr>
            <a:normAutofit fontScale="70000" lnSpcReduction="20000"/>
          </a:bodyPr>
          <a:lstStyle/>
          <a:p>
            <a:pPr lvl="0"/>
            <a:r>
              <a:rPr lang="hu-HU" dirty="0"/>
              <a:t>szavazati joggal részt vegyen a területi szervezet küldöttválasztó gyűlésén, illetőleg közgyűlésén;</a:t>
            </a:r>
          </a:p>
          <a:p>
            <a:pPr lvl="0"/>
            <a:r>
              <a:rPr lang="hu-HU" dirty="0"/>
              <a:t>megfizesse a kamarai tagdíjat;</a:t>
            </a:r>
          </a:p>
          <a:p>
            <a:pPr lvl="0"/>
            <a:r>
              <a:rPr lang="hu-HU" dirty="0"/>
              <a:t>részt vegyen a területi szervezet küldötteinek megválasztásában, továbbá arra, hogy - feltéve, ha e törvény eltérően nem rendelkezik - tisztségviselőnek vagy küldöttnek </a:t>
            </a:r>
            <a:r>
              <a:rPr lang="hu-HU" dirty="0" err="1"/>
              <a:t>megválasszák</a:t>
            </a:r>
            <a:r>
              <a:rPr lang="hu-HU" dirty="0"/>
              <a:t>;</a:t>
            </a:r>
          </a:p>
          <a:p>
            <a:pPr lvl="0"/>
            <a:r>
              <a:rPr lang="hu-HU" dirty="0"/>
              <a:t>igénybe vegye a kamara szolgáltatásait;</a:t>
            </a:r>
          </a:p>
          <a:p>
            <a:pPr lvl="0"/>
            <a:r>
              <a:rPr lang="hu-HU" dirty="0"/>
              <a:t>tevékenysége során a szakmai irányelveknek, valamint az etikai szabályoknak megfelelően járjon el;</a:t>
            </a:r>
          </a:p>
          <a:p>
            <a:pPr lvl="0"/>
            <a:r>
              <a:rPr lang="hu-HU" dirty="0"/>
              <a:t>a kamara tisztségviselőitől a kamara működéséről érdemi felvilágosítást kérjen;</a:t>
            </a:r>
          </a:p>
          <a:p>
            <a:pPr lvl="0"/>
            <a:r>
              <a:rPr lang="hu-HU" dirty="0"/>
              <a:t>az alapszabályt sértő határozat felülvizsgálatát kezdeményezze a felügyelőbizottságnál;</a:t>
            </a:r>
          </a:p>
          <a:p>
            <a:pPr lvl="0"/>
            <a:r>
              <a:rPr lang="hu-HU" dirty="0"/>
              <a:t>megtartsa a kamara alapszabályában foglalt rendelkezéseket</a:t>
            </a:r>
            <a:r>
              <a:rPr lang="hu-HU" dirty="0" smtClean="0"/>
              <a:t>;</a:t>
            </a:r>
            <a:endParaRPr lang="hu-HU" dirty="0"/>
          </a:p>
        </p:txBody>
      </p:sp>
      <p:graphicFrame>
        <p:nvGraphicFramePr>
          <p:cNvPr id="5" name="Táblázat 4"/>
          <p:cNvGraphicFramePr>
            <a:graphicFrameLocks noGrp="1"/>
          </p:cNvGraphicFramePr>
          <p:nvPr>
            <p:extLst>
              <p:ext uri="{D42A27DB-BD31-4B8C-83A1-F6EECF244321}">
                <p14:modId xmlns:p14="http://schemas.microsoft.com/office/powerpoint/2010/main" val="1616955798"/>
              </p:ext>
            </p:extLst>
          </p:nvPr>
        </p:nvGraphicFramePr>
        <p:xfrm>
          <a:off x="3136178" y="1700808"/>
          <a:ext cx="5754370" cy="1082802"/>
        </p:xfrm>
        <a:graphic>
          <a:graphicData uri="http://schemas.openxmlformats.org/drawingml/2006/table">
            <a:tbl>
              <a:tblPr firstRow="1" firstCol="1" bandRow="1"/>
              <a:tblGrid>
                <a:gridCol w="2876550">
                  <a:extLst>
                    <a:ext uri="{9D8B030D-6E8A-4147-A177-3AD203B41FA5}">
                      <a16:colId xmlns:a16="http://schemas.microsoft.com/office/drawing/2014/main" val="791686239"/>
                    </a:ext>
                  </a:extLst>
                </a:gridCol>
                <a:gridCol w="2877820">
                  <a:extLst>
                    <a:ext uri="{9D8B030D-6E8A-4147-A177-3AD203B41FA5}">
                      <a16:colId xmlns:a16="http://schemas.microsoft.com/office/drawing/2014/main" val="1574936819"/>
                    </a:ext>
                  </a:extLst>
                </a:gridCol>
              </a:tblGrid>
              <a:tr h="0">
                <a:tc>
                  <a:txBody>
                    <a:bodyPr/>
                    <a:lstStyle/>
                    <a:p>
                      <a:pPr algn="just">
                        <a:lnSpc>
                          <a:spcPct val="107000"/>
                        </a:lnSpc>
                        <a:spcAft>
                          <a:spcPts val="0"/>
                        </a:spcAft>
                      </a:pPr>
                      <a:r>
                        <a:rPr lang="hu-HU" sz="1600" dirty="0">
                          <a:effectLst/>
                          <a:latin typeface="+mn-lt"/>
                          <a:ea typeface="Calibri" panose="020F0502020204030204" pitchFamily="34" charset="0"/>
                          <a:cs typeface="Times New Roman" panose="02020603050405020304" pitchFamily="18" charset="0"/>
                        </a:rPr>
                        <a:t>A személy- vagyonvédelmi és magánnyomozói szakmai kamarai tagjának </a:t>
                      </a:r>
                      <a:r>
                        <a:rPr lang="hu-HU" sz="1600" b="1" dirty="0">
                          <a:effectLst/>
                          <a:latin typeface="+mn-lt"/>
                          <a:ea typeface="Calibri" panose="020F0502020204030204" pitchFamily="34" charset="0"/>
                          <a:cs typeface="Times New Roman" panose="02020603050405020304" pitchFamily="18" charset="0"/>
                        </a:rPr>
                        <a:t>jogai</a:t>
                      </a:r>
                      <a:r>
                        <a:rPr lang="hu-HU" sz="1600" dirty="0">
                          <a:effectLst/>
                          <a:latin typeface="+mn-lt"/>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hu-HU" sz="1600">
                          <a:effectLst/>
                          <a:latin typeface="+mn-lt"/>
                          <a:ea typeface="Calibri" panose="020F0502020204030204" pitchFamily="34" charset="0"/>
                          <a:cs typeface="Times New Roman" panose="02020603050405020304" pitchFamily="18" charset="0"/>
                        </a:rPr>
                        <a:t>A személy- vagyonvédelmi és magánnyomozói szakmai kamarai tagjának </a:t>
                      </a:r>
                      <a:r>
                        <a:rPr lang="hu-HU" sz="1600" b="1">
                          <a:effectLst/>
                          <a:latin typeface="+mn-lt"/>
                          <a:ea typeface="Calibri" panose="020F0502020204030204" pitchFamily="34" charset="0"/>
                          <a:cs typeface="Times New Roman" panose="02020603050405020304" pitchFamily="18" charset="0"/>
                        </a:rPr>
                        <a:t>kötelességei</a:t>
                      </a:r>
                      <a:r>
                        <a:rPr lang="hu-HU" sz="1600">
                          <a:effectLst/>
                          <a:latin typeface="+mn-lt"/>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7148393"/>
                  </a:ext>
                </a:extLst>
              </a:tr>
              <a:tr h="0">
                <a:tc>
                  <a:txBody>
                    <a:bodyPr/>
                    <a:lstStyle/>
                    <a:p>
                      <a:pPr>
                        <a:lnSpc>
                          <a:spcPct val="107000"/>
                        </a:lnSpc>
                        <a:spcAft>
                          <a:spcPts val="0"/>
                        </a:spcAft>
                      </a:pPr>
                      <a:r>
                        <a:rPr lang="hu-HU" sz="2000" dirty="0">
                          <a:solidFill>
                            <a:srgbClr val="FF0000"/>
                          </a:solidFill>
                          <a:effectLst/>
                          <a:latin typeface="+mn-lt"/>
                          <a:ea typeface="Calibri" panose="020F0502020204030204" pitchFamily="34" charset="0"/>
                          <a:cs typeface="Times New Roman" panose="02020603050405020304" pitchFamily="18" charset="0"/>
                        </a:rPr>
                        <a:t>a) c) d) f) g)</a:t>
                      </a:r>
                      <a:endParaRPr lang="hu-HU"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2000" dirty="0">
                          <a:solidFill>
                            <a:srgbClr val="FF0000"/>
                          </a:solidFill>
                          <a:effectLst/>
                          <a:latin typeface="+mn-lt"/>
                          <a:ea typeface="Calibri" panose="020F0502020204030204" pitchFamily="34" charset="0"/>
                          <a:cs typeface="Times New Roman" panose="02020603050405020304" pitchFamily="18" charset="0"/>
                        </a:rPr>
                        <a:t>b) e) h)</a:t>
                      </a:r>
                      <a:endParaRPr lang="hu-HU" sz="20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918865"/>
                  </a:ext>
                </a:extLst>
              </a:tr>
            </a:tbl>
          </a:graphicData>
        </a:graphic>
      </p:graphicFrame>
    </p:spTree>
    <p:extLst>
      <p:ext uri="{BB962C8B-B14F-4D97-AF65-F5344CB8AC3E}">
        <p14:creationId xmlns:p14="http://schemas.microsoft.com/office/powerpoint/2010/main" val="1621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173. Ön </a:t>
            </a:r>
            <a:r>
              <a:rPr lang="hu-HU" dirty="0"/>
              <a:t>szerint Rendelkezik-e a Személy- Vagyonvédelmi és Magánnyomozói Szakmai Kamara Etikai kódexszel?</a:t>
            </a:r>
            <a:br>
              <a:rPr lang="hu-HU" dirty="0"/>
            </a:br>
            <a:endParaRPr lang="hu-HU" dirty="0"/>
          </a:p>
        </p:txBody>
      </p:sp>
      <p:sp>
        <p:nvSpPr>
          <p:cNvPr id="3" name="Tartalom helye 2"/>
          <p:cNvSpPr>
            <a:spLocks noGrp="1"/>
          </p:cNvSpPr>
          <p:nvPr>
            <p:ph idx="1"/>
          </p:nvPr>
        </p:nvSpPr>
        <p:spPr>
          <a:xfrm>
            <a:off x="1522414" y="3501008"/>
            <a:ext cx="9144000" cy="2671192"/>
          </a:xfrm>
        </p:spPr>
        <p:txBody>
          <a:bodyPr/>
          <a:lstStyle/>
          <a:p>
            <a:pPr lvl="0"/>
            <a:r>
              <a:rPr lang="hu-HU" dirty="0">
                <a:solidFill>
                  <a:srgbClr val="FF0000"/>
                </a:solidFill>
              </a:rPr>
              <a:t>igen;</a:t>
            </a:r>
          </a:p>
          <a:p>
            <a:pPr lvl="0"/>
            <a:r>
              <a:rPr lang="hu-HU" dirty="0"/>
              <a:t>nem;</a:t>
            </a:r>
          </a:p>
          <a:p>
            <a:endParaRPr lang="hu-HU" dirty="0"/>
          </a:p>
        </p:txBody>
      </p:sp>
    </p:spTree>
    <p:extLst>
      <p:ext uri="{BB962C8B-B14F-4D97-AF65-F5344CB8AC3E}">
        <p14:creationId xmlns:p14="http://schemas.microsoft.com/office/powerpoint/2010/main" val="410498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174. Az </a:t>
            </a:r>
            <a:r>
              <a:rPr lang="hu-HU" dirty="0"/>
              <a:t>alábbi felsorolásból válassza ki azokat, amelyek a személy- és vagyonvédelmi tevékenységet végző személyekkel szemben támasztható főbb magatartási szabályok. </a:t>
            </a:r>
            <a:br>
              <a:rPr lang="hu-HU" dirty="0"/>
            </a:br>
            <a:endParaRPr lang="hu-HU" dirty="0"/>
          </a:p>
        </p:txBody>
      </p:sp>
      <p:sp>
        <p:nvSpPr>
          <p:cNvPr id="3" name="Tartalom helye 2"/>
          <p:cNvSpPr>
            <a:spLocks noGrp="1"/>
          </p:cNvSpPr>
          <p:nvPr>
            <p:ph idx="1"/>
          </p:nvPr>
        </p:nvSpPr>
        <p:spPr>
          <a:xfrm>
            <a:off x="1522414" y="1700808"/>
            <a:ext cx="9144000" cy="4471392"/>
          </a:xfrm>
        </p:spPr>
        <p:txBody>
          <a:bodyPr>
            <a:normAutofit fontScale="85000" lnSpcReduction="20000"/>
          </a:bodyPr>
          <a:lstStyle/>
          <a:p>
            <a:pPr lvl="0"/>
            <a:r>
              <a:rPr lang="hu-HU" dirty="0">
                <a:solidFill>
                  <a:srgbClr val="FF0000"/>
                </a:solidFill>
              </a:rPr>
              <a:t>széles körű szakmai (elméleti, gyakorlati) felkészültség;</a:t>
            </a:r>
          </a:p>
          <a:p>
            <a:pPr lvl="0"/>
            <a:r>
              <a:rPr lang="hu-HU" dirty="0">
                <a:solidFill>
                  <a:srgbClr val="FF0000"/>
                </a:solidFill>
              </a:rPr>
              <a:t>megbízhatóság;</a:t>
            </a:r>
          </a:p>
          <a:p>
            <a:pPr lvl="0"/>
            <a:r>
              <a:rPr lang="hu-HU" dirty="0"/>
              <a:t>empátia;</a:t>
            </a:r>
          </a:p>
          <a:p>
            <a:pPr lvl="0"/>
            <a:r>
              <a:rPr lang="hu-HU" dirty="0">
                <a:solidFill>
                  <a:srgbClr val="FF0000"/>
                </a:solidFill>
              </a:rPr>
              <a:t>fegyelmezett magatartás;</a:t>
            </a:r>
          </a:p>
          <a:p>
            <a:pPr lvl="0"/>
            <a:r>
              <a:rPr lang="hu-HU" dirty="0">
                <a:solidFill>
                  <a:srgbClr val="FF0000"/>
                </a:solidFill>
              </a:rPr>
              <a:t>jó megjelenés, kifogástalan külső;</a:t>
            </a:r>
          </a:p>
          <a:p>
            <a:pPr lvl="0"/>
            <a:r>
              <a:rPr lang="hu-HU" dirty="0"/>
              <a:t>hazaszeretet;</a:t>
            </a:r>
          </a:p>
          <a:p>
            <a:pPr lvl="0"/>
            <a:r>
              <a:rPr lang="hu-HU" dirty="0">
                <a:solidFill>
                  <a:srgbClr val="FF0000"/>
                </a:solidFill>
              </a:rPr>
              <a:t>szakma iránti elkötelezettség;</a:t>
            </a:r>
          </a:p>
          <a:p>
            <a:pPr lvl="0"/>
            <a:r>
              <a:rPr lang="hu-HU" dirty="0">
                <a:solidFill>
                  <a:srgbClr val="FF0000"/>
                </a:solidFill>
              </a:rPr>
              <a:t>kifogástalan életvitel;</a:t>
            </a:r>
          </a:p>
          <a:p>
            <a:pPr lvl="0"/>
            <a:r>
              <a:rPr lang="hu-HU" dirty="0"/>
              <a:t>barátságosság;</a:t>
            </a:r>
          </a:p>
          <a:p>
            <a:pPr lvl="0"/>
            <a:r>
              <a:rPr lang="hu-HU" dirty="0">
                <a:solidFill>
                  <a:srgbClr val="FF0000"/>
                </a:solidFill>
              </a:rPr>
              <a:t>udvarias, kulturált, határozott és szakszerű fellépés;</a:t>
            </a:r>
          </a:p>
          <a:p>
            <a:endParaRPr lang="hu-HU" dirty="0"/>
          </a:p>
        </p:txBody>
      </p:sp>
    </p:spTree>
    <p:extLst>
      <p:ext uri="{BB962C8B-B14F-4D97-AF65-F5344CB8AC3E}">
        <p14:creationId xmlns:p14="http://schemas.microsoft.com/office/powerpoint/2010/main" val="336006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175. Az </a:t>
            </a:r>
            <a:r>
              <a:rPr lang="hu-HU" dirty="0"/>
              <a:t>alábbi felsorolásból válassza ki azokat, amelyek a személy- és vagyonvédelmi tevékenységet végző személyekkel szemben támasztható főbb magatartási szabályok közé </a:t>
            </a:r>
            <a:r>
              <a:rPr lang="hu-HU" b="1" u="sng" dirty="0">
                <a:solidFill>
                  <a:srgbClr val="FF0000"/>
                </a:solidFill>
              </a:rPr>
              <a:t>nem</a:t>
            </a:r>
            <a:r>
              <a:rPr lang="hu-HU" dirty="0"/>
              <a:t> tartozik. </a:t>
            </a:r>
          </a:p>
        </p:txBody>
      </p:sp>
      <p:sp>
        <p:nvSpPr>
          <p:cNvPr id="3" name="Tartalom helye 2"/>
          <p:cNvSpPr>
            <a:spLocks noGrp="1"/>
          </p:cNvSpPr>
          <p:nvPr>
            <p:ph idx="1"/>
          </p:nvPr>
        </p:nvSpPr>
        <p:spPr/>
        <p:txBody>
          <a:bodyPr>
            <a:normAutofit fontScale="77500" lnSpcReduction="20000"/>
          </a:bodyPr>
          <a:lstStyle/>
          <a:p>
            <a:pPr lvl="0"/>
            <a:r>
              <a:rPr lang="hu-HU" dirty="0"/>
              <a:t>széles körű szakmai (elméleti, gyakorlati) felkészültség;</a:t>
            </a:r>
          </a:p>
          <a:p>
            <a:pPr lvl="0"/>
            <a:r>
              <a:rPr lang="hu-HU" dirty="0"/>
              <a:t>megbízhatóság;</a:t>
            </a:r>
          </a:p>
          <a:p>
            <a:pPr lvl="0"/>
            <a:r>
              <a:rPr lang="hu-HU" dirty="0">
                <a:solidFill>
                  <a:srgbClr val="FF0000"/>
                </a:solidFill>
              </a:rPr>
              <a:t>empátia;</a:t>
            </a:r>
          </a:p>
          <a:p>
            <a:pPr lvl="0"/>
            <a:r>
              <a:rPr lang="hu-HU" dirty="0"/>
              <a:t>fegyelmezett magatartás;</a:t>
            </a:r>
          </a:p>
          <a:p>
            <a:pPr lvl="0"/>
            <a:r>
              <a:rPr lang="hu-HU" dirty="0"/>
              <a:t>jó megjelenés, kifogástalan külső;</a:t>
            </a:r>
          </a:p>
          <a:p>
            <a:pPr lvl="0"/>
            <a:r>
              <a:rPr lang="hu-HU" dirty="0">
                <a:solidFill>
                  <a:srgbClr val="FF0000"/>
                </a:solidFill>
              </a:rPr>
              <a:t>hazaszeretet;</a:t>
            </a:r>
          </a:p>
          <a:p>
            <a:pPr lvl="0"/>
            <a:r>
              <a:rPr lang="hu-HU" dirty="0"/>
              <a:t>szakma iránti elkötelezettség;</a:t>
            </a:r>
          </a:p>
          <a:p>
            <a:pPr lvl="0"/>
            <a:r>
              <a:rPr lang="hu-HU" dirty="0"/>
              <a:t>kifogástalan életvitel;</a:t>
            </a:r>
          </a:p>
          <a:p>
            <a:pPr lvl="0"/>
            <a:r>
              <a:rPr lang="hu-HU" dirty="0">
                <a:solidFill>
                  <a:srgbClr val="FF0000"/>
                </a:solidFill>
              </a:rPr>
              <a:t>barátságosság;</a:t>
            </a:r>
          </a:p>
          <a:p>
            <a:pPr lvl="0"/>
            <a:r>
              <a:rPr lang="hu-HU" dirty="0"/>
              <a:t>udvarias, kulturált, határozott és szakszerű fellépés;</a:t>
            </a:r>
          </a:p>
          <a:p>
            <a:endParaRPr lang="hu-HU" dirty="0"/>
          </a:p>
        </p:txBody>
      </p:sp>
    </p:spTree>
    <p:extLst>
      <p:ext uri="{BB962C8B-B14F-4D97-AF65-F5344CB8AC3E}">
        <p14:creationId xmlns:p14="http://schemas.microsoft.com/office/powerpoint/2010/main" val="161074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176. Az </a:t>
            </a:r>
            <a:r>
              <a:rPr lang="hu-HU" dirty="0"/>
              <a:t>alábbi felsorolásból válassza ki azokat, amelyek esetén a személy- és vagyonvédelmi, valamint a magánnyomozói tevékenység szabályairól szóló 2005. évi CXXXIII. törvény rendelkezései szerint a személy- és vagyonvédelmi tevékenységet végző kamarai tag etikai vétséget követ el</a:t>
            </a:r>
            <a:r>
              <a:rPr lang="hu-HU" dirty="0" smtClean="0"/>
              <a:t>.</a:t>
            </a:r>
            <a:endParaRPr lang="hu-HU" dirty="0"/>
          </a:p>
        </p:txBody>
      </p:sp>
      <p:sp>
        <p:nvSpPr>
          <p:cNvPr id="3" name="Tartalom helye 2"/>
          <p:cNvSpPr>
            <a:spLocks noGrp="1"/>
          </p:cNvSpPr>
          <p:nvPr>
            <p:ph idx="1"/>
          </p:nvPr>
        </p:nvSpPr>
        <p:spPr/>
        <p:txBody>
          <a:bodyPr/>
          <a:lstStyle/>
          <a:p>
            <a:pPr lvl="0"/>
            <a:r>
              <a:rPr lang="hu-HU" dirty="0">
                <a:solidFill>
                  <a:srgbClr val="FF0000"/>
                </a:solidFill>
              </a:rPr>
              <a:t>az etikai szabályzat előírásaival ellentétes magatartást tanúsít;</a:t>
            </a:r>
          </a:p>
          <a:p>
            <a:pPr lvl="0"/>
            <a:r>
              <a:rPr lang="hu-HU" dirty="0"/>
              <a:t>a kamara tagja külföldön vállal munkát;</a:t>
            </a:r>
          </a:p>
          <a:p>
            <a:pPr lvl="0" algn="just"/>
            <a:r>
              <a:rPr lang="hu-HU" dirty="0">
                <a:solidFill>
                  <a:srgbClr val="FF0000"/>
                </a:solidFill>
              </a:rPr>
              <a:t>e törvény hatálya alá tartozó tevékenységet oly módon gyakorolja, amely alkalmas arra, hogy a szakma jó hírnevét, továbbá munkáltatója vagy az általa folytatott tevékenység végzésére megbízó, illetve harmadik személy személyhez fűződő jogait </a:t>
            </a:r>
            <a:r>
              <a:rPr lang="hu-HU" dirty="0" err="1">
                <a:solidFill>
                  <a:srgbClr val="FF0000"/>
                </a:solidFill>
              </a:rPr>
              <a:t>sértse</a:t>
            </a:r>
            <a:r>
              <a:rPr lang="hu-HU" dirty="0">
                <a:solidFill>
                  <a:srgbClr val="FF0000"/>
                </a:solidFill>
              </a:rPr>
              <a:t>;</a:t>
            </a:r>
          </a:p>
          <a:p>
            <a:pPr lvl="0"/>
            <a:r>
              <a:rPr lang="hu-HU" dirty="0"/>
              <a:t>a kamara tagja politikai párt vagy szervezet tagja lesz;</a:t>
            </a:r>
          </a:p>
          <a:p>
            <a:endParaRPr lang="hu-HU" dirty="0"/>
          </a:p>
        </p:txBody>
      </p:sp>
    </p:spTree>
    <p:extLst>
      <p:ext uri="{BB962C8B-B14F-4D97-AF65-F5344CB8AC3E}">
        <p14:creationId xmlns:p14="http://schemas.microsoft.com/office/powerpoint/2010/main" val="101543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177. A </a:t>
            </a:r>
            <a:r>
              <a:rPr lang="hu-HU" dirty="0"/>
              <a:t>lehetséges válaszok közül válassza ki azt, amelyik a személy- és vagyonvédelmi, valamint magánnyomozói tevékenység szabályairól szóló 2005. évi CXXXIII. törvény rendelkezései az alábbi törvényi helyet igazzá teszi</a:t>
            </a:r>
            <a:r>
              <a:rPr lang="hu-HU" dirty="0" smtClean="0"/>
              <a:t>.</a:t>
            </a:r>
            <a:endParaRPr lang="hu-HU" dirty="0"/>
          </a:p>
        </p:txBody>
      </p:sp>
      <p:sp>
        <p:nvSpPr>
          <p:cNvPr id="3" name="Tartalom helye 2"/>
          <p:cNvSpPr>
            <a:spLocks noGrp="1"/>
          </p:cNvSpPr>
          <p:nvPr>
            <p:ph idx="1"/>
          </p:nvPr>
        </p:nvSpPr>
        <p:spPr/>
        <p:txBody>
          <a:bodyPr>
            <a:normAutofit fontScale="92500"/>
          </a:bodyPr>
          <a:lstStyle/>
          <a:p>
            <a:pPr marL="0" indent="0">
              <a:buNone/>
            </a:pPr>
            <a:r>
              <a:rPr lang="hu-HU" dirty="0"/>
              <a:t>„Nem indítható etikai eljárás, ha azt a kamara elnöke az etikai vétség tudomására jutásától számított ……………….. hónapon, vagy a cselekmény elkövetésétől számított …………… éven belül nem indította meg.”</a:t>
            </a:r>
          </a:p>
          <a:p>
            <a:pPr marL="0" indent="0">
              <a:buNone/>
            </a:pPr>
            <a:r>
              <a:rPr lang="hu-HU" dirty="0"/>
              <a:t> </a:t>
            </a:r>
          </a:p>
          <a:p>
            <a:pPr lvl="0"/>
            <a:r>
              <a:rPr lang="hu-HU" dirty="0">
                <a:solidFill>
                  <a:srgbClr val="FF0000"/>
                </a:solidFill>
              </a:rPr>
              <a:t>három / egy;</a:t>
            </a:r>
          </a:p>
          <a:p>
            <a:pPr lvl="0"/>
            <a:r>
              <a:rPr lang="hu-HU" dirty="0"/>
              <a:t>egy / három;</a:t>
            </a:r>
          </a:p>
          <a:p>
            <a:pPr lvl="0"/>
            <a:r>
              <a:rPr lang="hu-HU" dirty="0"/>
              <a:t>kettő / kettő;</a:t>
            </a:r>
          </a:p>
          <a:p>
            <a:pPr lvl="0"/>
            <a:r>
              <a:rPr lang="hu-HU" dirty="0"/>
              <a:t>egy / egy;</a:t>
            </a:r>
          </a:p>
          <a:p>
            <a:pPr lvl="0"/>
            <a:r>
              <a:rPr lang="hu-HU" dirty="0"/>
              <a:t>kettő / egy;</a:t>
            </a:r>
          </a:p>
          <a:p>
            <a:endParaRPr lang="hu-HU" dirty="0"/>
          </a:p>
        </p:txBody>
      </p:sp>
    </p:spTree>
    <p:extLst>
      <p:ext uri="{BB962C8B-B14F-4D97-AF65-F5344CB8AC3E}">
        <p14:creationId xmlns:p14="http://schemas.microsoft.com/office/powerpoint/2010/main" val="150855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178. Egészítse </a:t>
            </a:r>
            <a:r>
              <a:rPr lang="hu-HU" dirty="0"/>
              <a:t>ki a megadott szavakkal az alábbi szöveget úgy, hogy a személy- és vagyonvédelmi, valamint a magánnyomozói tevékenység szabályairól szóló 2005. évi CXXXIII. törvény rendelkezéseinek megfeleljen</a:t>
            </a:r>
            <a:r>
              <a:rPr lang="hu-HU" dirty="0" smtClean="0"/>
              <a:t>.</a:t>
            </a:r>
            <a:endParaRPr lang="hu-HU" dirty="0"/>
          </a:p>
        </p:txBody>
      </p:sp>
      <p:sp>
        <p:nvSpPr>
          <p:cNvPr id="3" name="Tartalom helye 2"/>
          <p:cNvSpPr>
            <a:spLocks noGrp="1"/>
          </p:cNvSpPr>
          <p:nvPr>
            <p:ph idx="1"/>
          </p:nvPr>
        </p:nvSpPr>
        <p:spPr>
          <a:xfrm>
            <a:off x="693812" y="1905000"/>
            <a:ext cx="10441160" cy="4267200"/>
          </a:xfrm>
        </p:spPr>
        <p:txBody>
          <a:bodyPr/>
          <a:lstStyle/>
          <a:p>
            <a:pPr marL="0" indent="0">
              <a:buNone/>
            </a:pPr>
            <a:r>
              <a:rPr lang="hu-HU" dirty="0"/>
              <a:t>„Nem indítható (1) ………….. eljárás, ha azt a kamara elnöke az etikai (2) ………….. tudomására jutásától számított (3) ……………….. hónapon, vagy a cselekmény elkövetésétől számított (4) …………… éven belül nem indította meg.”</a:t>
            </a:r>
          </a:p>
          <a:p>
            <a:pPr marL="0" indent="0">
              <a:buNone/>
            </a:pPr>
            <a:r>
              <a:rPr lang="hu-HU" dirty="0"/>
              <a:t> </a:t>
            </a:r>
          </a:p>
          <a:p>
            <a:pPr marL="0" indent="0">
              <a:buNone/>
            </a:pPr>
            <a:r>
              <a:rPr lang="hu-HU" dirty="0"/>
              <a:t>a) három b) etikai c) vétség d) egy</a:t>
            </a:r>
          </a:p>
          <a:p>
            <a:pPr marL="0" indent="0">
              <a:buNone/>
            </a:pPr>
            <a:r>
              <a:rPr lang="hu-HU" dirty="0"/>
              <a:t> </a:t>
            </a:r>
          </a:p>
          <a:p>
            <a:pPr marL="0" indent="0">
              <a:buNone/>
            </a:pPr>
            <a:r>
              <a:rPr lang="hu-HU" dirty="0">
                <a:solidFill>
                  <a:srgbClr val="FF0000"/>
                </a:solidFill>
              </a:rPr>
              <a:t>Megoldás: 1-b, 2-c, 3-a, </a:t>
            </a:r>
            <a:r>
              <a:rPr lang="hu-HU" dirty="0" smtClean="0">
                <a:solidFill>
                  <a:srgbClr val="FF0000"/>
                </a:solidFill>
              </a:rPr>
              <a:t>4-d, </a:t>
            </a:r>
            <a:endParaRPr lang="hu-HU" dirty="0">
              <a:solidFill>
                <a:srgbClr val="FF0000"/>
              </a:solidFill>
            </a:endParaRPr>
          </a:p>
          <a:p>
            <a:endParaRPr lang="hu-HU" dirty="0"/>
          </a:p>
        </p:txBody>
      </p:sp>
    </p:spTree>
    <p:extLst>
      <p:ext uri="{BB962C8B-B14F-4D97-AF65-F5344CB8AC3E}">
        <p14:creationId xmlns:p14="http://schemas.microsoft.com/office/powerpoint/2010/main" val="69473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3772" y="274638"/>
            <a:ext cx="11449272" cy="706090"/>
          </a:xfrm>
        </p:spPr>
        <p:txBody>
          <a:bodyPr>
            <a:noAutofit/>
          </a:bodyPr>
          <a:lstStyle/>
          <a:p>
            <a:r>
              <a:rPr lang="hu-HU" sz="2200" dirty="0" smtClean="0"/>
              <a:t>17. A </a:t>
            </a:r>
            <a:r>
              <a:rPr lang="hu-HU" sz="2200" dirty="0"/>
              <a:t>felsorolt állítások betűjelét írja a megfelelő helyre</a:t>
            </a:r>
            <a:r>
              <a:rPr lang="hu-HU" sz="2200" dirty="0" smtClean="0"/>
              <a:t>.</a:t>
            </a:r>
            <a:endParaRPr lang="hu-HU" sz="2200" dirty="0"/>
          </a:p>
        </p:txBody>
      </p:sp>
      <p:graphicFrame>
        <p:nvGraphicFramePr>
          <p:cNvPr id="4" name="Tartalom helye 3"/>
          <p:cNvGraphicFramePr>
            <a:graphicFrameLocks noGrp="1"/>
          </p:cNvGraphicFramePr>
          <p:nvPr>
            <p:ph idx="1"/>
            <p:extLst>
              <p:ext uri="{D42A27DB-BD31-4B8C-83A1-F6EECF244321}">
                <p14:modId xmlns:p14="http://schemas.microsoft.com/office/powerpoint/2010/main" val="1053127930"/>
              </p:ext>
            </p:extLst>
          </p:nvPr>
        </p:nvGraphicFramePr>
        <p:xfrm>
          <a:off x="2557998" y="1700808"/>
          <a:ext cx="7000820" cy="1988809"/>
        </p:xfrm>
        <a:graphic>
          <a:graphicData uri="http://schemas.openxmlformats.org/drawingml/2006/table">
            <a:tbl>
              <a:tblPr firstRow="1" firstCol="1" bandRow="1"/>
              <a:tblGrid>
                <a:gridCol w="3286665">
                  <a:extLst>
                    <a:ext uri="{9D8B030D-6E8A-4147-A177-3AD203B41FA5}">
                      <a16:colId xmlns:a16="http://schemas.microsoft.com/office/drawing/2014/main" val="3907988793"/>
                    </a:ext>
                  </a:extLst>
                </a:gridCol>
                <a:gridCol w="3714155">
                  <a:extLst>
                    <a:ext uri="{9D8B030D-6E8A-4147-A177-3AD203B41FA5}">
                      <a16:colId xmlns:a16="http://schemas.microsoft.com/office/drawing/2014/main" val="3120836256"/>
                    </a:ext>
                  </a:extLst>
                </a:gridCol>
              </a:tblGrid>
              <a:tr h="1325873">
                <a:tc>
                  <a:txBody>
                    <a:bodyPr/>
                    <a:lstStyle/>
                    <a:p>
                      <a:pPr>
                        <a:lnSpc>
                          <a:spcPct val="107000"/>
                        </a:lnSpc>
                        <a:spcAft>
                          <a:spcPts val="0"/>
                        </a:spcAft>
                      </a:pPr>
                      <a:r>
                        <a:rPr lang="hu-HU" sz="1600" dirty="0">
                          <a:effectLst/>
                          <a:latin typeface="+mn-lt"/>
                          <a:ea typeface="Times New Roman" panose="02020603050405020304" pitchFamily="18" charset="0"/>
                          <a:cs typeface="Times New Roman" panose="02020603050405020304" pitchFamily="18" charset="0"/>
                        </a:rPr>
                        <a:t>„E törvény alkalmazásában személy- és vagyonvédelmi tevékenységnek minősül”</a:t>
                      </a:r>
                      <a:endParaRPr lang="hu-HU"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hu-HU" sz="1600" dirty="0">
                          <a:effectLst/>
                          <a:latin typeface="+mn-lt"/>
                          <a:ea typeface="Times New Roman" panose="02020603050405020304" pitchFamily="18" charset="0"/>
                          <a:cs typeface="Times New Roman" panose="02020603050405020304" pitchFamily="18" charset="0"/>
                        </a:rPr>
                        <a:t>„E törvény hatálya az egyéni vállalkozóként, illetve az egyéni cég vagy gazdasági társaság keretében, valamint a személyesen végzett…………….terjed ki.”</a:t>
                      </a:r>
                      <a:endParaRPr lang="hu-HU"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482131"/>
                  </a:ext>
                </a:extLst>
              </a:tr>
              <a:tr h="662936">
                <a:tc>
                  <a:txBody>
                    <a:bodyPr/>
                    <a:lstStyle/>
                    <a:p>
                      <a:pPr>
                        <a:lnSpc>
                          <a:spcPct val="107000"/>
                        </a:lnSpc>
                        <a:spcAft>
                          <a:spcPts val="0"/>
                        </a:spcAft>
                      </a:pPr>
                      <a:r>
                        <a:rPr lang="hu-HU" sz="1600" dirty="0">
                          <a:solidFill>
                            <a:srgbClr val="FF0000"/>
                          </a:solidFill>
                          <a:effectLst/>
                          <a:latin typeface="+mn-lt"/>
                          <a:ea typeface="Calibri" panose="020F0502020204030204" pitchFamily="34" charset="0"/>
                          <a:cs typeface="Times New Roman" panose="02020603050405020304" pitchFamily="18" charset="0"/>
                        </a:rPr>
                        <a:t> </a:t>
                      </a:r>
                      <a:endParaRPr lang="hu-HU" sz="1600" dirty="0">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hu-HU" sz="1600" dirty="0">
                          <a:solidFill>
                            <a:srgbClr val="FF0000"/>
                          </a:solidFill>
                          <a:effectLst/>
                          <a:latin typeface="+mn-lt"/>
                          <a:ea typeface="Calibri" panose="020F0502020204030204" pitchFamily="34" charset="0"/>
                          <a:cs typeface="Times New Roman" panose="02020603050405020304" pitchFamily="18" charset="0"/>
                        </a:rPr>
                        <a:t>a, c, e, </a:t>
                      </a:r>
                      <a:endParaRPr lang="hu-HU"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600" dirty="0">
                          <a:solidFill>
                            <a:srgbClr val="FF0000"/>
                          </a:solidFill>
                          <a:effectLst/>
                          <a:latin typeface="+mn-lt"/>
                          <a:ea typeface="Calibri" panose="020F0502020204030204" pitchFamily="34" charset="0"/>
                          <a:cs typeface="Times New Roman" panose="02020603050405020304" pitchFamily="18" charset="0"/>
                        </a:rPr>
                        <a:t> </a:t>
                      </a:r>
                      <a:endParaRPr lang="hu-HU" sz="1600" dirty="0">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hu-HU" sz="1600" dirty="0">
                          <a:solidFill>
                            <a:srgbClr val="FF0000"/>
                          </a:solidFill>
                          <a:effectLst/>
                          <a:latin typeface="+mn-lt"/>
                          <a:ea typeface="Calibri" panose="020F0502020204030204" pitchFamily="34" charset="0"/>
                          <a:cs typeface="Times New Roman" panose="02020603050405020304" pitchFamily="18" charset="0"/>
                        </a:rPr>
                        <a:t>b, d, f, g</a:t>
                      </a:r>
                      <a:endParaRPr lang="hu-HU"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756149"/>
                  </a:ext>
                </a:extLst>
              </a:tr>
            </a:tbl>
          </a:graphicData>
        </a:graphic>
      </p:graphicFrame>
      <p:sp>
        <p:nvSpPr>
          <p:cNvPr id="5" name="Szövegdoboz 4"/>
          <p:cNvSpPr txBox="1"/>
          <p:nvPr/>
        </p:nvSpPr>
        <p:spPr>
          <a:xfrm>
            <a:off x="2485668" y="4005064"/>
            <a:ext cx="7281151" cy="2031325"/>
          </a:xfrm>
          <a:prstGeom prst="rect">
            <a:avLst/>
          </a:prstGeom>
          <a:noFill/>
        </p:spPr>
        <p:txBody>
          <a:bodyPr wrap="square" rtlCol="0">
            <a:spAutoFit/>
          </a:bodyPr>
          <a:lstStyle/>
          <a:p>
            <a:pPr marL="800100" lvl="1" indent="-342900">
              <a:buFont typeface="+mj-lt"/>
              <a:buAutoNum type="alphaLcParenR"/>
            </a:pPr>
            <a:r>
              <a:rPr lang="hu-HU" dirty="0"/>
              <a:t>személy- és vagyonvédelmi tevékenységre,</a:t>
            </a:r>
            <a:endParaRPr lang="hu-HU" sz="1600" dirty="0"/>
          </a:p>
          <a:p>
            <a:pPr marL="800100" lvl="1" indent="-342900">
              <a:buFont typeface="+mj-lt"/>
              <a:buAutoNum type="alphaLcParenR"/>
            </a:pPr>
            <a:r>
              <a:rPr lang="hu-HU" dirty="0"/>
              <a:t>a szállítmány kísérése, pénz és érték szállítása,</a:t>
            </a:r>
            <a:endParaRPr lang="hu-HU" sz="1600" dirty="0"/>
          </a:p>
          <a:p>
            <a:pPr marL="800100" lvl="1" indent="-342900">
              <a:buFont typeface="+mj-lt"/>
              <a:buAutoNum type="alphaLcParenR"/>
            </a:pPr>
            <a:r>
              <a:rPr lang="hu-HU" dirty="0"/>
              <a:t>vagyonvédelmi rendszert tervező és szerelő tevékenységre</a:t>
            </a:r>
            <a:endParaRPr lang="hu-HU" sz="1600" dirty="0"/>
          </a:p>
          <a:p>
            <a:pPr marL="800100" lvl="1" indent="-342900">
              <a:buFont typeface="+mj-lt"/>
              <a:buAutoNum type="alphaLcParenR"/>
            </a:pPr>
            <a:r>
              <a:rPr lang="hu-HU" dirty="0"/>
              <a:t>a természetes személyek életének és testi épségének védelme</a:t>
            </a:r>
            <a:endParaRPr lang="hu-HU" sz="1600" dirty="0"/>
          </a:p>
          <a:p>
            <a:pPr marL="800100" lvl="1" indent="-342900">
              <a:buFont typeface="+mj-lt"/>
              <a:buAutoNum type="alphaLcParenR"/>
            </a:pPr>
            <a:r>
              <a:rPr lang="hu-HU" dirty="0"/>
              <a:t>magánnyomozói tevékenységre</a:t>
            </a:r>
            <a:endParaRPr lang="hu-HU" sz="1600" dirty="0"/>
          </a:p>
          <a:p>
            <a:pPr marL="800100" lvl="1" indent="-342900">
              <a:buFont typeface="+mj-lt"/>
              <a:buAutoNum type="alphaLcParenR"/>
            </a:pPr>
            <a:r>
              <a:rPr lang="hu-HU" dirty="0"/>
              <a:t>a rendezvény biztosítása </a:t>
            </a:r>
            <a:endParaRPr lang="hu-HU" sz="1600" dirty="0"/>
          </a:p>
          <a:p>
            <a:pPr marL="800100" lvl="1" indent="-342900">
              <a:buFont typeface="+mj-lt"/>
              <a:buAutoNum type="alphaLcParenR"/>
            </a:pPr>
            <a:r>
              <a:rPr lang="hu-HU" dirty="0"/>
              <a:t>az ingatlan, illetve ingóság őrzése</a:t>
            </a:r>
            <a:r>
              <a:rPr lang="hu-HU" dirty="0" smtClean="0"/>
              <a:t>,</a:t>
            </a:r>
            <a:endParaRPr lang="hu-HU" sz="1600" dirty="0"/>
          </a:p>
        </p:txBody>
      </p:sp>
    </p:spTree>
    <p:extLst>
      <p:ext uri="{BB962C8B-B14F-4D97-AF65-F5344CB8AC3E}">
        <p14:creationId xmlns:p14="http://schemas.microsoft.com/office/powerpoint/2010/main" val="407719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179. 	Az </a:t>
            </a:r>
            <a:r>
              <a:rPr lang="hu-HU" dirty="0"/>
              <a:t>alábbi szöveg hiányzó részeit egészítse ki úgy a biztosított lehetőségek közül, hogy az megfeleljen a személy- és vagyonvédelmi, valamint a magánnyomozói tevékenység szabályairól szóló 2005. évi CXXXIII. törvény rendelkezéseinek</a:t>
            </a:r>
            <a:r>
              <a:rPr lang="hu-HU" dirty="0" smtClean="0"/>
              <a:t>.</a:t>
            </a:r>
            <a:endParaRPr lang="hu-HU" dirty="0"/>
          </a:p>
        </p:txBody>
      </p:sp>
      <p:sp>
        <p:nvSpPr>
          <p:cNvPr id="3" name="Tartalom helye 2"/>
          <p:cNvSpPr>
            <a:spLocks noGrp="1"/>
          </p:cNvSpPr>
          <p:nvPr>
            <p:ph idx="1"/>
          </p:nvPr>
        </p:nvSpPr>
        <p:spPr>
          <a:xfrm>
            <a:off x="837828" y="1905000"/>
            <a:ext cx="10657184" cy="4267200"/>
          </a:xfrm>
        </p:spPr>
        <p:txBody>
          <a:bodyPr/>
          <a:lstStyle/>
          <a:p>
            <a:pPr marL="0" indent="0" algn="just">
              <a:buNone/>
            </a:pPr>
            <a:r>
              <a:rPr lang="hu-HU" dirty="0"/>
              <a:t>„Az etikai bizottság az eljárás során (1) …………………..írásbeli, indoklással ellátott (2) ………………. hoz, amelyet a meghozataltól számított (3) ……………….. napon belül az eljárás alá vont személy és a bejelentő részére megküld, a határozattal érintett más személy részére pedig kérésére megküldhet.”</a:t>
            </a:r>
          </a:p>
          <a:p>
            <a:pPr marL="0" indent="0">
              <a:buNone/>
            </a:pPr>
            <a:endParaRPr lang="hu-HU" dirty="0"/>
          </a:p>
          <a:p>
            <a:pPr lvl="0"/>
            <a:r>
              <a:rPr lang="hu-HU" dirty="0"/>
              <a:t>elektronikus / </a:t>
            </a:r>
            <a:r>
              <a:rPr lang="hu-HU" dirty="0">
                <a:solidFill>
                  <a:srgbClr val="FF0000"/>
                </a:solidFill>
              </a:rPr>
              <a:t>írásbeli</a:t>
            </a:r>
            <a:r>
              <a:rPr lang="hu-HU" dirty="0"/>
              <a:t> /szóbeli;</a:t>
            </a:r>
          </a:p>
          <a:p>
            <a:pPr lvl="0"/>
            <a:r>
              <a:rPr lang="hu-HU" dirty="0"/>
              <a:t>ajánlást / irányelvet / </a:t>
            </a:r>
            <a:r>
              <a:rPr lang="hu-HU" dirty="0">
                <a:solidFill>
                  <a:srgbClr val="FF0000"/>
                </a:solidFill>
              </a:rPr>
              <a:t>határozatot</a:t>
            </a:r>
            <a:r>
              <a:rPr lang="hu-HU" dirty="0"/>
              <a:t> / végzést; </a:t>
            </a:r>
          </a:p>
          <a:p>
            <a:pPr lvl="0"/>
            <a:r>
              <a:rPr lang="hu-HU" dirty="0">
                <a:solidFill>
                  <a:srgbClr val="FF0000"/>
                </a:solidFill>
              </a:rPr>
              <a:t>három</a:t>
            </a:r>
            <a:r>
              <a:rPr lang="hu-HU" dirty="0"/>
              <a:t> / hét / tizenöt;</a:t>
            </a:r>
          </a:p>
          <a:p>
            <a:endParaRPr lang="hu-HU" dirty="0"/>
          </a:p>
        </p:txBody>
      </p:sp>
    </p:spTree>
    <p:extLst>
      <p:ext uri="{BB962C8B-B14F-4D97-AF65-F5344CB8AC3E}">
        <p14:creationId xmlns:p14="http://schemas.microsoft.com/office/powerpoint/2010/main" val="334995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180. Az </a:t>
            </a:r>
            <a:r>
              <a:rPr lang="hu-HU" dirty="0"/>
              <a:t>alábbi felsorolásból válassza ki azokat, amelyeket a személy- és vagyonvédelmi tevékenységet végző tagokkal szemben a személy- és vagyonvédelmi, valamint a magánnyomozói tevékenység szabályairól szóló 2005. évi CXXXIII. törvény rendelkezései szerint etikai vétség esetén intézkedésként alkalmazhatnak. </a:t>
            </a:r>
          </a:p>
        </p:txBody>
      </p:sp>
      <p:sp>
        <p:nvSpPr>
          <p:cNvPr id="3" name="Tartalom helye 2"/>
          <p:cNvSpPr>
            <a:spLocks noGrp="1"/>
          </p:cNvSpPr>
          <p:nvPr>
            <p:ph idx="1"/>
          </p:nvPr>
        </p:nvSpPr>
        <p:spPr>
          <a:xfrm>
            <a:off x="1125860" y="1905000"/>
            <a:ext cx="9540554" cy="4620344"/>
          </a:xfrm>
        </p:spPr>
        <p:txBody>
          <a:bodyPr>
            <a:normAutofit fontScale="77500" lnSpcReduction="20000"/>
          </a:bodyPr>
          <a:lstStyle/>
          <a:p>
            <a:pPr lvl="0"/>
            <a:r>
              <a:rPr lang="hu-HU" dirty="0"/>
              <a:t>szóbeli figyelmeztetés;</a:t>
            </a:r>
          </a:p>
          <a:p>
            <a:pPr lvl="0"/>
            <a:r>
              <a:rPr lang="hu-HU" dirty="0"/>
              <a:t>nyilvános bocsánatkérés</a:t>
            </a:r>
          </a:p>
          <a:p>
            <a:pPr lvl="0"/>
            <a:r>
              <a:rPr lang="hu-HU" dirty="0">
                <a:solidFill>
                  <a:srgbClr val="FF0000"/>
                </a:solidFill>
              </a:rPr>
              <a:t>írásbeli figyelmeztetés;</a:t>
            </a:r>
          </a:p>
          <a:p>
            <a:pPr lvl="0"/>
            <a:r>
              <a:rPr lang="hu-HU" dirty="0">
                <a:solidFill>
                  <a:srgbClr val="FF0000"/>
                </a:solidFill>
              </a:rPr>
              <a:t>tisztségből való visszahívás kezdeményezése;</a:t>
            </a:r>
          </a:p>
          <a:p>
            <a:pPr lvl="0"/>
            <a:r>
              <a:rPr lang="hu-HU" dirty="0"/>
              <a:t>feddés</a:t>
            </a:r>
          </a:p>
          <a:p>
            <a:pPr lvl="0"/>
            <a:r>
              <a:rPr lang="hu-HU" dirty="0"/>
              <a:t>megrovás</a:t>
            </a:r>
          </a:p>
          <a:p>
            <a:pPr lvl="0"/>
            <a:r>
              <a:rPr lang="hu-HU" dirty="0">
                <a:solidFill>
                  <a:srgbClr val="FF0000"/>
                </a:solidFill>
              </a:rPr>
              <a:t>pénzbírság;</a:t>
            </a:r>
          </a:p>
          <a:p>
            <a:pPr lvl="0"/>
            <a:r>
              <a:rPr lang="hu-HU" dirty="0"/>
              <a:t>tevékenységtől való 1-6 hónapig terjedő időre szóló eltiltás;</a:t>
            </a:r>
          </a:p>
          <a:p>
            <a:pPr lvl="0"/>
            <a:r>
              <a:rPr lang="hu-HU" dirty="0">
                <a:solidFill>
                  <a:srgbClr val="FF0000"/>
                </a:solidFill>
              </a:rPr>
              <a:t>a tagság 1-6 hónapig terjedő időre szóló felfüggesztése;</a:t>
            </a:r>
          </a:p>
          <a:p>
            <a:pPr lvl="0"/>
            <a:r>
              <a:rPr lang="hu-HU" dirty="0"/>
              <a:t>elzárás;</a:t>
            </a:r>
          </a:p>
          <a:p>
            <a:pPr lvl="0"/>
            <a:r>
              <a:rPr lang="hu-HU" dirty="0">
                <a:solidFill>
                  <a:srgbClr val="FF0000"/>
                </a:solidFill>
              </a:rPr>
              <a:t>a kamarából való kizárás;</a:t>
            </a:r>
          </a:p>
          <a:p>
            <a:endParaRPr lang="hu-HU" dirty="0"/>
          </a:p>
        </p:txBody>
      </p:sp>
    </p:spTree>
    <p:extLst>
      <p:ext uri="{BB962C8B-B14F-4D97-AF65-F5344CB8AC3E}">
        <p14:creationId xmlns:p14="http://schemas.microsoft.com/office/powerpoint/2010/main" val="179484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548680"/>
            <a:ext cx="11503198" cy="1020762"/>
          </a:xfrm>
        </p:spPr>
        <p:txBody>
          <a:bodyPr>
            <a:normAutofit fontScale="90000"/>
          </a:bodyPr>
          <a:lstStyle/>
          <a:p>
            <a:pPr lvl="0"/>
            <a:r>
              <a:rPr lang="hu-HU" dirty="0" smtClean="0"/>
              <a:t>181. Az </a:t>
            </a:r>
            <a:r>
              <a:rPr lang="hu-HU" dirty="0"/>
              <a:t>alábbi felsorolásból válassza ki azokat, amelyeket a személy- és vagyonvédelmi tevékenységet végző tagokkal szemben a személy- és vagyonvédelmi, valamint a magánnyomozói tevékenység szabályairól szóló 2005. évi CXXXIII. törvény rendelkezései szerint etikai vétség esetén intézkedésként </a:t>
            </a:r>
            <a:r>
              <a:rPr lang="hu-HU" b="1" u="sng" dirty="0">
                <a:solidFill>
                  <a:srgbClr val="FF0000"/>
                </a:solidFill>
              </a:rPr>
              <a:t>nem</a:t>
            </a:r>
            <a:r>
              <a:rPr lang="hu-HU" dirty="0"/>
              <a:t> alkalmazhatnak. </a:t>
            </a:r>
          </a:p>
        </p:txBody>
      </p:sp>
      <p:sp>
        <p:nvSpPr>
          <p:cNvPr id="3" name="Tartalom helye 2"/>
          <p:cNvSpPr>
            <a:spLocks noGrp="1"/>
          </p:cNvSpPr>
          <p:nvPr>
            <p:ph idx="1"/>
          </p:nvPr>
        </p:nvSpPr>
        <p:spPr>
          <a:xfrm>
            <a:off x="1522414" y="1905000"/>
            <a:ext cx="9144000" cy="4692352"/>
          </a:xfrm>
        </p:spPr>
        <p:txBody>
          <a:bodyPr>
            <a:normAutofit fontScale="77500" lnSpcReduction="20000"/>
          </a:bodyPr>
          <a:lstStyle/>
          <a:p>
            <a:pPr lvl="0"/>
            <a:r>
              <a:rPr lang="hu-HU" dirty="0">
                <a:solidFill>
                  <a:srgbClr val="FF0000"/>
                </a:solidFill>
              </a:rPr>
              <a:t>szóbeli figyelmeztetés;</a:t>
            </a:r>
          </a:p>
          <a:p>
            <a:pPr lvl="0"/>
            <a:r>
              <a:rPr lang="hu-HU" dirty="0">
                <a:solidFill>
                  <a:srgbClr val="FF0000"/>
                </a:solidFill>
              </a:rPr>
              <a:t>nyilvános bocsánatkérés</a:t>
            </a:r>
          </a:p>
          <a:p>
            <a:pPr lvl="0"/>
            <a:r>
              <a:rPr lang="hu-HU" dirty="0"/>
              <a:t>írásbeli figyelmeztetés;</a:t>
            </a:r>
          </a:p>
          <a:p>
            <a:pPr lvl="0"/>
            <a:r>
              <a:rPr lang="hu-HU" dirty="0"/>
              <a:t>tisztségből való visszahívás kezdeményezése;</a:t>
            </a:r>
          </a:p>
          <a:p>
            <a:pPr lvl="0"/>
            <a:r>
              <a:rPr lang="hu-HU" dirty="0">
                <a:solidFill>
                  <a:srgbClr val="FF0000"/>
                </a:solidFill>
              </a:rPr>
              <a:t>feddés</a:t>
            </a:r>
          </a:p>
          <a:p>
            <a:pPr lvl="0"/>
            <a:r>
              <a:rPr lang="hu-HU" dirty="0">
                <a:solidFill>
                  <a:srgbClr val="FF0000"/>
                </a:solidFill>
              </a:rPr>
              <a:t>megrovás</a:t>
            </a:r>
          </a:p>
          <a:p>
            <a:pPr lvl="0"/>
            <a:r>
              <a:rPr lang="hu-HU" dirty="0"/>
              <a:t>pénzbírság;</a:t>
            </a:r>
          </a:p>
          <a:p>
            <a:pPr lvl="0"/>
            <a:r>
              <a:rPr lang="hu-HU" dirty="0">
                <a:solidFill>
                  <a:srgbClr val="FF0000"/>
                </a:solidFill>
              </a:rPr>
              <a:t>tevékenységtől való 1-6 hónapig terjedő időre szóló eltiltás;</a:t>
            </a:r>
          </a:p>
          <a:p>
            <a:pPr lvl="0"/>
            <a:r>
              <a:rPr lang="hu-HU" dirty="0"/>
              <a:t>a tagság 1-6 hónapig terjedő időre szóló felfüggesztése;</a:t>
            </a:r>
          </a:p>
          <a:p>
            <a:pPr lvl="0"/>
            <a:r>
              <a:rPr lang="hu-HU" dirty="0">
                <a:solidFill>
                  <a:srgbClr val="FF0000"/>
                </a:solidFill>
              </a:rPr>
              <a:t>elzárás</a:t>
            </a:r>
            <a:r>
              <a:rPr lang="hu-HU" dirty="0"/>
              <a:t>;</a:t>
            </a:r>
          </a:p>
          <a:p>
            <a:pPr lvl="0"/>
            <a:r>
              <a:rPr lang="hu-HU" dirty="0"/>
              <a:t>a kamarából való kizárás;</a:t>
            </a:r>
          </a:p>
          <a:p>
            <a:endParaRPr lang="hu-HU" dirty="0"/>
          </a:p>
        </p:txBody>
      </p:sp>
    </p:spTree>
    <p:extLst>
      <p:ext uri="{BB962C8B-B14F-4D97-AF65-F5344CB8AC3E}">
        <p14:creationId xmlns:p14="http://schemas.microsoft.com/office/powerpoint/2010/main" val="1016101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756" y="620688"/>
            <a:ext cx="11503198" cy="1020762"/>
          </a:xfrm>
        </p:spPr>
        <p:txBody>
          <a:bodyPr>
            <a:normAutofit fontScale="90000"/>
          </a:bodyPr>
          <a:lstStyle/>
          <a:p>
            <a:pPr lvl="0"/>
            <a:r>
              <a:rPr lang="hu-HU" dirty="0" smtClean="0"/>
              <a:t>182. Az </a:t>
            </a:r>
            <a:r>
              <a:rPr lang="hu-HU" dirty="0"/>
              <a:t>alábbi felsorolásból válassza ki azokat, amelyeket a személy- és vagyonvédelmi tevékenységet végző tagokkal szemben a személy- és vagyonvédelmi, valamint a magánnyomozói tevékenység szabályairól szóló 2005. évi CXXXIII. törvény rendelkezései szerint etikai vétség miatt kiszabott pénzbírság mértéke lehet maximum. </a:t>
            </a:r>
          </a:p>
        </p:txBody>
      </p:sp>
      <p:sp>
        <p:nvSpPr>
          <p:cNvPr id="3" name="Tartalom helye 2"/>
          <p:cNvSpPr>
            <a:spLocks noGrp="1"/>
          </p:cNvSpPr>
          <p:nvPr>
            <p:ph idx="1"/>
          </p:nvPr>
        </p:nvSpPr>
        <p:spPr>
          <a:xfrm>
            <a:off x="1369355" y="2708920"/>
            <a:ext cx="9144000" cy="3096344"/>
          </a:xfrm>
        </p:spPr>
        <p:txBody>
          <a:bodyPr/>
          <a:lstStyle/>
          <a:p>
            <a:pPr lvl="0"/>
            <a:r>
              <a:rPr lang="hu-HU" dirty="0"/>
              <a:t>legfeljebb háromszáz ezer forint;</a:t>
            </a:r>
          </a:p>
          <a:p>
            <a:pPr lvl="0"/>
            <a:r>
              <a:rPr lang="hu-HU" dirty="0">
                <a:solidFill>
                  <a:srgbClr val="FF0000"/>
                </a:solidFill>
              </a:rPr>
              <a:t>legfeljebb a kötelező legkisebb munkabér (minimálbér) összegének ötszöröséig terjedő pénzbírság;</a:t>
            </a:r>
          </a:p>
          <a:p>
            <a:pPr lvl="0"/>
            <a:r>
              <a:rPr lang="hu-HU" dirty="0"/>
              <a:t>legfeljebb a minimálbár összegének hétszereséig terjedő pénzbírság;</a:t>
            </a:r>
          </a:p>
          <a:p>
            <a:pPr lvl="0"/>
            <a:r>
              <a:rPr lang="hu-HU" dirty="0"/>
              <a:t>minimum tíz ezer forint maximum ötszáz ezer forint</a:t>
            </a:r>
            <a:r>
              <a:rPr lang="hu-HU" dirty="0" smtClean="0"/>
              <a:t>;</a:t>
            </a:r>
            <a:r>
              <a:rPr lang="hu-HU" dirty="0"/>
              <a:t> </a:t>
            </a:r>
          </a:p>
          <a:p>
            <a:endParaRPr lang="hu-HU" dirty="0"/>
          </a:p>
        </p:txBody>
      </p:sp>
    </p:spTree>
    <p:extLst>
      <p:ext uri="{BB962C8B-B14F-4D97-AF65-F5344CB8AC3E}">
        <p14:creationId xmlns:p14="http://schemas.microsoft.com/office/powerpoint/2010/main" val="422963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183. A </a:t>
            </a:r>
            <a:r>
              <a:rPr lang="hu-HU" dirty="0"/>
              <a:t>lehetséges válaszok közül válassza ki azt, amelyik a személy- és vagyonvédelmi, valamint a magánnyomozói tevékenység szabályairól szóló 2005. évi CXXXIII. törvény rendelkezései az alábbi törvényi helyet igazzá teszi</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 kamarából kizárt tag a kizárástól számított ………………. belül nem létesíthet új kamarai tagsági jogviszonyt.”</a:t>
            </a:r>
          </a:p>
          <a:p>
            <a:pPr marL="0" indent="0">
              <a:buNone/>
            </a:pPr>
            <a:r>
              <a:rPr lang="hu-HU" dirty="0"/>
              <a:t> </a:t>
            </a:r>
          </a:p>
          <a:p>
            <a:pPr lvl="0"/>
            <a:r>
              <a:rPr lang="hu-HU" dirty="0"/>
              <a:t>1 éven;</a:t>
            </a:r>
          </a:p>
          <a:p>
            <a:pPr lvl="0"/>
            <a:r>
              <a:rPr lang="hu-HU" dirty="0">
                <a:solidFill>
                  <a:srgbClr val="FF0000"/>
                </a:solidFill>
              </a:rPr>
              <a:t>2 éven;</a:t>
            </a:r>
          </a:p>
          <a:p>
            <a:pPr lvl="0"/>
            <a:r>
              <a:rPr lang="hu-HU" dirty="0"/>
              <a:t>3 éven;</a:t>
            </a:r>
          </a:p>
          <a:p>
            <a:pPr lvl="0"/>
            <a:r>
              <a:rPr lang="hu-HU" dirty="0"/>
              <a:t>4 éven;</a:t>
            </a:r>
          </a:p>
          <a:p>
            <a:pPr lvl="0"/>
            <a:r>
              <a:rPr lang="hu-HU" dirty="0"/>
              <a:t>5 éven;</a:t>
            </a:r>
          </a:p>
          <a:p>
            <a:endParaRPr lang="hu-HU" dirty="0"/>
          </a:p>
        </p:txBody>
      </p:sp>
    </p:spTree>
    <p:extLst>
      <p:ext uri="{BB962C8B-B14F-4D97-AF65-F5344CB8AC3E}">
        <p14:creationId xmlns:p14="http://schemas.microsoft.com/office/powerpoint/2010/main" val="342632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184. A </a:t>
            </a:r>
            <a:r>
              <a:rPr lang="hu-HU" dirty="0"/>
              <a:t>lehetséges válaszok közül válassza ki azt, amelyik a magánnyomozói tevékenység szabályairól szóló 2005. évi CXXXIII. törvény rendelkezései az alábbi rendelkezést igazzá teszi</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 kamarából kizárt tag a kizárástól számított két éven belül ……………… új kamarai tagsági jogviszonyt.”</a:t>
            </a:r>
          </a:p>
          <a:p>
            <a:pPr marL="0" indent="0">
              <a:buNone/>
            </a:pPr>
            <a:r>
              <a:rPr lang="hu-HU" dirty="0"/>
              <a:t> </a:t>
            </a:r>
          </a:p>
          <a:p>
            <a:pPr lvl="0"/>
            <a:r>
              <a:rPr lang="hu-HU" dirty="0">
                <a:solidFill>
                  <a:srgbClr val="FF0000"/>
                </a:solidFill>
              </a:rPr>
              <a:t>nem létesíthet;</a:t>
            </a:r>
          </a:p>
          <a:p>
            <a:pPr lvl="0"/>
            <a:r>
              <a:rPr lang="hu-HU" dirty="0"/>
              <a:t>létesíthet;</a:t>
            </a:r>
          </a:p>
          <a:p>
            <a:pPr lvl="0"/>
            <a:r>
              <a:rPr lang="hu-HU" dirty="0"/>
              <a:t>kezdeményezhet;</a:t>
            </a:r>
          </a:p>
          <a:p>
            <a:endParaRPr lang="hu-HU" dirty="0"/>
          </a:p>
        </p:txBody>
      </p:sp>
    </p:spTree>
    <p:extLst>
      <p:ext uri="{BB962C8B-B14F-4D97-AF65-F5344CB8AC3E}">
        <p14:creationId xmlns:p14="http://schemas.microsoft.com/office/powerpoint/2010/main" val="283513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185. Egészítse </a:t>
            </a:r>
            <a:r>
              <a:rPr lang="hu-HU" dirty="0"/>
              <a:t>ki a megadott szavakkal az alábbi szöveget úgy, hogy a személy- és vagyonvédelmi, valamint a magánnyomozói tevékenység szabályairól szóló 2005. évi CXXXIII. törvény rendelkezéseinek megfeleljen</a:t>
            </a:r>
            <a:r>
              <a:rPr lang="hu-HU" dirty="0" smtClean="0"/>
              <a:t>.</a:t>
            </a:r>
            <a:endParaRPr lang="hu-HU" dirty="0"/>
          </a:p>
        </p:txBody>
      </p:sp>
      <p:sp>
        <p:nvSpPr>
          <p:cNvPr id="3" name="Tartalom helye 2"/>
          <p:cNvSpPr>
            <a:spLocks noGrp="1"/>
          </p:cNvSpPr>
          <p:nvPr>
            <p:ph idx="1"/>
          </p:nvPr>
        </p:nvSpPr>
        <p:spPr>
          <a:xfrm>
            <a:off x="549796" y="1905000"/>
            <a:ext cx="11377264" cy="4267200"/>
          </a:xfrm>
        </p:spPr>
        <p:txBody>
          <a:bodyPr/>
          <a:lstStyle/>
          <a:p>
            <a:pPr marL="0" indent="0">
              <a:buNone/>
            </a:pPr>
            <a:r>
              <a:rPr lang="hu-HU" dirty="0"/>
              <a:t>„Az etikai bizottság által lefolytatott eljárásban (1) ………….. határozat ellen a (2</a:t>
            </a:r>
            <a:r>
              <a:rPr lang="hu-HU" dirty="0" smtClean="0"/>
              <a:t>)…………. </a:t>
            </a:r>
            <a:r>
              <a:rPr lang="hu-HU" dirty="0"/>
              <a:t>számított 15 napon belül a bejelentő, az (3) ……………………., valamint más, a határozattal érintett személy - az etikai szabályzatban foglaltaknak megfelelően - halasztó hatályú (4) …………………. élhet.”</a:t>
            </a:r>
          </a:p>
          <a:p>
            <a:pPr marL="0" indent="0">
              <a:buNone/>
            </a:pPr>
            <a:r>
              <a:rPr lang="hu-HU" dirty="0"/>
              <a:t> </a:t>
            </a:r>
          </a:p>
          <a:p>
            <a:pPr marL="0" indent="0">
              <a:buNone/>
            </a:pPr>
            <a:r>
              <a:rPr lang="hu-HU" dirty="0"/>
              <a:t>a) kézbesítéstől b) etikai eljárás alá vont c) fellebbezéssel d) hozott</a:t>
            </a:r>
          </a:p>
          <a:p>
            <a:pPr marL="0" indent="0">
              <a:buNone/>
            </a:pPr>
            <a:r>
              <a:rPr lang="hu-HU" dirty="0"/>
              <a:t> </a:t>
            </a:r>
          </a:p>
          <a:p>
            <a:pPr marL="0" indent="0">
              <a:buNone/>
            </a:pPr>
            <a:r>
              <a:rPr lang="hu-HU" dirty="0">
                <a:solidFill>
                  <a:srgbClr val="FF0000"/>
                </a:solidFill>
              </a:rPr>
              <a:t>Megoldás: 1-d, 2-a, 3-b, 4-c, </a:t>
            </a:r>
          </a:p>
          <a:p>
            <a:endParaRPr lang="hu-HU" dirty="0"/>
          </a:p>
        </p:txBody>
      </p:sp>
    </p:spTree>
    <p:extLst>
      <p:ext uri="{BB962C8B-B14F-4D97-AF65-F5344CB8AC3E}">
        <p14:creationId xmlns:p14="http://schemas.microsoft.com/office/powerpoint/2010/main" val="154141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186. Egészítse </a:t>
            </a:r>
            <a:r>
              <a:rPr lang="hu-HU" dirty="0"/>
              <a:t>ki a megadott szavakkal az alábbi szöveget úgy, hogy a személy- és vagyonvédelmi, valamint a magánnyomozói tevékenység szabályairól szóló 2005. évi CXXXIII. törvény rendelkezéseinek megfeleljen</a:t>
            </a:r>
            <a:r>
              <a:rPr lang="hu-HU" dirty="0" smtClean="0"/>
              <a:t>.</a:t>
            </a:r>
            <a:endParaRPr lang="hu-HU" dirty="0"/>
          </a:p>
        </p:txBody>
      </p:sp>
      <p:sp>
        <p:nvSpPr>
          <p:cNvPr id="3" name="Tartalom helye 2"/>
          <p:cNvSpPr>
            <a:spLocks noGrp="1"/>
          </p:cNvSpPr>
          <p:nvPr>
            <p:ph idx="1"/>
          </p:nvPr>
        </p:nvSpPr>
        <p:spPr>
          <a:xfrm>
            <a:off x="693812" y="1905000"/>
            <a:ext cx="10873208" cy="4267200"/>
          </a:xfrm>
        </p:spPr>
        <p:txBody>
          <a:bodyPr>
            <a:normAutofit fontScale="92500" lnSpcReduction="10000"/>
          </a:bodyPr>
          <a:lstStyle/>
          <a:p>
            <a:pPr marL="0" indent="0" algn="just">
              <a:buNone/>
            </a:pPr>
            <a:r>
              <a:rPr lang="hu-HU" dirty="0"/>
              <a:t>„A (1) ……………… felügyeleti bírsággal sújthatja azt, aki a személy- és vagyonvédelmi, illetve magánnyomozói tevékenységet (ideértve a magánnyomozó tevékenység szervezését és irányítását is) személyes végzésre jogosító (2) ………………… végzi, továbbá aki az e törvényben meghatározott tevékenység végzésére jogosító (3) …………………., valamint azt a vállalkozást, amely az e törvény hatálya alá tartozó (4) ………………… jogosulatlanul végzi, továbbá a tevékenységre vonatkozó, e törvényben meghatározott (5) ………………… ismételten vagy (6) ……………… megsérti.”</a:t>
            </a:r>
          </a:p>
          <a:p>
            <a:pPr marL="0" indent="0">
              <a:buNone/>
            </a:pPr>
            <a:r>
              <a:rPr lang="hu-HU" dirty="0"/>
              <a:t> </a:t>
            </a:r>
          </a:p>
          <a:p>
            <a:pPr marL="0" indent="0">
              <a:buNone/>
            </a:pPr>
            <a:r>
              <a:rPr lang="hu-HU" dirty="0"/>
              <a:t>a) szabályokat megszegi b) előírásokat c) tevékenységet d) súlyosan e) </a:t>
            </a:r>
            <a:r>
              <a:rPr lang="hu-HU" dirty="0" smtClean="0"/>
              <a:t>rendőrség</a:t>
            </a:r>
            <a:br>
              <a:rPr lang="hu-HU" dirty="0" smtClean="0"/>
            </a:br>
            <a:r>
              <a:rPr lang="hu-HU" dirty="0" smtClean="0"/>
              <a:t>f</a:t>
            </a:r>
            <a:r>
              <a:rPr lang="hu-HU" dirty="0"/>
              <a:t>) igazolvány nélkül</a:t>
            </a:r>
          </a:p>
          <a:p>
            <a:pPr marL="0" indent="0">
              <a:buNone/>
            </a:pPr>
            <a:r>
              <a:rPr lang="hu-HU" dirty="0"/>
              <a:t> </a:t>
            </a:r>
          </a:p>
          <a:p>
            <a:pPr marL="0" indent="0">
              <a:buNone/>
            </a:pPr>
            <a:r>
              <a:rPr lang="hu-HU" dirty="0">
                <a:solidFill>
                  <a:srgbClr val="FF0000"/>
                </a:solidFill>
              </a:rPr>
              <a:t>Megoldás: 1-e, 2-f, 3-a, 4-c, 5-b, 6-d</a:t>
            </a:r>
          </a:p>
          <a:p>
            <a:endParaRPr lang="hu-HU" dirty="0"/>
          </a:p>
        </p:txBody>
      </p:sp>
    </p:spTree>
    <p:extLst>
      <p:ext uri="{BB962C8B-B14F-4D97-AF65-F5344CB8AC3E}">
        <p14:creationId xmlns:p14="http://schemas.microsoft.com/office/powerpoint/2010/main" val="135125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187. Az </a:t>
            </a:r>
            <a:r>
              <a:rPr lang="hu-HU" dirty="0"/>
              <a:t>alábbi szöveg hiányzó részeit egészítse ki úgy a biztosított lehetőségek közül, hogy az megfeleljen a személy- és vagyonvédelmi, valamint a magánnyomozói tevékenység szabályairól szóló 2005. évi CXXXIII. törvény rendelkezéseinek</a:t>
            </a:r>
            <a:r>
              <a:rPr lang="hu-HU" dirty="0" smtClean="0"/>
              <a:t>.</a:t>
            </a:r>
            <a:endParaRPr lang="hu-HU" dirty="0"/>
          </a:p>
        </p:txBody>
      </p:sp>
      <p:sp>
        <p:nvSpPr>
          <p:cNvPr id="3" name="Tartalom helye 2"/>
          <p:cNvSpPr>
            <a:spLocks noGrp="1"/>
          </p:cNvSpPr>
          <p:nvPr>
            <p:ph idx="1"/>
          </p:nvPr>
        </p:nvSpPr>
        <p:spPr>
          <a:xfrm>
            <a:off x="1008807" y="1916832"/>
            <a:ext cx="10009112" cy="4267200"/>
          </a:xfrm>
        </p:spPr>
        <p:txBody>
          <a:bodyPr>
            <a:normAutofit fontScale="92500" lnSpcReduction="10000"/>
          </a:bodyPr>
          <a:lstStyle/>
          <a:p>
            <a:pPr marL="0" indent="0" algn="just">
              <a:buNone/>
            </a:pPr>
            <a:r>
              <a:rPr lang="hu-HU" dirty="0"/>
              <a:t>„Az e törvényben meghatározott tevékenységet személyesen végzőkkel szemben kiszabható felügyeleti bírság legkisebb összege a kötelező legkisebb munkabér (minimálbér) (1) ……………………, legnagyobb összege a kötelező legkisebb munkabér (2) ………………. A vállalkozással szemben kiszabható felügyeleti bírság legkisebb összege a kötelező legkisebb munkabér (3) ……………………., legnagyobb összege a kötelező legkisebb munkabér (4) …………………...”</a:t>
            </a:r>
          </a:p>
          <a:p>
            <a:pPr marL="0" indent="0">
              <a:buNone/>
            </a:pPr>
            <a:endParaRPr lang="hu-HU" dirty="0"/>
          </a:p>
          <a:p>
            <a:pPr lvl="0"/>
            <a:r>
              <a:rPr lang="hu-HU" dirty="0">
                <a:solidFill>
                  <a:srgbClr val="FF0000"/>
                </a:solidFill>
              </a:rPr>
              <a:t>fele</a:t>
            </a:r>
            <a:r>
              <a:rPr lang="hu-HU" dirty="0"/>
              <a:t> / egyszerese / kétszerese;</a:t>
            </a:r>
          </a:p>
          <a:p>
            <a:pPr lvl="0"/>
            <a:r>
              <a:rPr lang="hu-HU" dirty="0"/>
              <a:t>fele / egyszerese / </a:t>
            </a:r>
            <a:r>
              <a:rPr lang="hu-HU" dirty="0">
                <a:solidFill>
                  <a:srgbClr val="FF0000"/>
                </a:solidFill>
              </a:rPr>
              <a:t>kétszerese; </a:t>
            </a:r>
          </a:p>
          <a:p>
            <a:pPr lvl="0"/>
            <a:r>
              <a:rPr lang="hu-HU" dirty="0"/>
              <a:t>kétszerese / </a:t>
            </a:r>
            <a:r>
              <a:rPr lang="hu-HU" dirty="0">
                <a:solidFill>
                  <a:srgbClr val="FF0000"/>
                </a:solidFill>
              </a:rPr>
              <a:t>négyszerese</a:t>
            </a:r>
            <a:r>
              <a:rPr lang="hu-HU" dirty="0"/>
              <a:t> / hatszorosa;</a:t>
            </a:r>
          </a:p>
          <a:p>
            <a:pPr lvl="0"/>
            <a:r>
              <a:rPr lang="hu-HU" dirty="0"/>
              <a:t>hússzorosa/ </a:t>
            </a:r>
            <a:r>
              <a:rPr lang="hu-HU" dirty="0">
                <a:solidFill>
                  <a:srgbClr val="FF0000"/>
                </a:solidFill>
              </a:rPr>
              <a:t>negyvenszerese</a:t>
            </a:r>
            <a:r>
              <a:rPr lang="hu-HU" dirty="0"/>
              <a:t> / hatvanszorosa</a:t>
            </a:r>
          </a:p>
          <a:p>
            <a:endParaRPr lang="hu-HU" dirty="0"/>
          </a:p>
        </p:txBody>
      </p:sp>
    </p:spTree>
    <p:extLst>
      <p:ext uri="{BB962C8B-B14F-4D97-AF65-F5344CB8AC3E}">
        <p14:creationId xmlns:p14="http://schemas.microsoft.com/office/powerpoint/2010/main" val="357458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a:t> </a:t>
            </a:r>
            <a:r>
              <a:rPr lang="hu-HU" dirty="0" smtClean="0"/>
              <a:t>188. Párosítsa </a:t>
            </a:r>
            <a:r>
              <a:rPr lang="hu-HU" dirty="0"/>
              <a:t>az fogalmakat a meghatározásukkal.</a:t>
            </a:r>
            <a:br>
              <a:rPr lang="hu-HU" dirty="0"/>
            </a:br>
            <a:endParaRPr lang="hu-HU" dirty="0"/>
          </a:p>
        </p:txBody>
      </p:sp>
      <p:graphicFrame>
        <p:nvGraphicFramePr>
          <p:cNvPr id="4" name="Tartalom helye 3"/>
          <p:cNvGraphicFramePr>
            <a:graphicFrameLocks noGrp="1"/>
          </p:cNvGraphicFramePr>
          <p:nvPr>
            <p:ph idx="1"/>
            <p:extLst>
              <p:ext uri="{D42A27DB-BD31-4B8C-83A1-F6EECF244321}">
                <p14:modId xmlns:p14="http://schemas.microsoft.com/office/powerpoint/2010/main" val="4057206318"/>
              </p:ext>
            </p:extLst>
          </p:nvPr>
        </p:nvGraphicFramePr>
        <p:xfrm>
          <a:off x="729816" y="1700808"/>
          <a:ext cx="10567093" cy="4350597"/>
        </p:xfrm>
        <a:graphic>
          <a:graphicData uri="http://schemas.openxmlformats.org/drawingml/2006/table">
            <a:tbl>
              <a:tblPr firstRow="1" firstCol="1" bandRow="1"/>
              <a:tblGrid>
                <a:gridCol w="487267">
                  <a:extLst>
                    <a:ext uri="{9D8B030D-6E8A-4147-A177-3AD203B41FA5}">
                      <a16:colId xmlns:a16="http://schemas.microsoft.com/office/drawing/2014/main" val="491741355"/>
                    </a:ext>
                  </a:extLst>
                </a:gridCol>
                <a:gridCol w="8047695">
                  <a:extLst>
                    <a:ext uri="{9D8B030D-6E8A-4147-A177-3AD203B41FA5}">
                      <a16:colId xmlns:a16="http://schemas.microsoft.com/office/drawing/2014/main" val="3200133536"/>
                    </a:ext>
                  </a:extLst>
                </a:gridCol>
                <a:gridCol w="243856">
                  <a:extLst>
                    <a:ext uri="{9D8B030D-6E8A-4147-A177-3AD203B41FA5}">
                      <a16:colId xmlns:a16="http://schemas.microsoft.com/office/drawing/2014/main" val="1337861620"/>
                    </a:ext>
                  </a:extLst>
                </a:gridCol>
                <a:gridCol w="325141">
                  <a:extLst>
                    <a:ext uri="{9D8B030D-6E8A-4147-A177-3AD203B41FA5}">
                      <a16:colId xmlns:a16="http://schemas.microsoft.com/office/drawing/2014/main" val="629434963"/>
                    </a:ext>
                  </a:extLst>
                </a:gridCol>
                <a:gridCol w="1463134">
                  <a:extLst>
                    <a:ext uri="{9D8B030D-6E8A-4147-A177-3AD203B41FA5}">
                      <a16:colId xmlns:a16="http://schemas.microsoft.com/office/drawing/2014/main" val="3640065870"/>
                    </a:ext>
                  </a:extLst>
                </a:gridCol>
              </a:tblGrid>
              <a:tr h="1281266">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1,</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17145" algn="just">
                        <a:lnSpc>
                          <a:spcPct val="107000"/>
                        </a:lnSpc>
                        <a:spcAft>
                          <a:spcPts val="0"/>
                        </a:spcAft>
                      </a:pPr>
                      <a:r>
                        <a:rPr lang="hu-HU" sz="1400" dirty="0">
                          <a:effectLst/>
                          <a:latin typeface="+mn-lt"/>
                          <a:ea typeface="Calibri" panose="020F0502020204030204" pitchFamily="34" charset="0"/>
                          <a:cs typeface="Times New Roman" panose="02020603050405020304" pitchFamily="18" charset="0"/>
                        </a:rPr>
                        <a:t>meghatározott területen elhelyezett vagy járműbe telepített elektronikai vagyonvédelmi rendszer, amely </a:t>
                      </a:r>
                      <a:r>
                        <a:rPr lang="hu-HU" sz="1400" i="1" dirty="0">
                          <a:effectLst/>
                          <a:latin typeface="+mn-lt"/>
                          <a:ea typeface="Calibri" panose="020F0502020204030204" pitchFamily="34" charset="0"/>
                          <a:cs typeface="Times New Roman" panose="02020603050405020304" pitchFamily="18" charset="0"/>
                        </a:rPr>
                        <a:t>- </a:t>
                      </a:r>
                      <a:r>
                        <a:rPr lang="hu-HU" sz="1400" dirty="0">
                          <a:effectLst/>
                          <a:latin typeface="+mn-lt"/>
                          <a:ea typeface="Calibri" panose="020F0502020204030204" pitchFamily="34" charset="0"/>
                          <a:cs typeface="Times New Roman" panose="02020603050405020304" pitchFamily="18" charset="0"/>
                        </a:rPr>
                        <a:t>a szerződés keretei között, a jogsértő cselekmények megelőzése, megszakítása, a bűncselekmény elkövetésén tetten ért jogsértő elfogása érdekében, elektromos úton - az érintett területre vagy járműre vonatkozó, a vagyonvédelem szempontjából jelentőséggel bíró információkat továbbít a védett területet vagy járművet folyamatosan figyelő vagyonőrnek;</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a,</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elektronikai vagyonvédelmi rendszer</a:t>
                      </a:r>
                      <a:endParaRPr lang="hu-HU" sz="1400" b="1" dirty="0">
                        <a:effectLst/>
                        <a:latin typeface="+mn-lt"/>
                        <a:ea typeface="Times New Roman" panose="02020603050405020304" pitchFamily="18" charset="0"/>
                        <a:cs typeface="Times New Roman" panose="02020603050405020304" pitchFamily="18" charset="0"/>
                      </a:endParaRP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1495671"/>
                  </a:ext>
                </a:extLst>
              </a:tr>
              <a:tr h="736794">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2</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hu-HU" sz="1400" b="0">
                          <a:effectLst/>
                          <a:latin typeface="+mn-lt"/>
                          <a:ea typeface="Times New Roman" panose="02020603050405020304" pitchFamily="18" charset="0"/>
                          <a:cs typeface="Times New Roman" panose="02020603050405020304" pitchFamily="18" charset="0"/>
                        </a:rPr>
                        <a:t>mindazon, az érintett személy birtokában lévő, általa fogott vagy testére rögzített, azon viselt olyan tárgy, amely a benne elhelyezett dolgok szállítására avagy azok szállításának megkönnyítésére szolgál és amely alkalmas arra, hogy e dolgok a külső szemlélő elől - részben vagy egészben - elfedve maradjanak;</a:t>
                      </a:r>
                      <a:endParaRPr lang="hu-HU" sz="1400" b="1">
                        <a:effectLst/>
                        <a:latin typeface="+mn-lt"/>
                        <a:ea typeface="Times New Roman" panose="02020603050405020304" pitchFamily="18" charset="0"/>
                        <a:cs typeface="Times New Roman" panose="02020603050405020304" pitchFamily="18" charset="0"/>
                      </a:endParaRP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b,</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csomag:</a:t>
                      </a:r>
                      <a:endParaRPr lang="hu-HU" sz="1400" b="1" dirty="0">
                        <a:effectLst/>
                        <a:latin typeface="+mn-lt"/>
                        <a:ea typeface="Times New Roman" panose="02020603050405020304" pitchFamily="18" charset="0"/>
                        <a:cs typeface="Times New Roman" panose="02020603050405020304" pitchFamily="18" charset="0"/>
                      </a:endParaRP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8235693"/>
                  </a:ext>
                </a:extLst>
              </a:tr>
              <a:tr h="591354">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3,</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0"/>
                        </a:spcAft>
                      </a:pPr>
                      <a:r>
                        <a:rPr lang="hu-HU" sz="1400">
                          <a:effectLst/>
                          <a:latin typeface="+mn-lt"/>
                          <a:ea typeface="Calibri" panose="020F0502020204030204" pitchFamily="34" charset="0"/>
                          <a:cs typeface="Times New Roman" panose="02020603050405020304" pitchFamily="18" charset="0"/>
                        </a:rPr>
                        <a:t>a közhasználatra szolgáló olyan állami vagy önkormányzati tulajdonban álló terület, amelyet rendeltetésének megfelelően mindenki korlátozás nélkül igénybe vehet, ideértve a közterületnek közútként szolgáló részét is;</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c,</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0"/>
                        </a:spcAft>
                      </a:pPr>
                      <a:r>
                        <a:rPr lang="hu-HU" sz="1400" dirty="0">
                          <a:effectLst/>
                          <a:latin typeface="+mn-lt"/>
                          <a:ea typeface="Calibri" panose="020F0502020204030204" pitchFamily="34" charset="0"/>
                          <a:cs typeface="Times New Roman" panose="02020603050405020304" pitchFamily="18" charset="0"/>
                        </a:rPr>
                        <a:t>távfelügyeleti rendszer:</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7448017"/>
                  </a:ext>
                </a:extLst>
              </a:tr>
              <a:tr h="1105191">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4,</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hu-HU" sz="1400" b="0">
                          <a:effectLst/>
                          <a:latin typeface="+mn-lt"/>
                          <a:ea typeface="Times New Roman" panose="02020603050405020304" pitchFamily="18" charset="0"/>
                          <a:cs typeface="Times New Roman" panose="02020603050405020304" pitchFamily="18" charset="0"/>
                        </a:rPr>
                        <a:t>vagyonvédelmi célból a vállalkozási szerződésben megjelölt ingatlanon telepítendő vagy telepített elektronikus jelző és képi megfigyelőrendszer, ideértve a térfelügyeleti rendszert, az elektronikus beléptető rendszert, a betörésjelző rendszert, a távfelügyeleti rendszert, az adat- és informatikai védelemre irányuló biztonságtechnikai rendszert, továbbá az egyéb, jel és kép továbbítását vagy fény, illetve hang jelzését is lehetővé tevő elektronikus műszaki megoldást;</a:t>
                      </a:r>
                      <a:endParaRPr lang="hu-HU" sz="1400" b="1">
                        <a:effectLst/>
                        <a:latin typeface="+mn-lt"/>
                        <a:ea typeface="Times New Roman" panose="02020603050405020304" pitchFamily="18" charset="0"/>
                        <a:cs typeface="Times New Roman" panose="02020603050405020304" pitchFamily="18" charset="0"/>
                      </a:endParaRP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d,</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tettenérés:</a:t>
                      </a:r>
                      <a:endParaRPr lang="hu-HU" sz="1400" b="1" dirty="0">
                        <a:effectLst/>
                        <a:latin typeface="+mn-lt"/>
                        <a:ea typeface="Times New Roman" panose="02020603050405020304" pitchFamily="18" charset="0"/>
                        <a:cs typeface="Times New Roman" panose="02020603050405020304" pitchFamily="18" charset="0"/>
                      </a:endParaRP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0295839"/>
                  </a:ext>
                </a:extLst>
              </a:tr>
              <a:tr h="552595">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5,</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hu-HU" sz="1400" b="0">
                          <a:effectLst/>
                          <a:latin typeface="+mn-lt"/>
                          <a:ea typeface="Times New Roman" panose="02020603050405020304" pitchFamily="18" charset="0"/>
                          <a:cs typeface="Times New Roman" panose="02020603050405020304" pitchFamily="18" charset="0"/>
                        </a:rPr>
                        <a:t>jogsértő cselekmény elkövetésének közvetlen észlelése, ideértve a jogsértésnek elektronikus megfigyelőrendszer (térfigyelés) útján történő, az eseménnyel egyidejű észlelését is;</a:t>
                      </a:r>
                      <a:endParaRPr lang="hu-HU" sz="1400" b="1">
                        <a:effectLst/>
                        <a:latin typeface="+mn-lt"/>
                        <a:ea typeface="Times New Roman" panose="02020603050405020304" pitchFamily="18" charset="0"/>
                        <a:cs typeface="Times New Roman" panose="02020603050405020304" pitchFamily="18" charset="0"/>
                      </a:endParaRP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e,</a:t>
                      </a: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közterület:</a:t>
                      </a:r>
                      <a:endParaRPr lang="hu-HU" sz="1400" b="1" dirty="0">
                        <a:effectLst/>
                        <a:latin typeface="+mn-lt"/>
                        <a:ea typeface="Times New Roman" panose="02020603050405020304" pitchFamily="18" charset="0"/>
                        <a:cs typeface="Times New Roman" panose="02020603050405020304" pitchFamily="18" charset="0"/>
                      </a:endParaRPr>
                    </a:p>
                  </a:txBody>
                  <a:tcPr marL="34537" marR="345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7159181"/>
                  </a:ext>
                </a:extLst>
              </a:tr>
            </a:tbl>
          </a:graphicData>
        </a:graphic>
      </p:graphicFrame>
      <p:sp>
        <p:nvSpPr>
          <p:cNvPr id="5" name="Téglalap 4"/>
          <p:cNvSpPr/>
          <p:nvPr/>
        </p:nvSpPr>
        <p:spPr>
          <a:xfrm>
            <a:off x="4366116" y="6272562"/>
            <a:ext cx="3961341" cy="438582"/>
          </a:xfrm>
          <a:prstGeom prst="rect">
            <a:avLst/>
          </a:prstGeom>
        </p:spPr>
        <p:txBody>
          <a:bodyPr wrap="none">
            <a:spAutoFit/>
          </a:bodyPr>
          <a:lstStyle/>
          <a:p>
            <a:pPr>
              <a:lnSpc>
                <a:spcPct val="107000"/>
              </a:lnSpc>
              <a:spcAft>
                <a:spcPts val="0"/>
              </a:spcAft>
            </a:pPr>
            <a:r>
              <a:rPr lang="hu-HU" sz="2200" dirty="0">
                <a:solidFill>
                  <a:srgbClr val="FF0000"/>
                </a:solidFill>
                <a:ea typeface="Calibri" panose="020F0502020204030204" pitchFamily="34" charset="0"/>
                <a:cs typeface="Times New Roman" panose="02020603050405020304" pitchFamily="18" charset="0"/>
              </a:rPr>
              <a:t>Megoldás: 1-c, 2-b, 3-e, 4-a, 5-d, </a:t>
            </a:r>
            <a:endParaRPr lang="hu-HU"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954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3772" y="404664"/>
            <a:ext cx="11449272" cy="1020762"/>
          </a:xfrm>
        </p:spPr>
        <p:txBody>
          <a:bodyPr>
            <a:noAutofit/>
          </a:bodyPr>
          <a:lstStyle/>
          <a:p>
            <a:pPr lvl="0" algn="just"/>
            <a:r>
              <a:rPr lang="hu-HU" sz="2200" dirty="0" smtClean="0"/>
              <a:t>18. Válassza </a:t>
            </a:r>
            <a:r>
              <a:rPr lang="hu-HU" sz="2200" dirty="0"/>
              <a:t>ki az alábbi felsorolásból, hogy a személy- és vagyonvédelmi, valamint a magánnyomozói tevékenység szabályairól szóló 2005. évi CXXXIII. törvény alkalmazásában személy- és vagyonvédelmi tevékenységnek mi </a:t>
            </a:r>
            <a:r>
              <a:rPr lang="hu-HU" sz="2200" b="1" u="sng" dirty="0">
                <a:solidFill>
                  <a:srgbClr val="FF0000"/>
                </a:solidFill>
              </a:rPr>
              <a:t>nem</a:t>
            </a:r>
            <a:r>
              <a:rPr lang="hu-HU" sz="2200" dirty="0"/>
              <a:t> minősül</a:t>
            </a:r>
            <a:r>
              <a:rPr lang="hu-HU" sz="2200" dirty="0" smtClean="0"/>
              <a:t>.</a:t>
            </a:r>
            <a:endParaRPr lang="hu-HU" sz="2200" dirty="0"/>
          </a:p>
        </p:txBody>
      </p:sp>
      <p:sp>
        <p:nvSpPr>
          <p:cNvPr id="3" name="Tartalom helye 2"/>
          <p:cNvSpPr>
            <a:spLocks noGrp="1"/>
          </p:cNvSpPr>
          <p:nvPr>
            <p:ph idx="1"/>
          </p:nvPr>
        </p:nvSpPr>
        <p:spPr>
          <a:xfrm>
            <a:off x="549796" y="1905000"/>
            <a:ext cx="11233248" cy="4267200"/>
          </a:xfrm>
        </p:spPr>
        <p:txBody>
          <a:bodyPr>
            <a:normAutofit lnSpcReduction="10000"/>
          </a:bodyPr>
          <a:lstStyle/>
          <a:p>
            <a:pPr marL="457200" lvl="0" indent="-457200">
              <a:buFont typeface="+mj-lt"/>
              <a:buAutoNum type="alphaLcParenR"/>
            </a:pPr>
            <a:r>
              <a:rPr lang="hu-HU" dirty="0"/>
              <a:t>közterület őrzése,</a:t>
            </a:r>
          </a:p>
          <a:p>
            <a:pPr marL="457200" lvl="0" indent="-457200">
              <a:buFont typeface="+mj-lt"/>
              <a:buAutoNum type="alphaLcParenR"/>
            </a:pPr>
            <a:r>
              <a:rPr lang="hu-HU" dirty="0"/>
              <a:t>iskolai csoportok biztosítása,</a:t>
            </a:r>
          </a:p>
          <a:p>
            <a:pPr marL="457200" lvl="0" indent="-457200">
              <a:buFont typeface="+mj-lt"/>
              <a:buAutoNum type="alphaLcParenR"/>
            </a:pPr>
            <a:r>
              <a:rPr lang="hu-HU" dirty="0"/>
              <a:t>a rendezvény biztosítása,</a:t>
            </a:r>
          </a:p>
          <a:p>
            <a:pPr marL="457200" lvl="0" indent="-457200">
              <a:buFont typeface="+mj-lt"/>
              <a:buAutoNum type="alphaLcParenR"/>
            </a:pPr>
            <a:r>
              <a:rPr lang="hu-HU" dirty="0"/>
              <a:t>az ingatlan, illetve ingóság őrzése,</a:t>
            </a:r>
          </a:p>
          <a:p>
            <a:pPr marL="457200" lvl="0" indent="-457200">
              <a:buFont typeface="+mj-lt"/>
              <a:buAutoNum type="alphaLcParenR"/>
            </a:pPr>
            <a:r>
              <a:rPr lang="hu-HU" dirty="0"/>
              <a:t>elkóborolt háziállatokról való gondoskodás,</a:t>
            </a:r>
          </a:p>
          <a:p>
            <a:pPr marL="457200" lvl="0" indent="-457200">
              <a:buFont typeface="+mj-lt"/>
              <a:buAutoNum type="alphaLcParenR"/>
            </a:pPr>
            <a:r>
              <a:rPr lang="hu-HU" dirty="0"/>
              <a:t>a szállítmány kísérése, pénz és érték szállítása,</a:t>
            </a:r>
          </a:p>
          <a:p>
            <a:pPr marL="457200" lvl="0" indent="-457200">
              <a:buFont typeface="+mj-lt"/>
              <a:buAutoNum type="alphaLcParenR"/>
            </a:pPr>
            <a:r>
              <a:rPr lang="hu-HU" dirty="0"/>
              <a:t>a természetes személyek életének és testi épségének védelme,</a:t>
            </a:r>
          </a:p>
          <a:p>
            <a:pPr marL="457200" indent="-457200">
              <a:buFont typeface="+mj-lt"/>
              <a:buAutoNum type="alphaLcParenR"/>
            </a:pPr>
            <a:r>
              <a:rPr lang="hu-HU" dirty="0"/>
              <a:t>szabálytalanul közlekedő járművek vezetőivel való eljárás, </a:t>
            </a:r>
          </a:p>
        </p:txBody>
      </p:sp>
    </p:spTree>
    <p:extLst>
      <p:ext uri="{BB962C8B-B14F-4D97-AF65-F5344CB8AC3E}">
        <p14:creationId xmlns:p14="http://schemas.microsoft.com/office/powerpoint/2010/main" val="98240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189. Egészítse </a:t>
            </a:r>
            <a:r>
              <a:rPr lang="hu-HU" dirty="0"/>
              <a:t>ki a csomag fogalmát a megadott szavakkal úgy, hogy a személy- és vagyonvédelmi, valamint a magánnyomozói tevékenység szabályairól szóló 2005. évi CXXXIII. törvény rendelkezéseinek megfeleljen</a:t>
            </a:r>
            <a:r>
              <a:rPr lang="hu-HU" dirty="0" smtClean="0"/>
              <a:t>.</a:t>
            </a:r>
            <a:endParaRPr lang="hu-HU" dirty="0"/>
          </a:p>
        </p:txBody>
      </p:sp>
      <p:sp>
        <p:nvSpPr>
          <p:cNvPr id="3" name="Tartalom helye 2"/>
          <p:cNvSpPr>
            <a:spLocks noGrp="1"/>
          </p:cNvSpPr>
          <p:nvPr>
            <p:ph idx="1"/>
          </p:nvPr>
        </p:nvSpPr>
        <p:spPr>
          <a:xfrm>
            <a:off x="914530" y="1844824"/>
            <a:ext cx="10197666" cy="4267200"/>
          </a:xfrm>
        </p:spPr>
        <p:txBody>
          <a:bodyPr>
            <a:normAutofit/>
          </a:bodyPr>
          <a:lstStyle/>
          <a:p>
            <a:pPr marL="0" indent="0" algn="just">
              <a:buNone/>
            </a:pPr>
            <a:r>
              <a:rPr lang="hu-HU" dirty="0"/>
              <a:t>„Mindazon, az érintett személy (1) …………………, általa fogott vagy testére rögzített, (2) </a:t>
            </a:r>
            <a:r>
              <a:rPr lang="hu-HU" dirty="0" smtClean="0"/>
              <a:t>……………………… </a:t>
            </a:r>
            <a:r>
              <a:rPr lang="hu-HU" dirty="0"/>
              <a:t>olyan tárgy, amely a benne elhelyezett dolgok (3) ……………………. avagy azok szállításának megkönnyítésére szolgál és amely alkalmas arra, hogy e dolgok a (4) …………………….. elől - részben vagy egészben - elfedve maradjanak.”</a:t>
            </a:r>
          </a:p>
          <a:p>
            <a:pPr marL="0" indent="0">
              <a:buNone/>
            </a:pPr>
            <a:endParaRPr lang="hu-HU" dirty="0"/>
          </a:p>
          <a:p>
            <a:pPr marL="0" indent="0">
              <a:buNone/>
            </a:pPr>
            <a:r>
              <a:rPr lang="hu-HU" dirty="0" smtClean="0"/>
              <a:t>a</a:t>
            </a:r>
            <a:r>
              <a:rPr lang="hu-HU" dirty="0"/>
              <a:t>) azon viselt b) birtokában lévő c) külső szemlélő d) szállítására</a:t>
            </a:r>
          </a:p>
          <a:p>
            <a:pPr marL="0" indent="0">
              <a:buNone/>
            </a:pPr>
            <a:r>
              <a:rPr lang="hu-HU" dirty="0"/>
              <a:t> </a:t>
            </a:r>
          </a:p>
          <a:p>
            <a:pPr marL="0" indent="0">
              <a:buNone/>
            </a:pPr>
            <a:r>
              <a:rPr lang="hu-HU" dirty="0">
                <a:solidFill>
                  <a:srgbClr val="FF0000"/>
                </a:solidFill>
              </a:rPr>
              <a:t>Megoldás: 1-b, 2-a, 3-d, 4-c, </a:t>
            </a:r>
          </a:p>
          <a:p>
            <a:pPr marL="0" indent="0">
              <a:buNone/>
            </a:pPr>
            <a:endParaRPr lang="hu-HU" dirty="0"/>
          </a:p>
        </p:txBody>
      </p:sp>
    </p:spTree>
    <p:extLst>
      <p:ext uri="{BB962C8B-B14F-4D97-AF65-F5344CB8AC3E}">
        <p14:creationId xmlns:p14="http://schemas.microsoft.com/office/powerpoint/2010/main" val="128159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190. A </a:t>
            </a:r>
            <a:r>
              <a:rPr lang="hu-HU" dirty="0"/>
              <a:t>lehetőségek közül válassza ki azt, ami az alábbi, a személy- és vagyonvédelmi, valamint a magánnyomozói tevékenység szabályairól szóló 2005. évi CXXXIII. törvény rendelkezéseiben fellelhető fogalom meghatározáshoz tartozó fogalom</a:t>
            </a:r>
            <a:r>
              <a:rPr lang="hu-HU" dirty="0" smtClean="0"/>
              <a:t>.</a:t>
            </a:r>
            <a:endParaRPr lang="hu-HU" dirty="0"/>
          </a:p>
        </p:txBody>
      </p:sp>
      <p:sp>
        <p:nvSpPr>
          <p:cNvPr id="3" name="Tartalom helye 2"/>
          <p:cNvSpPr>
            <a:spLocks noGrp="1"/>
          </p:cNvSpPr>
          <p:nvPr>
            <p:ph idx="1"/>
          </p:nvPr>
        </p:nvSpPr>
        <p:spPr/>
        <p:txBody>
          <a:bodyPr>
            <a:normAutofit lnSpcReduction="10000"/>
          </a:bodyPr>
          <a:lstStyle/>
          <a:p>
            <a:pPr marL="0" indent="0">
              <a:buNone/>
            </a:pPr>
            <a:r>
              <a:rPr lang="hu-HU" dirty="0"/>
              <a:t>„Mindazon, az érintett személy birtokában lévő, általa fogott vagy testére rögzített, azon viselt olyan tárgy, amely a benne elhelyezett dolgok szállítására avagy azok szállításának megkönnyítésére szolgál és amely alkalmas arra, hogy e dolgok a külső szemlélő elől - részben vagy egészben - elfedve maradjanak”</a:t>
            </a:r>
          </a:p>
          <a:p>
            <a:pPr marL="0" indent="0">
              <a:buNone/>
            </a:pPr>
            <a:endParaRPr lang="hu-HU" dirty="0"/>
          </a:p>
          <a:p>
            <a:pPr lvl="0"/>
            <a:r>
              <a:rPr lang="hu-HU" dirty="0"/>
              <a:t>szállítmány;</a:t>
            </a:r>
          </a:p>
          <a:p>
            <a:pPr lvl="0"/>
            <a:r>
              <a:rPr lang="hu-HU" dirty="0"/>
              <a:t>küldemény; </a:t>
            </a:r>
          </a:p>
          <a:p>
            <a:pPr lvl="0"/>
            <a:r>
              <a:rPr lang="hu-HU" dirty="0">
                <a:solidFill>
                  <a:srgbClr val="FF0000"/>
                </a:solidFill>
              </a:rPr>
              <a:t>csomag;</a:t>
            </a:r>
          </a:p>
          <a:p>
            <a:pPr lvl="0"/>
            <a:r>
              <a:rPr lang="hu-HU" dirty="0"/>
              <a:t>rakomány;</a:t>
            </a:r>
          </a:p>
          <a:p>
            <a:endParaRPr lang="hu-HU" dirty="0"/>
          </a:p>
        </p:txBody>
      </p:sp>
    </p:spTree>
    <p:extLst>
      <p:ext uri="{BB962C8B-B14F-4D97-AF65-F5344CB8AC3E}">
        <p14:creationId xmlns:p14="http://schemas.microsoft.com/office/powerpoint/2010/main" val="107852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191. Döntse </a:t>
            </a:r>
            <a:r>
              <a:rPr lang="hu-HU" dirty="0"/>
              <a:t>el, hogy az alábbi csomag fogalma a személy- és vagyonvédelmi, valamint a magánnyomozói tevékenység szabályairól szóló 2005. évi CXXXIII. törvény rendelkezései tekintetében helyesen vagy helytelenül van megfogalmazva</a:t>
            </a:r>
            <a:r>
              <a:rPr lang="hu-HU" dirty="0" smtClean="0"/>
              <a:t>.</a:t>
            </a:r>
            <a:endParaRPr lang="hu-HU" dirty="0"/>
          </a:p>
        </p:txBody>
      </p:sp>
      <p:sp>
        <p:nvSpPr>
          <p:cNvPr id="3" name="Tartalom helye 2"/>
          <p:cNvSpPr>
            <a:spLocks noGrp="1"/>
          </p:cNvSpPr>
          <p:nvPr>
            <p:ph idx="1"/>
          </p:nvPr>
        </p:nvSpPr>
        <p:spPr/>
        <p:txBody>
          <a:bodyPr/>
          <a:lstStyle/>
          <a:p>
            <a:pPr marL="0" indent="0" algn="just">
              <a:buNone/>
            </a:pPr>
            <a:r>
              <a:rPr lang="hu-HU" dirty="0"/>
              <a:t>„Mindazon, az érintett személy birtokában lévő, általa fogott vagy testére rögzített, azon viselt olyan tárgy, amely a benne elhelyezett dolgok szállítására avagy azok szállításának megkönnyítésére szolgál és amely alkalmas arra, hogy e dolgok a külső szemlélő elől - részben vagy egészben - elfedve maradjanak”</a:t>
            </a:r>
          </a:p>
          <a:p>
            <a:pPr marL="0" indent="0">
              <a:buNone/>
            </a:pPr>
            <a:r>
              <a:rPr lang="hu-HU" dirty="0"/>
              <a:t> </a:t>
            </a:r>
          </a:p>
          <a:p>
            <a:pPr lvl="0"/>
            <a:r>
              <a:rPr lang="hu-HU" dirty="0">
                <a:solidFill>
                  <a:srgbClr val="FF0000"/>
                </a:solidFill>
              </a:rPr>
              <a:t>helyes;</a:t>
            </a:r>
          </a:p>
          <a:p>
            <a:pPr lvl="0"/>
            <a:r>
              <a:rPr lang="hu-HU" dirty="0"/>
              <a:t>helytelen;</a:t>
            </a:r>
          </a:p>
          <a:p>
            <a:endParaRPr lang="hu-HU" dirty="0"/>
          </a:p>
        </p:txBody>
      </p:sp>
    </p:spTree>
    <p:extLst>
      <p:ext uri="{BB962C8B-B14F-4D97-AF65-F5344CB8AC3E}">
        <p14:creationId xmlns:p14="http://schemas.microsoft.com/office/powerpoint/2010/main" val="165595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192. Döntse </a:t>
            </a:r>
            <a:r>
              <a:rPr lang="hu-HU" dirty="0"/>
              <a:t>el, hogy az alábbi csomag fogalma a személy- és vagyonvédelmi, valamint a magánnyomozói tevékenység szabályairól szóló 2005. évi CXXXIII. törvény rendelkezései tekintetében helyesen vagy helytelenül van megfogalmazva</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„Mindazon, az érintett személy birtokában lévő, általa érintett vagy testére csatolt, azon viselt olyan tárgy, amely a rajta elhelyezett dolgok szállítására avagy azok szállításának megkönnyítésére szolgál és amely alkalmatlan arra, hogy e dolgok a külső szemlélő elől - részben vagy egészben - elfedve legyen.”</a:t>
            </a:r>
          </a:p>
          <a:p>
            <a:pPr marL="0" indent="0">
              <a:buNone/>
            </a:pPr>
            <a:endParaRPr lang="hu-HU" dirty="0"/>
          </a:p>
          <a:p>
            <a:pPr lvl="0"/>
            <a:r>
              <a:rPr lang="hu-HU" dirty="0"/>
              <a:t>helyes;</a:t>
            </a:r>
          </a:p>
          <a:p>
            <a:pPr lvl="0"/>
            <a:r>
              <a:rPr lang="hu-HU" dirty="0">
                <a:solidFill>
                  <a:srgbClr val="FF0000"/>
                </a:solidFill>
              </a:rPr>
              <a:t>helytelen;</a:t>
            </a:r>
          </a:p>
          <a:p>
            <a:endParaRPr lang="hu-HU" dirty="0"/>
          </a:p>
        </p:txBody>
      </p:sp>
    </p:spTree>
    <p:extLst>
      <p:ext uri="{BB962C8B-B14F-4D97-AF65-F5344CB8AC3E}">
        <p14:creationId xmlns:p14="http://schemas.microsoft.com/office/powerpoint/2010/main" val="157127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193. A </a:t>
            </a:r>
            <a:r>
              <a:rPr lang="hu-HU" dirty="0"/>
              <a:t>lehetőségek közül válassza ki azt, ami az alábbi, a személy- és vagyonvédelmi, valamint a magánnyomozói tevékenység szabályairól szóló 2005. évi CXXXIII. törvény rendelkezéseiben fellelhető fogalom meghatározáshoz tartozó fogalom</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„Jogsértő cselekmény elkövetésének közvetlen észlelése, ideértve a jogsértésnek elektronikus megfigyelőrendszer (térfigyelés) útján történő, az eseménnyel egyidejű észlelését is.”</a:t>
            </a:r>
          </a:p>
          <a:p>
            <a:pPr marL="0" indent="0">
              <a:buNone/>
            </a:pPr>
            <a:endParaRPr lang="hu-HU" dirty="0"/>
          </a:p>
          <a:p>
            <a:pPr lvl="0"/>
            <a:r>
              <a:rPr lang="hu-HU" dirty="0"/>
              <a:t>megfogás;</a:t>
            </a:r>
          </a:p>
          <a:p>
            <a:pPr lvl="0"/>
            <a:r>
              <a:rPr lang="hu-HU" dirty="0"/>
              <a:t>leleplezés; </a:t>
            </a:r>
          </a:p>
          <a:p>
            <a:pPr lvl="0"/>
            <a:r>
              <a:rPr lang="hu-HU" dirty="0"/>
              <a:t>elfogás;</a:t>
            </a:r>
          </a:p>
          <a:p>
            <a:pPr lvl="0"/>
            <a:r>
              <a:rPr lang="hu-HU" dirty="0">
                <a:solidFill>
                  <a:srgbClr val="FF0000"/>
                </a:solidFill>
              </a:rPr>
              <a:t>tettenérés;</a:t>
            </a:r>
          </a:p>
          <a:p>
            <a:endParaRPr lang="hu-HU" dirty="0"/>
          </a:p>
        </p:txBody>
      </p:sp>
    </p:spTree>
    <p:extLst>
      <p:ext uri="{BB962C8B-B14F-4D97-AF65-F5344CB8AC3E}">
        <p14:creationId xmlns:p14="http://schemas.microsoft.com/office/powerpoint/2010/main" val="414731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194. Egészítse </a:t>
            </a:r>
            <a:r>
              <a:rPr lang="hu-HU" dirty="0"/>
              <a:t>ki a tettenérés fogalmát a megadott szavakkal úgy, hogy a személy- és vagyonvédelmi, valamint a magánnyomozói tevékenység szabályairól szóló 2005. évi CXXXIII. törvény rendelkezéseinek megfeleljen</a:t>
            </a:r>
            <a:r>
              <a:rPr lang="hu-HU" dirty="0" smtClean="0"/>
              <a:t>.</a:t>
            </a:r>
            <a:endParaRPr lang="hu-HU" dirty="0"/>
          </a:p>
        </p:txBody>
      </p:sp>
      <p:sp>
        <p:nvSpPr>
          <p:cNvPr id="3" name="Tartalom helye 2"/>
          <p:cNvSpPr>
            <a:spLocks noGrp="1"/>
          </p:cNvSpPr>
          <p:nvPr>
            <p:ph idx="1"/>
          </p:nvPr>
        </p:nvSpPr>
        <p:spPr>
          <a:xfrm>
            <a:off x="837828" y="2204864"/>
            <a:ext cx="10225135" cy="4267200"/>
          </a:xfrm>
        </p:spPr>
        <p:txBody>
          <a:bodyPr/>
          <a:lstStyle/>
          <a:p>
            <a:pPr marL="0" indent="0">
              <a:buNone/>
            </a:pPr>
            <a:r>
              <a:rPr lang="hu-HU" dirty="0"/>
              <a:t>„Jogsértő (1) …………….. elkövetésének közvetlen (2) ……………….., ideértve a jogsértésnek (3) …………………… megfigyelőrendszer (térfigyelés) útján történő, az eseménnyel egyidejű (4) ……………….. is.”</a:t>
            </a:r>
          </a:p>
          <a:p>
            <a:pPr marL="0" indent="0">
              <a:buNone/>
            </a:pPr>
            <a:endParaRPr lang="hu-HU" dirty="0"/>
          </a:p>
          <a:p>
            <a:pPr marL="0" indent="0">
              <a:buNone/>
            </a:pPr>
            <a:r>
              <a:rPr lang="hu-HU" dirty="0" smtClean="0"/>
              <a:t>a</a:t>
            </a:r>
            <a:r>
              <a:rPr lang="hu-HU" dirty="0"/>
              <a:t>) cselekmény b) elektronikus c) észlelését d) észlelése </a:t>
            </a:r>
          </a:p>
          <a:p>
            <a:pPr marL="0" indent="0">
              <a:buNone/>
            </a:pPr>
            <a:endParaRPr lang="hu-HU" dirty="0"/>
          </a:p>
          <a:p>
            <a:pPr marL="0" indent="0">
              <a:buNone/>
            </a:pPr>
            <a:r>
              <a:rPr lang="hu-HU" dirty="0">
                <a:solidFill>
                  <a:srgbClr val="FF0000"/>
                </a:solidFill>
              </a:rPr>
              <a:t>Megoldás: 1-a, 2-d, 3-b, 4-c, </a:t>
            </a:r>
          </a:p>
          <a:p>
            <a:endParaRPr lang="hu-HU" dirty="0"/>
          </a:p>
        </p:txBody>
      </p:sp>
    </p:spTree>
    <p:extLst>
      <p:ext uri="{BB962C8B-B14F-4D97-AF65-F5344CB8AC3E}">
        <p14:creationId xmlns:p14="http://schemas.microsoft.com/office/powerpoint/2010/main" val="6850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195. Döntse </a:t>
            </a:r>
            <a:r>
              <a:rPr lang="hu-HU" dirty="0"/>
              <a:t>el, hogy az alábbi tettenérés fogalma a személy- és vagyonvédelmi, valamint a magánnyomozói tevékenység szabályairól szóló 2005. évi CXXXIII. törvény rendelkezései tekintetében helyesen vagy helytelenül van megfogalmazva</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„Jogsértő cselekmény elkövetésének közvetlen észlelése, ideértve a jogsértésnek elektronikus megfigyelőrendszer (térfigyelés) útján történő, az eseménnyel egyidejű észlelését is.”</a:t>
            </a:r>
          </a:p>
          <a:p>
            <a:pPr marL="0" indent="0">
              <a:buNone/>
            </a:pPr>
            <a:endParaRPr lang="hu-HU" dirty="0"/>
          </a:p>
          <a:p>
            <a:pPr lvl="0"/>
            <a:r>
              <a:rPr lang="hu-HU" dirty="0">
                <a:solidFill>
                  <a:srgbClr val="FF0000"/>
                </a:solidFill>
              </a:rPr>
              <a:t>helyes;</a:t>
            </a:r>
          </a:p>
          <a:p>
            <a:pPr lvl="0"/>
            <a:r>
              <a:rPr lang="hu-HU" dirty="0"/>
              <a:t>helytelen;</a:t>
            </a:r>
          </a:p>
          <a:p>
            <a:endParaRPr lang="hu-HU" dirty="0"/>
          </a:p>
        </p:txBody>
      </p:sp>
    </p:spTree>
    <p:extLst>
      <p:ext uri="{BB962C8B-B14F-4D97-AF65-F5344CB8AC3E}">
        <p14:creationId xmlns:p14="http://schemas.microsoft.com/office/powerpoint/2010/main" val="30432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196. Döntse </a:t>
            </a:r>
            <a:r>
              <a:rPr lang="hu-HU" dirty="0"/>
              <a:t>el, hogy az alábbi tettenérés fogalma a személy- és vagyonvédelmi, valamint a magánnyomozói tevékenység szabályairól szóló 2005. évi CXXXIII. törvény rendelkezései tekintetében helyesen vagy helytelenül van megfogalmazva</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„Jogsértő cselekmény elkövetésének közvetett észlelése, ideértve a jogsértésnek mechanikus megfigyelőrendszer (térfigyelés) útján történő, az eseménnyel egyidejű észlelését is.”</a:t>
            </a:r>
          </a:p>
          <a:p>
            <a:pPr marL="0" indent="0">
              <a:buNone/>
            </a:pPr>
            <a:r>
              <a:rPr lang="hu-HU" dirty="0"/>
              <a:t> </a:t>
            </a:r>
          </a:p>
          <a:p>
            <a:pPr lvl="0"/>
            <a:r>
              <a:rPr lang="hu-HU" dirty="0"/>
              <a:t>helyes;</a:t>
            </a:r>
          </a:p>
          <a:p>
            <a:pPr lvl="0"/>
            <a:r>
              <a:rPr lang="hu-HU" dirty="0">
                <a:solidFill>
                  <a:srgbClr val="FF0000"/>
                </a:solidFill>
              </a:rPr>
              <a:t>helytelen;</a:t>
            </a:r>
          </a:p>
          <a:p>
            <a:endParaRPr lang="hu-HU" dirty="0"/>
          </a:p>
        </p:txBody>
      </p:sp>
    </p:spTree>
    <p:extLst>
      <p:ext uri="{BB962C8B-B14F-4D97-AF65-F5344CB8AC3E}">
        <p14:creationId xmlns:p14="http://schemas.microsoft.com/office/powerpoint/2010/main" val="416077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197. A </a:t>
            </a:r>
            <a:r>
              <a:rPr lang="hu-HU" dirty="0"/>
              <a:t>lehetőségek közül válassza ki azt, ami az alábbi, a személy- és vagyonvédelmi, valamint a magánnyomozói tevékenység szabályairól szóló 2005. évi CXXXIII. törvény rendelkezéseiben fellelhető fogalom meghatározáshoz tartozó fogalom</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 közhasználatra szolgáló olyan állami vagy önkormányzati tulajdonban álló terület, amelyet rendeltetésének megfelelően mindenki korlátozás nélkül igénybe vehet, ideértve a közterületnek közútként szolgáló részét is;”</a:t>
            </a:r>
          </a:p>
          <a:p>
            <a:pPr marL="0" indent="0">
              <a:buNone/>
            </a:pPr>
            <a:r>
              <a:rPr lang="hu-HU" dirty="0"/>
              <a:t> </a:t>
            </a:r>
          </a:p>
          <a:p>
            <a:pPr lvl="0"/>
            <a:r>
              <a:rPr lang="hu-HU" dirty="0">
                <a:solidFill>
                  <a:srgbClr val="FF0000"/>
                </a:solidFill>
              </a:rPr>
              <a:t>közterület;</a:t>
            </a:r>
          </a:p>
          <a:p>
            <a:pPr lvl="0"/>
            <a:r>
              <a:rPr lang="hu-HU" dirty="0"/>
              <a:t>magánterület; </a:t>
            </a:r>
          </a:p>
          <a:p>
            <a:pPr lvl="0"/>
            <a:r>
              <a:rPr lang="hu-HU" dirty="0"/>
              <a:t>külföldi terület;</a:t>
            </a:r>
          </a:p>
          <a:p>
            <a:pPr lvl="0"/>
            <a:r>
              <a:rPr lang="hu-HU" dirty="0"/>
              <a:t>magánterület közönség számára nyilvános része:</a:t>
            </a:r>
          </a:p>
          <a:p>
            <a:endParaRPr lang="hu-HU" dirty="0"/>
          </a:p>
        </p:txBody>
      </p:sp>
    </p:spTree>
    <p:extLst>
      <p:ext uri="{BB962C8B-B14F-4D97-AF65-F5344CB8AC3E}">
        <p14:creationId xmlns:p14="http://schemas.microsoft.com/office/powerpoint/2010/main" val="318696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198. Egészítse </a:t>
            </a:r>
            <a:r>
              <a:rPr lang="hu-HU" dirty="0"/>
              <a:t>ki a közterület fogalmát a megadott szavakkal úgy, hogy a személy- és vagyonvédelmi, valamint a magánnyomozói tevékenység szabályairól szóló 2005. évi CXXXIII. törvény rendelkezéseinek megfeleljen</a:t>
            </a:r>
            <a:r>
              <a:rPr lang="hu-HU" dirty="0" smtClean="0"/>
              <a:t>.</a:t>
            </a:r>
            <a:endParaRPr lang="hu-HU" dirty="0"/>
          </a:p>
        </p:txBody>
      </p:sp>
      <p:sp>
        <p:nvSpPr>
          <p:cNvPr id="3" name="Tartalom helye 2"/>
          <p:cNvSpPr>
            <a:spLocks noGrp="1"/>
          </p:cNvSpPr>
          <p:nvPr>
            <p:ph idx="1"/>
          </p:nvPr>
        </p:nvSpPr>
        <p:spPr>
          <a:xfrm>
            <a:off x="981844" y="1905000"/>
            <a:ext cx="10783118" cy="4267200"/>
          </a:xfrm>
        </p:spPr>
        <p:txBody>
          <a:bodyPr/>
          <a:lstStyle/>
          <a:p>
            <a:pPr marL="0" indent="0">
              <a:buNone/>
            </a:pPr>
            <a:r>
              <a:rPr lang="hu-HU" dirty="0"/>
              <a:t>„A (1) ……………………… szolgáló olyan állami vagy (2)……………………. tulajdonban álló terület, amelyet rendeltetésének (3) ………………………. mindenki korlátozás nélkül igénybe vehet, ideértve a közterületnek (4) …………………. szolgáló részét is;”</a:t>
            </a:r>
          </a:p>
          <a:p>
            <a:pPr marL="0" indent="0">
              <a:buNone/>
            </a:pPr>
            <a:r>
              <a:rPr lang="hu-HU" dirty="0"/>
              <a:t> </a:t>
            </a:r>
          </a:p>
          <a:p>
            <a:pPr marL="0" indent="0">
              <a:buNone/>
            </a:pPr>
            <a:r>
              <a:rPr lang="hu-HU" dirty="0"/>
              <a:t>a) önkormányzati b) közútként c) közhasználatra d) megfelelően </a:t>
            </a:r>
          </a:p>
          <a:p>
            <a:pPr marL="0" indent="0">
              <a:buNone/>
            </a:pPr>
            <a:endParaRPr lang="hu-HU" dirty="0"/>
          </a:p>
          <a:p>
            <a:pPr marL="0" indent="0">
              <a:buNone/>
            </a:pPr>
            <a:r>
              <a:rPr lang="hu-HU" dirty="0" smtClean="0">
                <a:solidFill>
                  <a:srgbClr val="FF0000"/>
                </a:solidFill>
              </a:rPr>
              <a:t>Megoldás</a:t>
            </a:r>
            <a:r>
              <a:rPr lang="hu-HU" dirty="0">
                <a:solidFill>
                  <a:srgbClr val="FF0000"/>
                </a:solidFill>
              </a:rPr>
              <a:t>: 1-c, 2-a, 3-d, 4-b, </a:t>
            </a:r>
          </a:p>
          <a:p>
            <a:endParaRPr lang="hu-HU" dirty="0"/>
          </a:p>
        </p:txBody>
      </p:sp>
    </p:spTree>
    <p:extLst>
      <p:ext uri="{BB962C8B-B14F-4D97-AF65-F5344CB8AC3E}">
        <p14:creationId xmlns:p14="http://schemas.microsoft.com/office/powerpoint/2010/main" val="2263376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ím 12"/>
          <p:cNvSpPr>
            <a:spLocks noGrp="1"/>
          </p:cNvSpPr>
          <p:nvPr>
            <p:ph type="title"/>
          </p:nvPr>
        </p:nvSpPr>
        <p:spPr>
          <a:xfrm>
            <a:off x="837828" y="274638"/>
            <a:ext cx="10225136" cy="1020762"/>
          </a:xfrm>
        </p:spPr>
        <p:txBody>
          <a:bodyPr rtlCol="0">
            <a:noAutofit/>
          </a:bodyPr>
          <a:lstStyle/>
          <a:p>
            <a:pPr lvl="0"/>
            <a:r>
              <a:rPr lang="hu-HU" sz="2400" dirty="0" smtClean="0"/>
              <a:t>1. Válassza </a:t>
            </a:r>
            <a:r>
              <a:rPr lang="hu-HU" sz="2400" dirty="0"/>
              <a:t>ki az alábbi jogszabályok közül azt, amelyik a személy- és vagyonvédelmi, valamint a magánnyomozói tevékenységet szabályozza</a:t>
            </a:r>
            <a:r>
              <a:rPr lang="hu-HU" sz="2400" dirty="0" smtClean="0"/>
              <a:t>.</a:t>
            </a:r>
            <a:endParaRPr lang="hu-HU" sz="2400" dirty="0"/>
          </a:p>
        </p:txBody>
      </p:sp>
      <p:sp>
        <p:nvSpPr>
          <p:cNvPr id="14" name="Tartalom helye 13"/>
          <p:cNvSpPr>
            <a:spLocks noGrp="1"/>
          </p:cNvSpPr>
          <p:nvPr>
            <p:ph idx="1"/>
          </p:nvPr>
        </p:nvSpPr>
        <p:spPr>
          <a:xfrm>
            <a:off x="1197868" y="1905000"/>
            <a:ext cx="9468546" cy="4620344"/>
          </a:xfrm>
        </p:spPr>
        <p:txBody>
          <a:bodyPr rtlCol="0">
            <a:normAutofit/>
          </a:bodyPr>
          <a:lstStyle/>
          <a:p>
            <a:pPr marL="0" indent="0">
              <a:buNone/>
            </a:pPr>
            <a:endParaRPr lang="hu-HU" dirty="0"/>
          </a:p>
          <a:p>
            <a:pPr marL="457200" lvl="0" indent="-457200">
              <a:buFont typeface="+mj-lt"/>
              <a:buAutoNum type="alphaLcParenR"/>
            </a:pPr>
            <a:r>
              <a:rPr lang="hu-HU" dirty="0"/>
              <a:t>2012. évi C. tv.</a:t>
            </a:r>
          </a:p>
          <a:p>
            <a:pPr marL="457200" lvl="0" indent="-457200">
              <a:buFont typeface="+mj-lt"/>
              <a:buAutoNum type="alphaLcParenR"/>
            </a:pPr>
            <a:r>
              <a:rPr lang="hu-HU" dirty="0"/>
              <a:t>2012. évi II. tv.</a:t>
            </a:r>
          </a:p>
          <a:p>
            <a:pPr marL="457200" lvl="0" indent="-457200">
              <a:buFont typeface="+mj-lt"/>
              <a:buAutoNum type="alphaLcParenR"/>
            </a:pPr>
            <a:r>
              <a:rPr lang="hu-HU" dirty="0">
                <a:solidFill>
                  <a:srgbClr val="FF0000"/>
                </a:solidFill>
              </a:rPr>
              <a:t>2005. évi CXXXIII. tv.</a:t>
            </a:r>
          </a:p>
          <a:p>
            <a:pPr marL="457200" lvl="0" indent="-457200">
              <a:buFont typeface="+mj-lt"/>
              <a:buAutoNum type="alphaLcParenR"/>
            </a:pPr>
            <a:r>
              <a:rPr lang="hu-HU" dirty="0"/>
              <a:t>2005. évi CXXXV. tv.</a:t>
            </a:r>
          </a:p>
        </p:txBody>
      </p:sp>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3772" y="274638"/>
            <a:ext cx="11449272" cy="1020762"/>
          </a:xfrm>
        </p:spPr>
        <p:txBody>
          <a:bodyPr>
            <a:noAutofit/>
          </a:bodyPr>
          <a:lstStyle/>
          <a:p>
            <a:r>
              <a:rPr lang="hu-HU" sz="2200" dirty="0" smtClean="0"/>
              <a:t>19. Válassza </a:t>
            </a:r>
            <a:r>
              <a:rPr lang="hu-HU" sz="2200" dirty="0"/>
              <a:t>ki az alábbi felsorolásból, hogy melyekre </a:t>
            </a:r>
            <a:r>
              <a:rPr lang="hu-HU" sz="2200" b="1" u="sng" dirty="0">
                <a:solidFill>
                  <a:srgbClr val="FF0000"/>
                </a:solidFill>
              </a:rPr>
              <a:t>nem</a:t>
            </a:r>
            <a:r>
              <a:rPr lang="hu-HU" sz="2200" dirty="0"/>
              <a:t> terjed ki a személy- és vagyonvédelmi, valamint a magánnyomozói tevékenység szabályairól szóló 2005. évi CXXXIII. törvény hatálya</a:t>
            </a:r>
            <a:r>
              <a:rPr lang="hu-HU" sz="2200" dirty="0" smtClean="0"/>
              <a:t>.</a:t>
            </a:r>
            <a:endParaRPr lang="hu-HU" sz="2200" dirty="0"/>
          </a:p>
        </p:txBody>
      </p:sp>
      <p:sp>
        <p:nvSpPr>
          <p:cNvPr id="3" name="Tartalom helye 2"/>
          <p:cNvSpPr>
            <a:spLocks noGrp="1"/>
          </p:cNvSpPr>
          <p:nvPr>
            <p:ph idx="1"/>
          </p:nvPr>
        </p:nvSpPr>
        <p:spPr>
          <a:xfrm>
            <a:off x="549796" y="1905000"/>
            <a:ext cx="11233248" cy="4267200"/>
          </a:xfrm>
        </p:spPr>
        <p:txBody>
          <a:bodyPr>
            <a:normAutofit lnSpcReduction="10000"/>
          </a:bodyPr>
          <a:lstStyle/>
          <a:p>
            <a:pPr marL="457200" lvl="0" indent="-457200">
              <a:buFont typeface="+mj-lt"/>
              <a:buAutoNum type="alphaLcParenR"/>
            </a:pPr>
            <a:r>
              <a:rPr lang="hu-HU" dirty="0"/>
              <a:t>személy- és vagyonvédelmi tevékenységre,</a:t>
            </a:r>
          </a:p>
          <a:p>
            <a:pPr marL="457200" lvl="0" indent="-457200">
              <a:buFont typeface="+mj-lt"/>
              <a:buAutoNum type="alphaLcParenR"/>
            </a:pPr>
            <a:r>
              <a:rPr lang="hu-HU" dirty="0">
                <a:solidFill>
                  <a:srgbClr val="FF0000"/>
                </a:solidFill>
              </a:rPr>
              <a:t>hivatásos vadászi tevékenységre</a:t>
            </a:r>
          </a:p>
          <a:p>
            <a:pPr marL="457200" lvl="0" indent="-457200">
              <a:buFont typeface="+mj-lt"/>
              <a:buAutoNum type="alphaLcParenR"/>
            </a:pPr>
            <a:r>
              <a:rPr lang="hu-HU" dirty="0"/>
              <a:t>vagyonvédelmi rendszert tervező és szerelő tevékenységre</a:t>
            </a:r>
          </a:p>
          <a:p>
            <a:pPr marL="457200" lvl="0" indent="-457200">
              <a:buFont typeface="+mj-lt"/>
              <a:buAutoNum type="alphaLcParenR"/>
            </a:pPr>
            <a:r>
              <a:rPr lang="hu-HU" dirty="0">
                <a:solidFill>
                  <a:srgbClr val="FF0000"/>
                </a:solidFill>
              </a:rPr>
              <a:t>iskolaőri tevékenységre</a:t>
            </a:r>
          </a:p>
          <a:p>
            <a:pPr marL="457200" lvl="0" indent="-457200">
              <a:buFont typeface="+mj-lt"/>
              <a:buAutoNum type="alphaLcParenR"/>
            </a:pPr>
            <a:r>
              <a:rPr lang="hu-HU" dirty="0">
                <a:solidFill>
                  <a:srgbClr val="FF0000"/>
                </a:solidFill>
              </a:rPr>
              <a:t>halőri tevékenységre</a:t>
            </a:r>
          </a:p>
          <a:p>
            <a:pPr marL="457200" lvl="0" indent="-457200">
              <a:buFont typeface="+mj-lt"/>
              <a:buAutoNum type="alphaLcParenR"/>
            </a:pPr>
            <a:r>
              <a:rPr lang="hu-HU" dirty="0">
                <a:solidFill>
                  <a:srgbClr val="FF0000"/>
                </a:solidFill>
              </a:rPr>
              <a:t>mezőőri tevékenyégre </a:t>
            </a:r>
          </a:p>
          <a:p>
            <a:pPr marL="457200" lvl="0" indent="-457200">
              <a:buFont typeface="+mj-lt"/>
              <a:buAutoNum type="alphaLcParenR"/>
            </a:pPr>
            <a:r>
              <a:rPr lang="hu-HU" dirty="0"/>
              <a:t>magánnyomozói tevékenységre</a:t>
            </a:r>
          </a:p>
          <a:p>
            <a:pPr marL="457200" lvl="0" indent="-457200">
              <a:buFont typeface="+mj-lt"/>
              <a:buAutoNum type="alphaLcParenR"/>
            </a:pPr>
            <a:r>
              <a:rPr lang="hu-HU" dirty="0">
                <a:solidFill>
                  <a:srgbClr val="FF0000"/>
                </a:solidFill>
              </a:rPr>
              <a:t>közterület-felügyelői tevékenységre </a:t>
            </a:r>
          </a:p>
          <a:p>
            <a:endParaRPr lang="hu-HU" dirty="0"/>
          </a:p>
        </p:txBody>
      </p:sp>
    </p:spTree>
    <p:extLst>
      <p:ext uri="{BB962C8B-B14F-4D97-AF65-F5344CB8AC3E}">
        <p14:creationId xmlns:p14="http://schemas.microsoft.com/office/powerpoint/2010/main" val="43744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199. Döntse </a:t>
            </a:r>
            <a:r>
              <a:rPr lang="hu-HU" dirty="0"/>
              <a:t>el, hogy az alábbi közterület fogalma a személy- és vagyonvédelmi, valamint a magánnyomozói tevékenység szabályairól szóló 2005. évi CXXXIII. törvény rendelkezései tekintetében helyesen vagy helytelenül van megfogalmazva</a:t>
            </a:r>
            <a:r>
              <a:rPr lang="hu-HU" dirty="0" smtClean="0"/>
              <a:t>.</a:t>
            </a:r>
            <a:endParaRPr lang="hu-HU" dirty="0"/>
          </a:p>
        </p:txBody>
      </p:sp>
      <p:sp>
        <p:nvSpPr>
          <p:cNvPr id="3" name="Tartalom helye 2"/>
          <p:cNvSpPr>
            <a:spLocks noGrp="1"/>
          </p:cNvSpPr>
          <p:nvPr>
            <p:ph idx="1"/>
          </p:nvPr>
        </p:nvSpPr>
        <p:spPr>
          <a:xfrm>
            <a:off x="1135076" y="2132856"/>
            <a:ext cx="9756574" cy="4267200"/>
          </a:xfrm>
        </p:spPr>
        <p:txBody>
          <a:bodyPr/>
          <a:lstStyle/>
          <a:p>
            <a:pPr marL="0" indent="0" algn="just">
              <a:buNone/>
            </a:pPr>
            <a:r>
              <a:rPr lang="hu-HU" dirty="0"/>
              <a:t>„A közhasználatra szolgáló olyan állami vagy önkormányzati tulajdonban álló terület, amelyet rendeltetésének megfelelően mindenki korlátozás nélkül igénybe vehet, ideértve a közterületnek közútként szolgáló részét is;”</a:t>
            </a:r>
          </a:p>
          <a:p>
            <a:pPr marL="0" indent="0">
              <a:buNone/>
            </a:pPr>
            <a:r>
              <a:rPr lang="hu-HU" dirty="0"/>
              <a:t> </a:t>
            </a:r>
          </a:p>
          <a:p>
            <a:pPr lvl="0"/>
            <a:r>
              <a:rPr lang="hu-HU" dirty="0">
                <a:solidFill>
                  <a:srgbClr val="FF0000"/>
                </a:solidFill>
              </a:rPr>
              <a:t>helyes;</a:t>
            </a:r>
          </a:p>
          <a:p>
            <a:pPr lvl="0"/>
            <a:r>
              <a:rPr lang="hu-HU" dirty="0"/>
              <a:t>helytelen;</a:t>
            </a:r>
          </a:p>
          <a:p>
            <a:endParaRPr lang="hu-HU" dirty="0"/>
          </a:p>
        </p:txBody>
      </p:sp>
    </p:spTree>
    <p:extLst>
      <p:ext uri="{BB962C8B-B14F-4D97-AF65-F5344CB8AC3E}">
        <p14:creationId xmlns:p14="http://schemas.microsoft.com/office/powerpoint/2010/main" val="313397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200. Döntse </a:t>
            </a:r>
            <a:r>
              <a:rPr lang="hu-HU" dirty="0"/>
              <a:t>el, hogy az alábbi közterület fogalma a személy- és vagyonvédelmi, valamint a magánnyomozói tevékenység szabályairól szóló 2005. évi CXXXIII. törvény rendelkezései tekintetében helyesen vagy helytelenül van megfogalmazva</a:t>
            </a:r>
            <a:r>
              <a:rPr lang="hu-HU" dirty="0" smtClean="0"/>
              <a:t>.</a:t>
            </a:r>
            <a:endParaRPr lang="hu-HU" dirty="0"/>
          </a:p>
        </p:txBody>
      </p:sp>
      <p:sp>
        <p:nvSpPr>
          <p:cNvPr id="3" name="Tartalom helye 2"/>
          <p:cNvSpPr>
            <a:spLocks noGrp="1"/>
          </p:cNvSpPr>
          <p:nvPr>
            <p:ph idx="1"/>
          </p:nvPr>
        </p:nvSpPr>
        <p:spPr>
          <a:xfrm>
            <a:off x="837828" y="1905000"/>
            <a:ext cx="9828586" cy="4267200"/>
          </a:xfrm>
        </p:spPr>
        <p:txBody>
          <a:bodyPr/>
          <a:lstStyle/>
          <a:p>
            <a:pPr marL="0" indent="0" algn="just">
              <a:buNone/>
            </a:pPr>
            <a:r>
              <a:rPr lang="hu-HU" dirty="0"/>
              <a:t>„A közhasználatra szolgáló olyan megyei önkormányzati  vagy önkormányzati tulajdonban álló terület, amelyet rendeltetésének megfelelően mindenki korlátozással igénybe vehet, ideértve a közterületnek magánútként szolgáló részét is;”</a:t>
            </a:r>
          </a:p>
          <a:p>
            <a:pPr marL="0" indent="0">
              <a:buNone/>
            </a:pPr>
            <a:endParaRPr lang="hu-HU" dirty="0"/>
          </a:p>
          <a:p>
            <a:pPr lvl="0"/>
            <a:r>
              <a:rPr lang="hu-HU" dirty="0"/>
              <a:t>helyes;</a:t>
            </a:r>
          </a:p>
          <a:p>
            <a:pPr lvl="0"/>
            <a:r>
              <a:rPr lang="hu-HU" dirty="0">
                <a:solidFill>
                  <a:srgbClr val="FF0000"/>
                </a:solidFill>
              </a:rPr>
              <a:t>helytelen;</a:t>
            </a:r>
          </a:p>
          <a:p>
            <a:endParaRPr lang="hu-HU" dirty="0"/>
          </a:p>
        </p:txBody>
      </p:sp>
    </p:spTree>
    <p:extLst>
      <p:ext uri="{BB962C8B-B14F-4D97-AF65-F5344CB8AC3E}">
        <p14:creationId xmlns:p14="http://schemas.microsoft.com/office/powerpoint/2010/main" val="178845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201. A </a:t>
            </a:r>
            <a:r>
              <a:rPr lang="hu-HU" dirty="0"/>
              <a:t>lehetőségek közül válassza ki azt, ami az alábbi, a személy- és vagyonvédelmi, valamint a magánnyomozói tevékenység szabályairól szóló 2005. évi CXXXIII. törvény rendelkezéseiben fellelhető fogalom meghatározáshoz tartozó fogalom</a:t>
            </a:r>
            <a:r>
              <a:rPr lang="hu-HU" dirty="0" smtClean="0"/>
              <a:t>.</a:t>
            </a:r>
            <a:endParaRPr lang="hu-HU" dirty="0"/>
          </a:p>
        </p:txBody>
      </p:sp>
      <p:sp>
        <p:nvSpPr>
          <p:cNvPr id="3" name="Tartalom helye 2"/>
          <p:cNvSpPr>
            <a:spLocks noGrp="1"/>
          </p:cNvSpPr>
          <p:nvPr>
            <p:ph idx="1"/>
          </p:nvPr>
        </p:nvSpPr>
        <p:spPr/>
        <p:txBody>
          <a:bodyPr>
            <a:normAutofit fontScale="92500" lnSpcReduction="20000"/>
          </a:bodyPr>
          <a:lstStyle/>
          <a:p>
            <a:pPr marL="0" indent="0" algn="just">
              <a:buNone/>
            </a:pPr>
            <a:r>
              <a:rPr lang="hu-HU" dirty="0"/>
              <a:t>„Meghatározott területen elhelyezett vagy járműbe telepített elektronikai vagyonvédelmi rendszer, amely </a:t>
            </a:r>
            <a:r>
              <a:rPr lang="hu-HU" i="1" dirty="0"/>
              <a:t>- </a:t>
            </a:r>
            <a:r>
              <a:rPr lang="hu-HU" dirty="0"/>
              <a:t>a szerződés keretei között, a jogsértő cselekmények megelőzése, megszakítása, a bűncselekmény elkövetésén tetten ért jogsértő elfogása érdekében, elektromos úton - az érintett területre vagy járműre vonatkozó, a vagyonvédelem szempontjából jelentőséggel bíró információkat továbbít a védett területet vagy járművet folyamatosan figyelő vagyonőrnek.”</a:t>
            </a:r>
          </a:p>
          <a:p>
            <a:pPr marL="0" indent="0">
              <a:buNone/>
            </a:pPr>
            <a:r>
              <a:rPr lang="hu-HU" dirty="0"/>
              <a:t> </a:t>
            </a:r>
          </a:p>
          <a:p>
            <a:pPr lvl="0"/>
            <a:r>
              <a:rPr lang="hu-HU" dirty="0"/>
              <a:t>elektronikai rendszer;</a:t>
            </a:r>
          </a:p>
          <a:p>
            <a:pPr lvl="0"/>
            <a:r>
              <a:rPr lang="hu-HU" dirty="0">
                <a:solidFill>
                  <a:srgbClr val="FF0000"/>
                </a:solidFill>
              </a:rPr>
              <a:t>távfelügyeleti rendszer; </a:t>
            </a:r>
          </a:p>
          <a:p>
            <a:pPr lvl="0"/>
            <a:r>
              <a:rPr lang="hu-HU" dirty="0"/>
              <a:t>vagyonvédelmi rendszer;</a:t>
            </a:r>
          </a:p>
          <a:p>
            <a:pPr lvl="0"/>
            <a:r>
              <a:rPr lang="hu-HU" dirty="0"/>
              <a:t>biztonsági rendszer;</a:t>
            </a:r>
          </a:p>
          <a:p>
            <a:endParaRPr lang="hu-HU" dirty="0"/>
          </a:p>
        </p:txBody>
      </p:sp>
    </p:spTree>
    <p:extLst>
      <p:ext uri="{BB962C8B-B14F-4D97-AF65-F5344CB8AC3E}">
        <p14:creationId xmlns:p14="http://schemas.microsoft.com/office/powerpoint/2010/main" val="267254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202. Egészítse </a:t>
            </a:r>
            <a:r>
              <a:rPr lang="hu-HU" dirty="0"/>
              <a:t>ki a távfelügyeleti rendszer fogalmát a megadott szavakkal úgy, hogy a személy- és vagyonvédelmi, valamint a magánnyomozói tevékenység szabályairól szóló 2005. évi CXXXIII. törvény rendelkezéseinek megfeleljen</a:t>
            </a:r>
            <a:r>
              <a:rPr lang="hu-HU" dirty="0" smtClean="0"/>
              <a:t>.</a:t>
            </a:r>
            <a:endParaRPr lang="hu-HU" dirty="0"/>
          </a:p>
        </p:txBody>
      </p:sp>
      <p:sp>
        <p:nvSpPr>
          <p:cNvPr id="3" name="Tartalom helye 2"/>
          <p:cNvSpPr>
            <a:spLocks noGrp="1"/>
          </p:cNvSpPr>
          <p:nvPr>
            <p:ph idx="1"/>
          </p:nvPr>
        </p:nvSpPr>
        <p:spPr>
          <a:xfrm>
            <a:off x="621804" y="1905000"/>
            <a:ext cx="10873208" cy="4267200"/>
          </a:xfrm>
        </p:spPr>
        <p:txBody>
          <a:bodyPr>
            <a:normAutofit fontScale="92500" lnSpcReduction="10000"/>
          </a:bodyPr>
          <a:lstStyle/>
          <a:p>
            <a:pPr marL="0" indent="0">
              <a:buNone/>
            </a:pPr>
            <a:r>
              <a:rPr lang="hu-HU" dirty="0"/>
              <a:t>„Meghatározott területen elhelyezett vagy járműbe telepített (1) ………………………., amely </a:t>
            </a:r>
            <a:r>
              <a:rPr lang="hu-HU" i="1" dirty="0"/>
              <a:t>- </a:t>
            </a:r>
            <a:r>
              <a:rPr lang="hu-HU" dirty="0"/>
              <a:t>a szerződés keretei között, a (2) …………………………, megszakítása, a bűncselekmény elkövetésén tetten ért jogsértő elfogása érdekében, elektromos úton - az érintett területre vagy (3) ……………………………, a vagyonvédelem szempontjából jelentőséggel bíró információkat továbbít a védett területet vagy járművet (4) ……………………………. vagyonőrnek.”</a:t>
            </a:r>
          </a:p>
          <a:p>
            <a:pPr marL="0" indent="0">
              <a:buNone/>
            </a:pPr>
            <a:r>
              <a:rPr lang="hu-HU" dirty="0"/>
              <a:t> </a:t>
            </a:r>
          </a:p>
          <a:p>
            <a:pPr marL="0" indent="0">
              <a:buNone/>
            </a:pPr>
            <a:r>
              <a:rPr lang="hu-HU" dirty="0"/>
              <a:t>a) folyamatosan figyelő b) elektronikai vagyonvédelmi rendszer c) jogsértő cselekmények megelőzése d) járműre vonatkozó </a:t>
            </a:r>
          </a:p>
          <a:p>
            <a:pPr marL="0" indent="0">
              <a:buNone/>
            </a:pPr>
            <a:r>
              <a:rPr lang="hu-HU" dirty="0"/>
              <a:t> </a:t>
            </a:r>
          </a:p>
          <a:p>
            <a:pPr marL="0" indent="0">
              <a:buNone/>
            </a:pPr>
            <a:r>
              <a:rPr lang="hu-HU" dirty="0">
                <a:solidFill>
                  <a:srgbClr val="FF0000"/>
                </a:solidFill>
              </a:rPr>
              <a:t>Megoldás: 1-b, 2-c, 3-d, 4-a, </a:t>
            </a:r>
          </a:p>
          <a:p>
            <a:endParaRPr lang="hu-HU" dirty="0"/>
          </a:p>
        </p:txBody>
      </p:sp>
    </p:spTree>
    <p:extLst>
      <p:ext uri="{BB962C8B-B14F-4D97-AF65-F5344CB8AC3E}">
        <p14:creationId xmlns:p14="http://schemas.microsoft.com/office/powerpoint/2010/main" val="390997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203. Döntse </a:t>
            </a:r>
            <a:r>
              <a:rPr lang="hu-HU" dirty="0"/>
              <a:t>el, hogy az alábbi távfelügyeleti rendszer fogalma a személy- és vagyonvédelmi, valamint a magánnyomozói tevékenység szabályairól szóló 2005. évi CXXXIII. törvény rendelkezései tekintetében helyesen vagy helytelenül van megfogalmazva</a:t>
            </a:r>
            <a:r>
              <a:rPr lang="hu-HU" dirty="0" smtClean="0"/>
              <a:t>.</a:t>
            </a:r>
            <a:endParaRPr lang="hu-HU" dirty="0"/>
          </a:p>
        </p:txBody>
      </p:sp>
      <p:sp>
        <p:nvSpPr>
          <p:cNvPr id="3" name="Tartalom helye 2"/>
          <p:cNvSpPr>
            <a:spLocks noGrp="1"/>
          </p:cNvSpPr>
          <p:nvPr>
            <p:ph idx="1"/>
          </p:nvPr>
        </p:nvSpPr>
        <p:spPr/>
        <p:txBody>
          <a:bodyPr>
            <a:normAutofit lnSpcReduction="10000"/>
          </a:bodyPr>
          <a:lstStyle/>
          <a:p>
            <a:pPr marL="0" indent="0" algn="just">
              <a:buNone/>
            </a:pPr>
            <a:r>
              <a:rPr lang="hu-HU" dirty="0"/>
              <a:t>„Meghatározott területen elhelyezett vagy járműbe telepített elektronikai vagyonvédelmi rendszer, amely </a:t>
            </a:r>
            <a:r>
              <a:rPr lang="hu-HU" i="1" dirty="0"/>
              <a:t>- </a:t>
            </a:r>
            <a:r>
              <a:rPr lang="hu-HU" dirty="0"/>
              <a:t>a szerződés keretei között, a jogsértő cselekmények megelőzése, megszakítása, a bűncselekmény elkövetésén tetten ért jogsértő elfogása érdekében, elektromos úton - az érintett területre vagy járműre vonatkozó, a vagyonvédelem szempontjából jelentőséggel bíró információkat továbbít a védett területet vagy járművet folyamatosan figyelő vagyonőrnek.”</a:t>
            </a:r>
          </a:p>
          <a:p>
            <a:pPr marL="0" indent="0">
              <a:buNone/>
            </a:pPr>
            <a:endParaRPr lang="hu-HU" dirty="0"/>
          </a:p>
          <a:p>
            <a:pPr lvl="0"/>
            <a:r>
              <a:rPr lang="hu-HU" dirty="0">
                <a:solidFill>
                  <a:srgbClr val="FF0000"/>
                </a:solidFill>
              </a:rPr>
              <a:t>helyes;</a:t>
            </a:r>
          </a:p>
          <a:p>
            <a:pPr lvl="0"/>
            <a:r>
              <a:rPr lang="hu-HU" dirty="0"/>
              <a:t>helytelen;</a:t>
            </a:r>
          </a:p>
          <a:p>
            <a:endParaRPr lang="hu-HU" dirty="0"/>
          </a:p>
        </p:txBody>
      </p:sp>
    </p:spTree>
    <p:extLst>
      <p:ext uri="{BB962C8B-B14F-4D97-AF65-F5344CB8AC3E}">
        <p14:creationId xmlns:p14="http://schemas.microsoft.com/office/powerpoint/2010/main" val="67135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204. Döntse </a:t>
            </a:r>
            <a:r>
              <a:rPr lang="hu-HU" dirty="0"/>
              <a:t>el, hogy az alábbi távfelügyeleti rendszer fogalma a személy- és vagyonvédelmi, valamint a magánnyomozói tevékenység szabályairól szóló 2005. évi CXXXIII. törvény rendelkezései tekintetében helyesen vagy helytelenül van megfogalmazva</a:t>
            </a:r>
            <a:r>
              <a:rPr lang="hu-HU" dirty="0" smtClean="0"/>
              <a:t>.</a:t>
            </a:r>
            <a:endParaRPr lang="hu-HU" dirty="0"/>
          </a:p>
        </p:txBody>
      </p:sp>
      <p:sp>
        <p:nvSpPr>
          <p:cNvPr id="3" name="Tartalom helye 2"/>
          <p:cNvSpPr>
            <a:spLocks noGrp="1"/>
          </p:cNvSpPr>
          <p:nvPr>
            <p:ph idx="1"/>
          </p:nvPr>
        </p:nvSpPr>
        <p:spPr/>
        <p:txBody>
          <a:bodyPr>
            <a:normAutofit lnSpcReduction="10000"/>
          </a:bodyPr>
          <a:lstStyle/>
          <a:p>
            <a:pPr marL="0" indent="0" algn="just">
              <a:buNone/>
            </a:pPr>
            <a:r>
              <a:rPr lang="hu-HU" dirty="0"/>
              <a:t>„Meghatározott területen elhelyezett vagy ingatlanba telepített elektronikai vagyonvédelmi rendszer, amely </a:t>
            </a:r>
            <a:r>
              <a:rPr lang="hu-HU" i="1" dirty="0"/>
              <a:t>- </a:t>
            </a:r>
            <a:r>
              <a:rPr lang="hu-HU" dirty="0"/>
              <a:t>a szerződés keretei között, a jogsértő cselekmények megelőzése, megszakítása, a bűncselekmény elkövetésén tetten ért jogsértő megfigyelése érdekében, elektromos úton - az érintett területre vagy ingatlanra vonatkozó, a vagyonvédelem szempontjából jelentőséggel bíró információkat továbbít a védett területet vagy ingatlant folyamatosan figyelő vagyonőrnek.”</a:t>
            </a:r>
          </a:p>
          <a:p>
            <a:pPr marL="0" indent="0">
              <a:buNone/>
            </a:pPr>
            <a:r>
              <a:rPr lang="hu-HU" dirty="0"/>
              <a:t> </a:t>
            </a:r>
          </a:p>
          <a:p>
            <a:pPr lvl="0"/>
            <a:r>
              <a:rPr lang="hu-HU" dirty="0"/>
              <a:t>helyes;</a:t>
            </a:r>
          </a:p>
          <a:p>
            <a:pPr lvl="0"/>
            <a:r>
              <a:rPr lang="hu-HU" dirty="0">
                <a:solidFill>
                  <a:srgbClr val="FF0000"/>
                </a:solidFill>
              </a:rPr>
              <a:t>helytelen;</a:t>
            </a:r>
          </a:p>
          <a:p>
            <a:endParaRPr lang="hu-HU" dirty="0"/>
          </a:p>
        </p:txBody>
      </p:sp>
    </p:spTree>
    <p:extLst>
      <p:ext uri="{BB962C8B-B14F-4D97-AF65-F5344CB8AC3E}">
        <p14:creationId xmlns:p14="http://schemas.microsoft.com/office/powerpoint/2010/main" val="47023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205. Válassza </a:t>
            </a:r>
            <a:r>
              <a:rPr lang="hu-HU" dirty="0"/>
              <a:t>ki az alábbi jogszabályok közül azt, amelyik a közbiztonságra különösen veszélyes eszközökről részletesen rendelkezik</a:t>
            </a:r>
            <a:r>
              <a:rPr lang="hu-HU" dirty="0" smtClean="0"/>
              <a:t>.</a:t>
            </a:r>
            <a:endParaRPr lang="hu-HU" dirty="0"/>
          </a:p>
        </p:txBody>
      </p:sp>
      <p:sp>
        <p:nvSpPr>
          <p:cNvPr id="3" name="Tartalom helye 2"/>
          <p:cNvSpPr>
            <a:spLocks noGrp="1"/>
          </p:cNvSpPr>
          <p:nvPr>
            <p:ph idx="1"/>
          </p:nvPr>
        </p:nvSpPr>
        <p:spPr/>
        <p:txBody>
          <a:bodyPr/>
          <a:lstStyle/>
          <a:p>
            <a:pPr lvl="0"/>
            <a:r>
              <a:rPr lang="hu-HU" dirty="0"/>
              <a:t>45/2006. (</a:t>
            </a:r>
            <a:r>
              <a:rPr lang="hu-HU" dirty="0" err="1"/>
              <a:t>V.25</a:t>
            </a:r>
            <a:r>
              <a:rPr lang="hu-HU" dirty="0"/>
              <a:t>.) </a:t>
            </a:r>
            <a:r>
              <a:rPr lang="hu-HU" dirty="0" err="1"/>
              <a:t>IRM</a:t>
            </a:r>
            <a:r>
              <a:rPr lang="hu-HU" dirty="0"/>
              <a:t> rendelet;</a:t>
            </a:r>
          </a:p>
          <a:p>
            <a:pPr lvl="0"/>
            <a:r>
              <a:rPr lang="hu-HU" dirty="0"/>
              <a:t>30/2010. (</a:t>
            </a:r>
            <a:r>
              <a:rPr lang="hu-HU" dirty="0" err="1"/>
              <a:t>IV.24</a:t>
            </a:r>
            <a:r>
              <a:rPr lang="hu-HU" dirty="0"/>
              <a:t>.) BM rendelet;</a:t>
            </a:r>
          </a:p>
          <a:p>
            <a:pPr lvl="0"/>
            <a:r>
              <a:rPr lang="hu-HU" dirty="0"/>
              <a:t>173/2003. (</a:t>
            </a:r>
            <a:r>
              <a:rPr lang="hu-HU" dirty="0" err="1"/>
              <a:t>X.28</a:t>
            </a:r>
            <a:r>
              <a:rPr lang="hu-HU" dirty="0"/>
              <a:t>.) Korm. rendelet;</a:t>
            </a:r>
          </a:p>
          <a:p>
            <a:pPr lvl="0"/>
            <a:r>
              <a:rPr lang="hu-HU" dirty="0">
                <a:solidFill>
                  <a:srgbClr val="FF0000"/>
                </a:solidFill>
              </a:rPr>
              <a:t>175/2003. (</a:t>
            </a:r>
            <a:r>
              <a:rPr lang="hu-HU" dirty="0" err="1">
                <a:solidFill>
                  <a:srgbClr val="FF0000"/>
                </a:solidFill>
              </a:rPr>
              <a:t>X.28</a:t>
            </a:r>
            <a:r>
              <a:rPr lang="hu-HU" dirty="0">
                <a:solidFill>
                  <a:srgbClr val="FF0000"/>
                </a:solidFill>
              </a:rPr>
              <a:t>.) Korm. rendelet;</a:t>
            </a:r>
          </a:p>
          <a:p>
            <a:endParaRPr lang="hu-HU" dirty="0"/>
          </a:p>
        </p:txBody>
      </p:sp>
    </p:spTree>
    <p:extLst>
      <p:ext uri="{BB962C8B-B14F-4D97-AF65-F5344CB8AC3E}">
        <p14:creationId xmlns:p14="http://schemas.microsoft.com/office/powerpoint/2010/main" val="41123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206. Az </a:t>
            </a:r>
            <a:r>
              <a:rPr lang="hu-HU" dirty="0"/>
              <a:t>alábbi lehetőségek közöl válassza ki azt, amely a „A közbiztonságra különösen veszélyes eszközzel kapcsolatos szabálysértés” tényállását igazzá teszi</a:t>
            </a:r>
            <a:r>
              <a:rPr lang="hu-HU" dirty="0" smtClean="0"/>
              <a:t>.</a:t>
            </a:r>
            <a:endParaRPr lang="hu-HU" dirty="0"/>
          </a:p>
        </p:txBody>
      </p:sp>
      <p:sp>
        <p:nvSpPr>
          <p:cNvPr id="3" name="Tartalom helye 2"/>
          <p:cNvSpPr>
            <a:spLocks noGrp="1"/>
          </p:cNvSpPr>
          <p:nvPr>
            <p:ph idx="1"/>
          </p:nvPr>
        </p:nvSpPr>
        <p:spPr>
          <a:xfrm>
            <a:off x="477788" y="1905000"/>
            <a:ext cx="11449272" cy="4267200"/>
          </a:xfrm>
        </p:spPr>
        <p:txBody>
          <a:bodyPr>
            <a:normAutofit lnSpcReduction="10000"/>
          </a:bodyPr>
          <a:lstStyle/>
          <a:p>
            <a:pPr marL="0" indent="0">
              <a:buNone/>
            </a:pPr>
            <a:r>
              <a:rPr lang="hu-HU" dirty="0"/>
              <a:t>„Aki a közbiztonságra különösen veszélyes eszközök (1) ………….., (2) </a:t>
            </a:r>
            <a:r>
              <a:rPr lang="hu-HU" dirty="0" smtClean="0"/>
              <a:t>………., </a:t>
            </a:r>
            <a:r>
              <a:rPr lang="hu-HU" dirty="0"/>
              <a:t>(3) </a:t>
            </a:r>
            <a:r>
              <a:rPr lang="hu-HU" dirty="0" smtClean="0"/>
              <a:t>………. </a:t>
            </a:r>
            <a:r>
              <a:rPr lang="hu-HU" dirty="0"/>
              <a:t>vonatkozó szabályokat megszegi, szabálysértést követ el.</a:t>
            </a:r>
          </a:p>
          <a:p>
            <a:pPr marL="0" indent="0">
              <a:buNone/>
            </a:pPr>
            <a:r>
              <a:rPr lang="hu-HU" dirty="0"/>
              <a:t>(2) Az (1) bekezdésben meghatározott szabálysértés miatt az eljárás a (4) ………………… hatáskörébe tartozik.”</a:t>
            </a:r>
          </a:p>
          <a:p>
            <a:endParaRPr lang="hu-HU" dirty="0"/>
          </a:p>
          <a:p>
            <a:pPr lvl="0"/>
            <a:r>
              <a:rPr lang="hu-HU" dirty="0">
                <a:solidFill>
                  <a:srgbClr val="FF0000"/>
                </a:solidFill>
              </a:rPr>
              <a:t>birtoklására / szállítására / forgalmazására / rendőrség;</a:t>
            </a:r>
          </a:p>
          <a:p>
            <a:pPr lvl="0"/>
            <a:r>
              <a:rPr lang="hu-HU" dirty="0"/>
              <a:t>birtoklására / szállítására / forgalmazására / jegyző;</a:t>
            </a:r>
          </a:p>
          <a:p>
            <a:pPr lvl="0"/>
            <a:r>
              <a:rPr lang="hu-HU" dirty="0"/>
              <a:t>birtoklására / szállítmányozás / forgalmazására / jegyző;</a:t>
            </a:r>
          </a:p>
          <a:p>
            <a:pPr lvl="0"/>
            <a:r>
              <a:rPr lang="hu-HU" dirty="0"/>
              <a:t>birtoklására / szállítására / országból kivitelére / rendőrség;</a:t>
            </a:r>
          </a:p>
          <a:p>
            <a:endParaRPr lang="hu-HU" dirty="0"/>
          </a:p>
        </p:txBody>
      </p:sp>
    </p:spTree>
    <p:extLst>
      <p:ext uri="{BB962C8B-B14F-4D97-AF65-F5344CB8AC3E}">
        <p14:creationId xmlns:p14="http://schemas.microsoft.com/office/powerpoint/2010/main" val="27058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207. Válassza </a:t>
            </a:r>
            <a:r>
              <a:rPr lang="hu-HU" dirty="0"/>
              <a:t>ki az alábbi jogszabályok közül azt, amelyik a „A közbiztonságra különösen veszélyes eszközzel kapcsolatos szabálysértés” tényállását tartalmazza</a:t>
            </a:r>
            <a:r>
              <a:rPr lang="hu-HU" dirty="0" smtClean="0"/>
              <a:t>.</a:t>
            </a:r>
            <a:endParaRPr lang="hu-HU" dirty="0"/>
          </a:p>
        </p:txBody>
      </p:sp>
      <p:sp>
        <p:nvSpPr>
          <p:cNvPr id="3" name="Tartalom helye 2"/>
          <p:cNvSpPr>
            <a:spLocks noGrp="1"/>
          </p:cNvSpPr>
          <p:nvPr>
            <p:ph idx="1"/>
          </p:nvPr>
        </p:nvSpPr>
        <p:spPr/>
        <p:txBody>
          <a:bodyPr/>
          <a:lstStyle/>
          <a:p>
            <a:pPr lvl="0"/>
            <a:r>
              <a:rPr lang="hu-HU" dirty="0"/>
              <a:t>2012. évi C. törvény;</a:t>
            </a:r>
          </a:p>
          <a:p>
            <a:pPr lvl="0"/>
            <a:r>
              <a:rPr lang="hu-HU" dirty="0">
                <a:solidFill>
                  <a:srgbClr val="FF0000"/>
                </a:solidFill>
              </a:rPr>
              <a:t>2012. évi II. törvény;</a:t>
            </a:r>
          </a:p>
          <a:p>
            <a:pPr lvl="0"/>
            <a:r>
              <a:rPr lang="hu-HU" dirty="0"/>
              <a:t>2017. évi XC. törvény;</a:t>
            </a:r>
          </a:p>
          <a:p>
            <a:pPr lvl="0"/>
            <a:r>
              <a:rPr lang="hu-HU" dirty="0"/>
              <a:t>175/2003. (</a:t>
            </a:r>
            <a:r>
              <a:rPr lang="hu-HU" dirty="0" err="1"/>
              <a:t>X.28</a:t>
            </a:r>
            <a:r>
              <a:rPr lang="hu-HU" dirty="0"/>
              <a:t>.) Korm. rendelet;</a:t>
            </a:r>
          </a:p>
          <a:p>
            <a:endParaRPr lang="hu-HU" dirty="0"/>
          </a:p>
        </p:txBody>
      </p:sp>
    </p:spTree>
    <p:extLst>
      <p:ext uri="{BB962C8B-B14F-4D97-AF65-F5344CB8AC3E}">
        <p14:creationId xmlns:p14="http://schemas.microsoft.com/office/powerpoint/2010/main" val="131534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208. Válassza </a:t>
            </a:r>
            <a:r>
              <a:rPr lang="hu-HU" dirty="0"/>
              <a:t>ki a képek közül azokat, amelyek a közbiztonságra különösen veszélyes eszközök közül az alábbi csoportba tartoznak</a:t>
            </a:r>
            <a:r>
              <a:rPr lang="hu-HU" dirty="0" smtClean="0"/>
              <a:t>:</a:t>
            </a:r>
            <a:endParaRPr lang="hu-HU" dirty="0"/>
          </a:p>
        </p:txBody>
      </p:sp>
      <p:sp>
        <p:nvSpPr>
          <p:cNvPr id="3" name="Tartalom helye 2"/>
          <p:cNvSpPr>
            <a:spLocks noGrp="1"/>
          </p:cNvSpPr>
          <p:nvPr>
            <p:ph idx="1"/>
          </p:nvPr>
        </p:nvSpPr>
        <p:spPr>
          <a:xfrm>
            <a:off x="369776" y="1628800"/>
            <a:ext cx="11287174" cy="947936"/>
          </a:xfrm>
        </p:spPr>
        <p:txBody>
          <a:bodyPr>
            <a:normAutofit/>
          </a:bodyPr>
          <a:lstStyle/>
          <a:p>
            <a:pPr marL="0" indent="0" algn="just">
              <a:buNone/>
            </a:pPr>
            <a:r>
              <a:rPr lang="hu-HU" sz="2000" dirty="0"/>
              <a:t>„Olyan szúró- vagy vágóeszköz, amelynek szúróhosszúsága vagy vágóéle a 8 cm-t meghaladja, továbbá a szúróhosszúság vagy a vágóél méretétől függetlenül a dobócsillag, a rugóskés és a szúró-, vágóeszközt vagy testi sérülés okozására alkalmas egyéb tárgyat kilövő készülék” </a:t>
            </a:r>
          </a:p>
        </p:txBody>
      </p:sp>
      <p:pic>
        <p:nvPicPr>
          <p:cNvPr id="4" name="Kép 3"/>
          <p:cNvPicPr/>
          <p:nvPr/>
        </p:nvPicPr>
        <p:blipFill>
          <a:blip r:embed="rId2"/>
          <a:stretch>
            <a:fillRect/>
          </a:stretch>
        </p:blipFill>
        <p:spPr>
          <a:xfrm>
            <a:off x="477788" y="2549624"/>
            <a:ext cx="2088232" cy="1311424"/>
          </a:xfrm>
          <a:prstGeom prst="rect">
            <a:avLst/>
          </a:prstGeom>
        </p:spPr>
      </p:pic>
      <p:pic>
        <p:nvPicPr>
          <p:cNvPr id="5" name="Kép 4"/>
          <p:cNvPicPr/>
          <p:nvPr/>
        </p:nvPicPr>
        <p:blipFill>
          <a:blip r:embed="rId3"/>
          <a:stretch>
            <a:fillRect/>
          </a:stretch>
        </p:blipFill>
        <p:spPr>
          <a:xfrm>
            <a:off x="3214092" y="2576737"/>
            <a:ext cx="2016224" cy="1284311"/>
          </a:xfrm>
          <a:prstGeom prst="rect">
            <a:avLst/>
          </a:prstGeom>
        </p:spPr>
      </p:pic>
      <p:pic>
        <p:nvPicPr>
          <p:cNvPr id="6" name="Kép 5"/>
          <p:cNvPicPr/>
          <p:nvPr/>
        </p:nvPicPr>
        <p:blipFill>
          <a:blip r:embed="rId4"/>
          <a:stretch>
            <a:fillRect/>
          </a:stretch>
        </p:blipFill>
        <p:spPr>
          <a:xfrm>
            <a:off x="5859591" y="2576737"/>
            <a:ext cx="2179037" cy="1284311"/>
          </a:xfrm>
          <a:prstGeom prst="rect">
            <a:avLst/>
          </a:prstGeom>
        </p:spPr>
      </p:pic>
      <p:pic>
        <p:nvPicPr>
          <p:cNvPr id="7" name="Kép 6"/>
          <p:cNvPicPr/>
          <p:nvPr/>
        </p:nvPicPr>
        <p:blipFill>
          <a:blip r:embed="rId5"/>
          <a:stretch>
            <a:fillRect/>
          </a:stretch>
        </p:blipFill>
        <p:spPr>
          <a:xfrm>
            <a:off x="8542684" y="2576736"/>
            <a:ext cx="2736304" cy="1284312"/>
          </a:xfrm>
          <a:prstGeom prst="rect">
            <a:avLst/>
          </a:prstGeom>
        </p:spPr>
      </p:pic>
      <p:pic>
        <p:nvPicPr>
          <p:cNvPr id="8" name="Kép 7"/>
          <p:cNvPicPr/>
          <p:nvPr/>
        </p:nvPicPr>
        <p:blipFill>
          <a:blip r:embed="rId6"/>
          <a:stretch>
            <a:fillRect/>
          </a:stretch>
        </p:blipFill>
        <p:spPr>
          <a:xfrm>
            <a:off x="477788" y="4581128"/>
            <a:ext cx="2088232" cy="1296144"/>
          </a:xfrm>
          <a:prstGeom prst="rect">
            <a:avLst/>
          </a:prstGeom>
        </p:spPr>
      </p:pic>
      <p:pic>
        <p:nvPicPr>
          <p:cNvPr id="9" name="Kép 8"/>
          <p:cNvPicPr/>
          <p:nvPr/>
        </p:nvPicPr>
        <p:blipFill>
          <a:blip r:embed="rId7"/>
          <a:stretch>
            <a:fillRect/>
          </a:stretch>
        </p:blipFill>
        <p:spPr>
          <a:xfrm>
            <a:off x="3199301" y="4581128"/>
            <a:ext cx="2031015" cy="1296144"/>
          </a:xfrm>
          <a:prstGeom prst="rect">
            <a:avLst/>
          </a:prstGeom>
        </p:spPr>
      </p:pic>
      <p:pic>
        <p:nvPicPr>
          <p:cNvPr id="10" name="Kép 9"/>
          <p:cNvPicPr/>
          <p:nvPr/>
        </p:nvPicPr>
        <p:blipFill>
          <a:blip r:embed="rId8"/>
          <a:stretch>
            <a:fillRect/>
          </a:stretch>
        </p:blipFill>
        <p:spPr>
          <a:xfrm>
            <a:off x="5859591" y="4581128"/>
            <a:ext cx="2179037" cy="1152128"/>
          </a:xfrm>
          <a:prstGeom prst="rect">
            <a:avLst/>
          </a:prstGeom>
        </p:spPr>
      </p:pic>
      <p:pic>
        <p:nvPicPr>
          <p:cNvPr id="11" name="Kép 10"/>
          <p:cNvPicPr/>
          <p:nvPr/>
        </p:nvPicPr>
        <p:blipFill>
          <a:blip r:embed="rId9"/>
          <a:stretch>
            <a:fillRect/>
          </a:stretch>
        </p:blipFill>
        <p:spPr>
          <a:xfrm>
            <a:off x="9154752" y="4569018"/>
            <a:ext cx="1512168" cy="1164238"/>
          </a:xfrm>
          <a:prstGeom prst="rect">
            <a:avLst/>
          </a:prstGeom>
        </p:spPr>
      </p:pic>
      <p:sp>
        <p:nvSpPr>
          <p:cNvPr id="12" name="Szövegdoboz 11"/>
          <p:cNvSpPr txBox="1"/>
          <p:nvPr/>
        </p:nvSpPr>
        <p:spPr>
          <a:xfrm>
            <a:off x="831435" y="4005647"/>
            <a:ext cx="1380937" cy="369332"/>
          </a:xfrm>
          <a:prstGeom prst="rect">
            <a:avLst/>
          </a:prstGeom>
          <a:noFill/>
        </p:spPr>
        <p:txBody>
          <a:bodyPr wrap="square" rtlCol="0">
            <a:spAutoFit/>
          </a:bodyPr>
          <a:lstStyle/>
          <a:p>
            <a:pPr algn="ctr">
              <a:lnSpc>
                <a:spcPct val="90000"/>
              </a:lnSpc>
            </a:pPr>
            <a:r>
              <a:rPr lang="hu-HU" sz="2000" dirty="0" smtClean="0"/>
              <a:t>a)</a:t>
            </a:r>
            <a:endParaRPr lang="hu-HU" sz="2000" dirty="0"/>
          </a:p>
        </p:txBody>
      </p:sp>
      <p:sp>
        <p:nvSpPr>
          <p:cNvPr id="13" name="Szövegdoboz 12"/>
          <p:cNvSpPr txBox="1"/>
          <p:nvPr/>
        </p:nvSpPr>
        <p:spPr>
          <a:xfrm>
            <a:off x="6086132" y="4036422"/>
            <a:ext cx="1725954" cy="369332"/>
          </a:xfrm>
          <a:prstGeom prst="rect">
            <a:avLst/>
          </a:prstGeom>
          <a:noFill/>
        </p:spPr>
        <p:txBody>
          <a:bodyPr wrap="square" rtlCol="0">
            <a:spAutoFit/>
          </a:bodyPr>
          <a:lstStyle/>
          <a:p>
            <a:pPr algn="ctr">
              <a:lnSpc>
                <a:spcPct val="90000"/>
              </a:lnSpc>
            </a:pPr>
            <a:r>
              <a:rPr lang="hu-HU" sz="2000" dirty="0"/>
              <a:t>c</a:t>
            </a:r>
            <a:r>
              <a:rPr lang="hu-HU" sz="2000" dirty="0" smtClean="0"/>
              <a:t>)</a:t>
            </a:r>
            <a:endParaRPr lang="hu-HU" sz="2000" dirty="0"/>
          </a:p>
        </p:txBody>
      </p:sp>
      <p:sp>
        <p:nvSpPr>
          <p:cNvPr id="14" name="Szövegdoboz 13"/>
          <p:cNvSpPr txBox="1"/>
          <p:nvPr/>
        </p:nvSpPr>
        <p:spPr>
          <a:xfrm>
            <a:off x="9406780" y="4027132"/>
            <a:ext cx="1008112" cy="369332"/>
          </a:xfrm>
          <a:prstGeom prst="rect">
            <a:avLst/>
          </a:prstGeom>
          <a:noFill/>
        </p:spPr>
        <p:txBody>
          <a:bodyPr wrap="square" rtlCol="0">
            <a:spAutoFit/>
          </a:bodyPr>
          <a:lstStyle/>
          <a:p>
            <a:pPr algn="ctr">
              <a:lnSpc>
                <a:spcPct val="90000"/>
              </a:lnSpc>
            </a:pPr>
            <a:r>
              <a:rPr lang="hu-HU" sz="2000" dirty="0"/>
              <a:t>d</a:t>
            </a:r>
            <a:r>
              <a:rPr lang="hu-HU" sz="2000" dirty="0" smtClean="0"/>
              <a:t>)</a:t>
            </a:r>
            <a:endParaRPr lang="hu-HU" sz="2000" dirty="0"/>
          </a:p>
        </p:txBody>
      </p:sp>
      <p:sp>
        <p:nvSpPr>
          <p:cNvPr id="15" name="Szövegdoboz 14"/>
          <p:cNvSpPr txBox="1"/>
          <p:nvPr/>
        </p:nvSpPr>
        <p:spPr>
          <a:xfrm>
            <a:off x="3576905" y="4027132"/>
            <a:ext cx="1618814" cy="369332"/>
          </a:xfrm>
          <a:prstGeom prst="rect">
            <a:avLst/>
          </a:prstGeom>
          <a:noFill/>
        </p:spPr>
        <p:txBody>
          <a:bodyPr wrap="square" rtlCol="0">
            <a:spAutoFit/>
          </a:bodyPr>
          <a:lstStyle/>
          <a:p>
            <a:pPr algn="ctr">
              <a:lnSpc>
                <a:spcPct val="90000"/>
              </a:lnSpc>
            </a:pPr>
            <a:r>
              <a:rPr lang="hu-HU" sz="2000" dirty="0"/>
              <a:t>b</a:t>
            </a:r>
            <a:r>
              <a:rPr lang="hu-HU" sz="2000" dirty="0" smtClean="0"/>
              <a:t>)</a:t>
            </a:r>
            <a:endParaRPr lang="hu-HU" sz="2000" dirty="0"/>
          </a:p>
        </p:txBody>
      </p:sp>
      <p:sp>
        <p:nvSpPr>
          <p:cNvPr id="16" name="Szövegdoboz 15"/>
          <p:cNvSpPr txBox="1"/>
          <p:nvPr/>
        </p:nvSpPr>
        <p:spPr>
          <a:xfrm>
            <a:off x="831435" y="5960083"/>
            <a:ext cx="1380937" cy="369332"/>
          </a:xfrm>
          <a:prstGeom prst="rect">
            <a:avLst/>
          </a:prstGeom>
          <a:noFill/>
        </p:spPr>
        <p:txBody>
          <a:bodyPr wrap="square" rtlCol="0">
            <a:spAutoFit/>
          </a:bodyPr>
          <a:lstStyle/>
          <a:p>
            <a:pPr algn="ctr">
              <a:lnSpc>
                <a:spcPct val="90000"/>
              </a:lnSpc>
            </a:pPr>
            <a:r>
              <a:rPr lang="hu-HU" sz="2000" dirty="0"/>
              <a:t>e</a:t>
            </a:r>
            <a:r>
              <a:rPr lang="hu-HU" sz="2000" dirty="0" smtClean="0"/>
              <a:t>)</a:t>
            </a:r>
            <a:endParaRPr lang="hu-HU" sz="2000" dirty="0"/>
          </a:p>
        </p:txBody>
      </p:sp>
      <p:sp>
        <p:nvSpPr>
          <p:cNvPr id="17" name="Szövegdoboz 16"/>
          <p:cNvSpPr txBox="1"/>
          <p:nvPr/>
        </p:nvSpPr>
        <p:spPr>
          <a:xfrm>
            <a:off x="6471571" y="5941201"/>
            <a:ext cx="1725954" cy="369332"/>
          </a:xfrm>
          <a:prstGeom prst="rect">
            <a:avLst/>
          </a:prstGeom>
          <a:noFill/>
        </p:spPr>
        <p:txBody>
          <a:bodyPr wrap="square" rtlCol="0">
            <a:spAutoFit/>
          </a:bodyPr>
          <a:lstStyle/>
          <a:p>
            <a:pPr algn="ctr">
              <a:lnSpc>
                <a:spcPct val="90000"/>
              </a:lnSpc>
            </a:pPr>
            <a:r>
              <a:rPr lang="hu-HU" sz="2000" dirty="0"/>
              <a:t>g</a:t>
            </a:r>
            <a:r>
              <a:rPr lang="hu-HU" sz="2000" dirty="0" smtClean="0"/>
              <a:t>)</a:t>
            </a:r>
            <a:endParaRPr lang="hu-HU" sz="2000" dirty="0"/>
          </a:p>
        </p:txBody>
      </p:sp>
      <p:sp>
        <p:nvSpPr>
          <p:cNvPr id="18" name="Szövegdoboz 17"/>
          <p:cNvSpPr txBox="1"/>
          <p:nvPr/>
        </p:nvSpPr>
        <p:spPr>
          <a:xfrm>
            <a:off x="9840829" y="5960083"/>
            <a:ext cx="1008112" cy="369332"/>
          </a:xfrm>
          <a:prstGeom prst="rect">
            <a:avLst/>
          </a:prstGeom>
          <a:noFill/>
        </p:spPr>
        <p:txBody>
          <a:bodyPr wrap="square" rtlCol="0">
            <a:spAutoFit/>
          </a:bodyPr>
          <a:lstStyle/>
          <a:p>
            <a:pPr algn="ctr">
              <a:lnSpc>
                <a:spcPct val="90000"/>
              </a:lnSpc>
            </a:pPr>
            <a:r>
              <a:rPr lang="hu-HU" sz="2000" dirty="0"/>
              <a:t>h</a:t>
            </a:r>
            <a:r>
              <a:rPr lang="hu-HU" sz="2000" dirty="0" smtClean="0"/>
              <a:t>)</a:t>
            </a:r>
            <a:endParaRPr lang="hu-HU" sz="2000" dirty="0"/>
          </a:p>
        </p:txBody>
      </p:sp>
      <p:sp>
        <p:nvSpPr>
          <p:cNvPr id="19" name="Szövegdoboz 18"/>
          <p:cNvSpPr txBox="1"/>
          <p:nvPr/>
        </p:nvSpPr>
        <p:spPr>
          <a:xfrm>
            <a:off x="3638815" y="5960083"/>
            <a:ext cx="1618814" cy="369332"/>
          </a:xfrm>
          <a:prstGeom prst="rect">
            <a:avLst/>
          </a:prstGeom>
          <a:noFill/>
        </p:spPr>
        <p:txBody>
          <a:bodyPr wrap="square" rtlCol="0">
            <a:spAutoFit/>
          </a:bodyPr>
          <a:lstStyle/>
          <a:p>
            <a:pPr algn="ctr">
              <a:lnSpc>
                <a:spcPct val="90000"/>
              </a:lnSpc>
            </a:pPr>
            <a:r>
              <a:rPr lang="hu-HU" sz="2000" dirty="0"/>
              <a:t>f</a:t>
            </a:r>
            <a:r>
              <a:rPr lang="hu-HU" sz="2000" dirty="0" smtClean="0"/>
              <a:t>)</a:t>
            </a:r>
            <a:endParaRPr lang="hu-HU" sz="2000" dirty="0"/>
          </a:p>
        </p:txBody>
      </p:sp>
      <p:sp>
        <p:nvSpPr>
          <p:cNvPr id="20" name="Téglalap 19"/>
          <p:cNvSpPr/>
          <p:nvPr/>
        </p:nvSpPr>
        <p:spPr>
          <a:xfrm>
            <a:off x="4524233" y="6329412"/>
            <a:ext cx="2460225" cy="454612"/>
          </a:xfrm>
          <a:prstGeom prst="rect">
            <a:avLst/>
          </a:prstGeom>
        </p:spPr>
        <p:txBody>
          <a:bodyPr wrap="none">
            <a:spAutoFit/>
          </a:bodyPr>
          <a:lstStyle/>
          <a:p>
            <a:pPr>
              <a:lnSpc>
                <a:spcPct val="107000"/>
              </a:lnSpc>
              <a:spcAft>
                <a:spcPts val="0"/>
              </a:spcAft>
            </a:pPr>
            <a:r>
              <a:rPr lang="hu-HU" sz="2200" dirty="0">
                <a:solidFill>
                  <a:srgbClr val="FF0000"/>
                </a:solidFill>
                <a:ea typeface="Calibri" panose="020F0502020204030204" pitchFamily="34" charset="0"/>
                <a:cs typeface="Times New Roman" panose="02020603050405020304" pitchFamily="18" charset="0"/>
              </a:rPr>
              <a:t>Megoldás: a), d), </a:t>
            </a:r>
            <a:r>
              <a:rPr lang="hu-HU" sz="2200" dirty="0" smtClean="0">
                <a:solidFill>
                  <a:srgbClr val="FF0000"/>
                </a:solidFill>
                <a:ea typeface="Calibri" panose="020F0502020204030204" pitchFamily="34" charset="0"/>
                <a:cs typeface="Times New Roman" panose="02020603050405020304" pitchFamily="18" charset="0"/>
              </a:rPr>
              <a:t> h</a:t>
            </a:r>
            <a:r>
              <a:rPr lang="hu-HU" sz="2200" dirty="0">
                <a:solidFill>
                  <a:srgbClr val="FF0000"/>
                </a:solidFill>
                <a:ea typeface="Calibri" panose="020F0502020204030204" pitchFamily="34" charset="0"/>
                <a:cs typeface="Times New Roman" panose="02020603050405020304" pitchFamily="18" charset="0"/>
              </a:rPr>
              <a:t>)</a:t>
            </a:r>
            <a:endParaRPr lang="hu-HU"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806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3772" y="274638"/>
            <a:ext cx="11449272" cy="1020762"/>
          </a:xfrm>
        </p:spPr>
        <p:txBody>
          <a:bodyPr>
            <a:noAutofit/>
          </a:bodyPr>
          <a:lstStyle/>
          <a:p>
            <a:r>
              <a:rPr lang="hu-HU" sz="2200" dirty="0" smtClean="0"/>
              <a:t>20. Az </a:t>
            </a:r>
            <a:r>
              <a:rPr lang="hu-HU" sz="2200" dirty="0"/>
              <a:t>alábbi felsorolásból válassza ki azokat a szakképesítéseket, amellyel személy és vagyonvédelmi tevékenységet lehet végezni</a:t>
            </a:r>
            <a:r>
              <a:rPr lang="hu-HU" sz="2200" dirty="0" smtClean="0"/>
              <a:t>.</a:t>
            </a:r>
            <a:endParaRPr lang="hu-HU" sz="2200" dirty="0"/>
          </a:p>
        </p:txBody>
      </p:sp>
      <p:sp>
        <p:nvSpPr>
          <p:cNvPr id="3" name="Tartalom helye 2"/>
          <p:cNvSpPr>
            <a:spLocks noGrp="1"/>
          </p:cNvSpPr>
          <p:nvPr>
            <p:ph idx="1"/>
          </p:nvPr>
        </p:nvSpPr>
        <p:spPr>
          <a:xfrm>
            <a:off x="549796" y="1905000"/>
            <a:ext cx="11233248" cy="4267200"/>
          </a:xfrm>
        </p:spPr>
        <p:txBody>
          <a:bodyPr>
            <a:normAutofit lnSpcReduction="10000"/>
          </a:bodyPr>
          <a:lstStyle/>
          <a:p>
            <a:pPr marL="457200" lvl="0" indent="-457200">
              <a:buFont typeface="+mj-lt"/>
              <a:buAutoNum type="alphaLcParenR"/>
            </a:pPr>
            <a:r>
              <a:rPr lang="hu-HU" dirty="0"/>
              <a:t>mezőőr,</a:t>
            </a:r>
          </a:p>
          <a:p>
            <a:pPr marL="457200" lvl="0" indent="-457200">
              <a:buFont typeface="+mj-lt"/>
              <a:buAutoNum type="alphaLcParenR"/>
            </a:pPr>
            <a:r>
              <a:rPr lang="hu-HU" dirty="0">
                <a:solidFill>
                  <a:srgbClr val="FF0000"/>
                </a:solidFill>
              </a:rPr>
              <a:t>biztonsági őr,</a:t>
            </a:r>
          </a:p>
          <a:p>
            <a:pPr marL="457200" lvl="0" indent="-457200">
              <a:buFont typeface="+mj-lt"/>
              <a:buAutoNum type="alphaLcParenR"/>
            </a:pPr>
            <a:r>
              <a:rPr lang="hu-HU" dirty="0"/>
              <a:t>szobafestő,</a:t>
            </a:r>
          </a:p>
          <a:p>
            <a:pPr marL="457200" lvl="0" indent="-457200">
              <a:buFont typeface="+mj-lt"/>
              <a:buAutoNum type="alphaLcParenR"/>
            </a:pPr>
            <a:r>
              <a:rPr lang="hu-HU" dirty="0">
                <a:solidFill>
                  <a:srgbClr val="FF0000"/>
                </a:solidFill>
              </a:rPr>
              <a:t>vagyonőr,</a:t>
            </a:r>
          </a:p>
          <a:p>
            <a:pPr marL="457200" lvl="0" indent="-457200">
              <a:buFont typeface="+mj-lt"/>
              <a:buAutoNum type="alphaLcParenR"/>
            </a:pPr>
            <a:r>
              <a:rPr lang="hu-HU" dirty="0">
                <a:solidFill>
                  <a:srgbClr val="FF0000"/>
                </a:solidFill>
              </a:rPr>
              <a:t>biztonságszervező,</a:t>
            </a:r>
          </a:p>
          <a:p>
            <a:pPr marL="457200" lvl="0" indent="-457200">
              <a:buFont typeface="+mj-lt"/>
              <a:buAutoNum type="alphaLcParenR"/>
            </a:pPr>
            <a:r>
              <a:rPr lang="hu-HU" dirty="0"/>
              <a:t>pénzkísérő őr, </a:t>
            </a:r>
          </a:p>
          <a:p>
            <a:pPr marL="457200" lvl="0" indent="-457200">
              <a:buFont typeface="+mj-lt"/>
              <a:buAutoNum type="alphaLcParenR"/>
            </a:pPr>
            <a:r>
              <a:rPr lang="hu-HU" dirty="0"/>
              <a:t>dekoratőr,</a:t>
            </a:r>
          </a:p>
          <a:p>
            <a:pPr marL="457200" lvl="0" indent="-457200">
              <a:buFont typeface="+mj-lt"/>
              <a:buAutoNum type="alphaLcParenR"/>
            </a:pPr>
            <a:r>
              <a:rPr lang="hu-HU" dirty="0">
                <a:solidFill>
                  <a:srgbClr val="FF0000"/>
                </a:solidFill>
              </a:rPr>
              <a:t>testőr,</a:t>
            </a:r>
          </a:p>
          <a:p>
            <a:endParaRPr lang="hu-HU" dirty="0"/>
          </a:p>
        </p:txBody>
      </p:sp>
    </p:spTree>
    <p:extLst>
      <p:ext uri="{BB962C8B-B14F-4D97-AF65-F5344CB8AC3E}">
        <p14:creationId xmlns:p14="http://schemas.microsoft.com/office/powerpoint/2010/main" val="283017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209. Válassza </a:t>
            </a:r>
            <a:r>
              <a:rPr lang="hu-HU" dirty="0"/>
              <a:t>ki a képek közül azokat, amelyek a közbiztonságra különösen veszélyes eszközök közül az alábbi csoportba tartoznak</a:t>
            </a:r>
            <a:r>
              <a:rPr lang="hu-HU" dirty="0" smtClean="0"/>
              <a:t>:</a:t>
            </a:r>
            <a:endParaRPr lang="hu-HU" dirty="0"/>
          </a:p>
        </p:txBody>
      </p:sp>
      <p:sp>
        <p:nvSpPr>
          <p:cNvPr id="3" name="Tartalom helye 2"/>
          <p:cNvSpPr>
            <a:spLocks noGrp="1"/>
          </p:cNvSpPr>
          <p:nvPr>
            <p:ph idx="1"/>
          </p:nvPr>
        </p:nvSpPr>
        <p:spPr>
          <a:xfrm>
            <a:off x="621804" y="1616735"/>
            <a:ext cx="10999142" cy="515888"/>
          </a:xfrm>
        </p:spPr>
        <p:txBody>
          <a:bodyPr/>
          <a:lstStyle/>
          <a:p>
            <a:pPr marL="0" indent="0">
              <a:buNone/>
            </a:pPr>
            <a:r>
              <a:rPr lang="hu-HU" dirty="0"/>
              <a:t>„A jellegzetesen ütés céljára használható és az ütés erejét, hatását növelő eszköz.”</a:t>
            </a:r>
          </a:p>
          <a:p>
            <a:pPr marL="0" indent="0">
              <a:buNone/>
            </a:pPr>
            <a:endParaRPr lang="hu-HU" dirty="0"/>
          </a:p>
        </p:txBody>
      </p:sp>
      <p:pic>
        <p:nvPicPr>
          <p:cNvPr id="4" name="Kép 3"/>
          <p:cNvPicPr/>
          <p:nvPr/>
        </p:nvPicPr>
        <p:blipFill>
          <a:blip r:embed="rId2"/>
          <a:stretch>
            <a:fillRect/>
          </a:stretch>
        </p:blipFill>
        <p:spPr>
          <a:xfrm>
            <a:off x="405781" y="2027439"/>
            <a:ext cx="2304256" cy="1473569"/>
          </a:xfrm>
          <a:prstGeom prst="rect">
            <a:avLst/>
          </a:prstGeom>
        </p:spPr>
      </p:pic>
      <p:pic>
        <p:nvPicPr>
          <p:cNvPr id="5" name="Kép 4"/>
          <p:cNvPicPr/>
          <p:nvPr/>
        </p:nvPicPr>
        <p:blipFill>
          <a:blip r:embed="rId3"/>
          <a:stretch>
            <a:fillRect/>
          </a:stretch>
        </p:blipFill>
        <p:spPr>
          <a:xfrm>
            <a:off x="3142084" y="2027439"/>
            <a:ext cx="2160240" cy="1473569"/>
          </a:xfrm>
          <a:prstGeom prst="rect">
            <a:avLst/>
          </a:prstGeom>
        </p:spPr>
      </p:pic>
      <p:pic>
        <p:nvPicPr>
          <p:cNvPr id="6" name="Kép 5"/>
          <p:cNvPicPr/>
          <p:nvPr/>
        </p:nvPicPr>
        <p:blipFill>
          <a:blip r:embed="rId4"/>
          <a:stretch>
            <a:fillRect/>
          </a:stretch>
        </p:blipFill>
        <p:spPr>
          <a:xfrm>
            <a:off x="5806380" y="2027439"/>
            <a:ext cx="2304257" cy="1473570"/>
          </a:xfrm>
          <a:prstGeom prst="rect">
            <a:avLst/>
          </a:prstGeom>
        </p:spPr>
      </p:pic>
      <p:pic>
        <p:nvPicPr>
          <p:cNvPr id="7" name="Kép 6"/>
          <p:cNvPicPr/>
          <p:nvPr/>
        </p:nvPicPr>
        <p:blipFill>
          <a:blip r:embed="rId5"/>
          <a:stretch>
            <a:fillRect/>
          </a:stretch>
        </p:blipFill>
        <p:spPr>
          <a:xfrm>
            <a:off x="8579830" y="2015479"/>
            <a:ext cx="2195102" cy="1485529"/>
          </a:xfrm>
          <a:prstGeom prst="rect">
            <a:avLst/>
          </a:prstGeom>
        </p:spPr>
      </p:pic>
      <p:pic>
        <p:nvPicPr>
          <p:cNvPr id="8" name="Kép 7"/>
          <p:cNvPicPr/>
          <p:nvPr/>
        </p:nvPicPr>
        <p:blipFill>
          <a:blip r:embed="rId6"/>
          <a:stretch>
            <a:fillRect/>
          </a:stretch>
        </p:blipFill>
        <p:spPr>
          <a:xfrm>
            <a:off x="448122" y="4012776"/>
            <a:ext cx="2253786" cy="1776085"/>
          </a:xfrm>
          <a:prstGeom prst="rect">
            <a:avLst/>
          </a:prstGeom>
        </p:spPr>
      </p:pic>
      <p:pic>
        <p:nvPicPr>
          <p:cNvPr id="9" name="Kép 8"/>
          <p:cNvPicPr/>
          <p:nvPr/>
        </p:nvPicPr>
        <p:blipFill>
          <a:blip r:embed="rId7"/>
          <a:stretch>
            <a:fillRect/>
          </a:stretch>
        </p:blipFill>
        <p:spPr>
          <a:xfrm>
            <a:off x="3142084" y="4012776"/>
            <a:ext cx="2160240" cy="1809782"/>
          </a:xfrm>
          <a:prstGeom prst="rect">
            <a:avLst/>
          </a:prstGeom>
        </p:spPr>
      </p:pic>
      <p:pic>
        <p:nvPicPr>
          <p:cNvPr id="10" name="Kép 9"/>
          <p:cNvPicPr/>
          <p:nvPr/>
        </p:nvPicPr>
        <p:blipFill>
          <a:blip r:embed="rId8"/>
          <a:stretch>
            <a:fillRect/>
          </a:stretch>
        </p:blipFill>
        <p:spPr>
          <a:xfrm>
            <a:off x="5806380" y="4012776"/>
            <a:ext cx="2328076" cy="1752933"/>
          </a:xfrm>
          <a:prstGeom prst="rect">
            <a:avLst/>
          </a:prstGeom>
        </p:spPr>
      </p:pic>
      <p:pic>
        <p:nvPicPr>
          <p:cNvPr id="11" name="Kép 10"/>
          <p:cNvPicPr/>
          <p:nvPr/>
        </p:nvPicPr>
        <p:blipFill>
          <a:blip r:embed="rId9"/>
          <a:stretch>
            <a:fillRect/>
          </a:stretch>
        </p:blipFill>
        <p:spPr>
          <a:xfrm>
            <a:off x="8554928" y="4012776"/>
            <a:ext cx="2220004" cy="1752933"/>
          </a:xfrm>
          <a:prstGeom prst="rect">
            <a:avLst/>
          </a:prstGeom>
        </p:spPr>
      </p:pic>
      <p:sp>
        <p:nvSpPr>
          <p:cNvPr id="12" name="Szövegdoboz 11"/>
          <p:cNvSpPr txBox="1"/>
          <p:nvPr/>
        </p:nvSpPr>
        <p:spPr>
          <a:xfrm>
            <a:off x="884546" y="3606389"/>
            <a:ext cx="1380937" cy="369332"/>
          </a:xfrm>
          <a:prstGeom prst="rect">
            <a:avLst/>
          </a:prstGeom>
          <a:noFill/>
        </p:spPr>
        <p:txBody>
          <a:bodyPr wrap="square" rtlCol="0">
            <a:spAutoFit/>
          </a:bodyPr>
          <a:lstStyle/>
          <a:p>
            <a:pPr algn="ctr">
              <a:lnSpc>
                <a:spcPct val="90000"/>
              </a:lnSpc>
            </a:pPr>
            <a:r>
              <a:rPr lang="hu-HU" sz="2000" dirty="0" smtClean="0"/>
              <a:t>a)</a:t>
            </a:r>
            <a:endParaRPr lang="hu-HU" sz="2000" dirty="0"/>
          </a:p>
        </p:txBody>
      </p:sp>
      <p:sp>
        <p:nvSpPr>
          <p:cNvPr id="13" name="Szövegdoboz 12"/>
          <p:cNvSpPr txBox="1"/>
          <p:nvPr/>
        </p:nvSpPr>
        <p:spPr>
          <a:xfrm>
            <a:off x="6107441" y="3606472"/>
            <a:ext cx="1725954" cy="369332"/>
          </a:xfrm>
          <a:prstGeom prst="rect">
            <a:avLst/>
          </a:prstGeom>
          <a:noFill/>
        </p:spPr>
        <p:txBody>
          <a:bodyPr wrap="square" rtlCol="0">
            <a:spAutoFit/>
          </a:bodyPr>
          <a:lstStyle/>
          <a:p>
            <a:pPr algn="ctr">
              <a:lnSpc>
                <a:spcPct val="90000"/>
              </a:lnSpc>
            </a:pPr>
            <a:r>
              <a:rPr lang="hu-HU" sz="2000" dirty="0"/>
              <a:t>c</a:t>
            </a:r>
            <a:r>
              <a:rPr lang="hu-HU" sz="2000" dirty="0" smtClean="0"/>
              <a:t>)</a:t>
            </a:r>
            <a:endParaRPr lang="hu-HU" sz="2000" dirty="0"/>
          </a:p>
        </p:txBody>
      </p:sp>
      <p:sp>
        <p:nvSpPr>
          <p:cNvPr id="14" name="Szövegdoboz 13"/>
          <p:cNvSpPr txBox="1"/>
          <p:nvPr/>
        </p:nvSpPr>
        <p:spPr>
          <a:xfrm>
            <a:off x="9173325" y="3633736"/>
            <a:ext cx="1008112" cy="369332"/>
          </a:xfrm>
          <a:prstGeom prst="rect">
            <a:avLst/>
          </a:prstGeom>
          <a:noFill/>
        </p:spPr>
        <p:txBody>
          <a:bodyPr wrap="square" rtlCol="0">
            <a:spAutoFit/>
          </a:bodyPr>
          <a:lstStyle/>
          <a:p>
            <a:pPr algn="ctr">
              <a:lnSpc>
                <a:spcPct val="90000"/>
              </a:lnSpc>
            </a:pPr>
            <a:r>
              <a:rPr lang="hu-HU" sz="2000" dirty="0"/>
              <a:t>d</a:t>
            </a:r>
            <a:r>
              <a:rPr lang="hu-HU" sz="2000" dirty="0" smtClean="0"/>
              <a:t>)</a:t>
            </a:r>
            <a:endParaRPr lang="hu-HU" sz="2000" dirty="0"/>
          </a:p>
        </p:txBody>
      </p:sp>
      <p:sp>
        <p:nvSpPr>
          <p:cNvPr id="15" name="Szövegdoboz 14"/>
          <p:cNvSpPr txBox="1"/>
          <p:nvPr/>
        </p:nvSpPr>
        <p:spPr>
          <a:xfrm>
            <a:off x="3412797" y="3606389"/>
            <a:ext cx="1618814" cy="369332"/>
          </a:xfrm>
          <a:prstGeom prst="rect">
            <a:avLst/>
          </a:prstGeom>
          <a:noFill/>
        </p:spPr>
        <p:txBody>
          <a:bodyPr wrap="square" rtlCol="0">
            <a:spAutoFit/>
          </a:bodyPr>
          <a:lstStyle/>
          <a:p>
            <a:pPr algn="ctr">
              <a:lnSpc>
                <a:spcPct val="90000"/>
              </a:lnSpc>
            </a:pPr>
            <a:r>
              <a:rPr lang="hu-HU" sz="2000" dirty="0"/>
              <a:t>b</a:t>
            </a:r>
            <a:r>
              <a:rPr lang="hu-HU" sz="2000" dirty="0" smtClean="0"/>
              <a:t>)</a:t>
            </a:r>
            <a:endParaRPr lang="hu-HU" sz="2000" dirty="0"/>
          </a:p>
        </p:txBody>
      </p:sp>
      <p:sp>
        <p:nvSpPr>
          <p:cNvPr id="16" name="Szövegdoboz 15"/>
          <p:cNvSpPr txBox="1"/>
          <p:nvPr/>
        </p:nvSpPr>
        <p:spPr>
          <a:xfrm>
            <a:off x="867440" y="5947379"/>
            <a:ext cx="1380937" cy="369332"/>
          </a:xfrm>
          <a:prstGeom prst="rect">
            <a:avLst/>
          </a:prstGeom>
          <a:noFill/>
        </p:spPr>
        <p:txBody>
          <a:bodyPr wrap="square" rtlCol="0">
            <a:spAutoFit/>
          </a:bodyPr>
          <a:lstStyle/>
          <a:p>
            <a:pPr algn="ctr">
              <a:lnSpc>
                <a:spcPct val="90000"/>
              </a:lnSpc>
            </a:pPr>
            <a:r>
              <a:rPr lang="hu-HU" sz="2000" dirty="0"/>
              <a:t>e</a:t>
            </a:r>
            <a:r>
              <a:rPr lang="hu-HU" sz="2000" dirty="0" smtClean="0"/>
              <a:t>)</a:t>
            </a:r>
            <a:endParaRPr lang="hu-HU" sz="2000" dirty="0"/>
          </a:p>
        </p:txBody>
      </p:sp>
      <p:sp>
        <p:nvSpPr>
          <p:cNvPr id="17" name="Szövegdoboz 16"/>
          <p:cNvSpPr txBox="1"/>
          <p:nvPr/>
        </p:nvSpPr>
        <p:spPr>
          <a:xfrm>
            <a:off x="6089435" y="5947379"/>
            <a:ext cx="1725954" cy="369332"/>
          </a:xfrm>
          <a:prstGeom prst="rect">
            <a:avLst/>
          </a:prstGeom>
          <a:noFill/>
        </p:spPr>
        <p:txBody>
          <a:bodyPr wrap="square" rtlCol="0">
            <a:spAutoFit/>
          </a:bodyPr>
          <a:lstStyle/>
          <a:p>
            <a:pPr algn="ctr">
              <a:lnSpc>
                <a:spcPct val="90000"/>
              </a:lnSpc>
            </a:pPr>
            <a:r>
              <a:rPr lang="hu-HU" sz="2000" dirty="0"/>
              <a:t>g</a:t>
            </a:r>
            <a:r>
              <a:rPr lang="hu-HU" sz="2000" dirty="0" smtClean="0"/>
              <a:t>)</a:t>
            </a:r>
            <a:endParaRPr lang="hu-HU" sz="2000" dirty="0"/>
          </a:p>
        </p:txBody>
      </p:sp>
      <p:sp>
        <p:nvSpPr>
          <p:cNvPr id="18" name="Szövegdoboz 17"/>
          <p:cNvSpPr txBox="1"/>
          <p:nvPr/>
        </p:nvSpPr>
        <p:spPr>
          <a:xfrm>
            <a:off x="9296319" y="5960083"/>
            <a:ext cx="1008112" cy="369332"/>
          </a:xfrm>
          <a:prstGeom prst="rect">
            <a:avLst/>
          </a:prstGeom>
          <a:noFill/>
        </p:spPr>
        <p:txBody>
          <a:bodyPr wrap="square" rtlCol="0">
            <a:spAutoFit/>
          </a:bodyPr>
          <a:lstStyle/>
          <a:p>
            <a:pPr algn="ctr">
              <a:lnSpc>
                <a:spcPct val="90000"/>
              </a:lnSpc>
            </a:pPr>
            <a:r>
              <a:rPr lang="hu-HU" sz="2000" dirty="0"/>
              <a:t>h</a:t>
            </a:r>
            <a:r>
              <a:rPr lang="hu-HU" sz="2000" dirty="0" smtClean="0"/>
              <a:t>)</a:t>
            </a:r>
            <a:endParaRPr lang="hu-HU" sz="2000" dirty="0"/>
          </a:p>
        </p:txBody>
      </p:sp>
      <p:sp>
        <p:nvSpPr>
          <p:cNvPr id="19" name="Szövegdoboz 18"/>
          <p:cNvSpPr txBox="1"/>
          <p:nvPr/>
        </p:nvSpPr>
        <p:spPr>
          <a:xfrm>
            <a:off x="3412797" y="5947379"/>
            <a:ext cx="1618814" cy="369332"/>
          </a:xfrm>
          <a:prstGeom prst="rect">
            <a:avLst/>
          </a:prstGeom>
          <a:noFill/>
        </p:spPr>
        <p:txBody>
          <a:bodyPr wrap="square" rtlCol="0">
            <a:spAutoFit/>
          </a:bodyPr>
          <a:lstStyle/>
          <a:p>
            <a:pPr algn="ctr">
              <a:lnSpc>
                <a:spcPct val="90000"/>
              </a:lnSpc>
            </a:pPr>
            <a:r>
              <a:rPr lang="hu-HU" sz="2000" dirty="0"/>
              <a:t>f</a:t>
            </a:r>
            <a:r>
              <a:rPr lang="hu-HU" sz="2000" dirty="0" smtClean="0"/>
              <a:t>)</a:t>
            </a:r>
            <a:endParaRPr lang="hu-HU" sz="2000" dirty="0"/>
          </a:p>
        </p:txBody>
      </p:sp>
      <p:sp>
        <p:nvSpPr>
          <p:cNvPr id="20" name="Téglalap 19"/>
          <p:cNvSpPr/>
          <p:nvPr/>
        </p:nvSpPr>
        <p:spPr>
          <a:xfrm>
            <a:off x="4524233" y="6329412"/>
            <a:ext cx="2444195" cy="454612"/>
          </a:xfrm>
          <a:prstGeom prst="rect">
            <a:avLst/>
          </a:prstGeom>
        </p:spPr>
        <p:txBody>
          <a:bodyPr wrap="none">
            <a:spAutoFit/>
          </a:bodyPr>
          <a:lstStyle/>
          <a:p>
            <a:pPr>
              <a:lnSpc>
                <a:spcPct val="107000"/>
              </a:lnSpc>
              <a:spcAft>
                <a:spcPts val="0"/>
              </a:spcAft>
            </a:pPr>
            <a:r>
              <a:rPr lang="hu-HU" sz="2200" dirty="0">
                <a:solidFill>
                  <a:srgbClr val="FF0000"/>
                </a:solidFill>
                <a:ea typeface="Calibri" panose="020F0502020204030204" pitchFamily="34" charset="0"/>
                <a:cs typeface="Times New Roman" panose="02020603050405020304" pitchFamily="18" charset="0"/>
              </a:rPr>
              <a:t>Megoldás: </a:t>
            </a:r>
            <a:r>
              <a:rPr lang="hu-HU" sz="2200" dirty="0" smtClean="0">
                <a:solidFill>
                  <a:srgbClr val="FF0000"/>
                </a:solidFill>
                <a:ea typeface="Calibri" panose="020F0502020204030204" pitchFamily="34" charset="0"/>
                <a:cs typeface="Times New Roman" panose="02020603050405020304" pitchFamily="18" charset="0"/>
              </a:rPr>
              <a:t>b), </a:t>
            </a:r>
            <a:r>
              <a:rPr lang="hu-HU" sz="2200" dirty="0">
                <a:solidFill>
                  <a:srgbClr val="FF0000"/>
                </a:solidFill>
                <a:ea typeface="Calibri" panose="020F0502020204030204" pitchFamily="34" charset="0"/>
                <a:cs typeface="Times New Roman" panose="02020603050405020304" pitchFamily="18" charset="0"/>
              </a:rPr>
              <a:t>c</a:t>
            </a:r>
            <a:r>
              <a:rPr lang="hu-HU" sz="2200" dirty="0" smtClean="0">
                <a:solidFill>
                  <a:srgbClr val="FF0000"/>
                </a:solidFill>
                <a:ea typeface="Calibri" panose="020F0502020204030204" pitchFamily="34" charset="0"/>
                <a:cs typeface="Times New Roman" panose="02020603050405020304" pitchFamily="18" charset="0"/>
              </a:rPr>
              <a:t>),  </a:t>
            </a:r>
            <a:r>
              <a:rPr lang="hu-HU" sz="2200" dirty="0">
                <a:solidFill>
                  <a:srgbClr val="FF0000"/>
                </a:solidFill>
                <a:ea typeface="Calibri" panose="020F0502020204030204" pitchFamily="34" charset="0"/>
                <a:cs typeface="Times New Roman" panose="02020603050405020304" pitchFamily="18" charset="0"/>
              </a:rPr>
              <a:t>g</a:t>
            </a:r>
            <a:r>
              <a:rPr lang="hu-HU" sz="2200" dirty="0" smtClean="0">
                <a:solidFill>
                  <a:srgbClr val="FF0000"/>
                </a:solidFill>
                <a:ea typeface="Calibri" panose="020F0502020204030204" pitchFamily="34" charset="0"/>
                <a:cs typeface="Times New Roman" panose="02020603050405020304" pitchFamily="18" charset="0"/>
              </a:rPr>
              <a:t>)</a:t>
            </a:r>
            <a:endParaRPr lang="hu-HU"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062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210. Válassza </a:t>
            </a:r>
            <a:r>
              <a:rPr lang="hu-HU" dirty="0"/>
              <a:t>ki a képek közül azokat, amelyek a közbiztonságra különösen veszélyes eszközök közül az alábbi csoportba tartoznak</a:t>
            </a:r>
            <a:r>
              <a:rPr lang="hu-HU" dirty="0" smtClean="0"/>
              <a:t>:</a:t>
            </a:r>
            <a:endParaRPr lang="hu-HU" dirty="0"/>
          </a:p>
        </p:txBody>
      </p:sp>
      <p:sp>
        <p:nvSpPr>
          <p:cNvPr id="3" name="Tartalom helye 2"/>
          <p:cNvSpPr>
            <a:spLocks noGrp="1"/>
          </p:cNvSpPr>
          <p:nvPr>
            <p:ph idx="1"/>
          </p:nvPr>
        </p:nvSpPr>
        <p:spPr>
          <a:xfrm>
            <a:off x="1027064" y="1772816"/>
            <a:ext cx="9972598" cy="731912"/>
          </a:xfrm>
        </p:spPr>
        <p:txBody>
          <a:bodyPr>
            <a:normAutofit/>
          </a:bodyPr>
          <a:lstStyle/>
          <a:p>
            <a:pPr marL="0" indent="0">
              <a:buNone/>
            </a:pPr>
            <a:r>
              <a:rPr lang="hu-HU" dirty="0"/>
              <a:t>„A lánccal vagy egyéb hajlékony anyaggal összekapcsolt botok, nehezékek.”</a:t>
            </a:r>
          </a:p>
          <a:p>
            <a:endParaRPr lang="hu-HU" dirty="0"/>
          </a:p>
        </p:txBody>
      </p:sp>
      <p:pic>
        <p:nvPicPr>
          <p:cNvPr id="5" name="Kép 4"/>
          <p:cNvPicPr/>
          <p:nvPr/>
        </p:nvPicPr>
        <p:blipFill>
          <a:blip r:embed="rId2"/>
          <a:stretch>
            <a:fillRect/>
          </a:stretch>
        </p:blipFill>
        <p:spPr>
          <a:xfrm>
            <a:off x="254960" y="2326970"/>
            <a:ext cx="2885440" cy="1399540"/>
          </a:xfrm>
          <a:prstGeom prst="rect">
            <a:avLst/>
          </a:prstGeom>
        </p:spPr>
      </p:pic>
      <p:pic>
        <p:nvPicPr>
          <p:cNvPr id="6" name="Kép 5"/>
          <p:cNvPicPr/>
          <p:nvPr/>
        </p:nvPicPr>
        <p:blipFill>
          <a:blip r:embed="rId3"/>
          <a:stretch>
            <a:fillRect/>
          </a:stretch>
        </p:blipFill>
        <p:spPr>
          <a:xfrm>
            <a:off x="3549635" y="2339670"/>
            <a:ext cx="2477770" cy="1386840"/>
          </a:xfrm>
          <a:prstGeom prst="rect">
            <a:avLst/>
          </a:prstGeom>
        </p:spPr>
      </p:pic>
      <p:pic>
        <p:nvPicPr>
          <p:cNvPr id="7" name="Kép 6"/>
          <p:cNvPicPr/>
          <p:nvPr/>
        </p:nvPicPr>
        <p:blipFill>
          <a:blip r:embed="rId4"/>
          <a:stretch>
            <a:fillRect/>
          </a:stretch>
        </p:blipFill>
        <p:spPr>
          <a:xfrm>
            <a:off x="6436640" y="2339671"/>
            <a:ext cx="2178052" cy="1386840"/>
          </a:xfrm>
          <a:prstGeom prst="rect">
            <a:avLst/>
          </a:prstGeom>
        </p:spPr>
      </p:pic>
      <p:pic>
        <p:nvPicPr>
          <p:cNvPr id="8" name="Kép 7"/>
          <p:cNvPicPr/>
          <p:nvPr/>
        </p:nvPicPr>
        <p:blipFill>
          <a:blip r:embed="rId5"/>
          <a:stretch>
            <a:fillRect/>
          </a:stretch>
        </p:blipFill>
        <p:spPr>
          <a:xfrm>
            <a:off x="9023926" y="2339670"/>
            <a:ext cx="2111046" cy="1386840"/>
          </a:xfrm>
          <a:prstGeom prst="rect">
            <a:avLst/>
          </a:prstGeom>
        </p:spPr>
      </p:pic>
      <p:pic>
        <p:nvPicPr>
          <p:cNvPr id="9" name="Kép 8"/>
          <p:cNvPicPr/>
          <p:nvPr/>
        </p:nvPicPr>
        <p:blipFill>
          <a:blip r:embed="rId6"/>
          <a:stretch>
            <a:fillRect/>
          </a:stretch>
        </p:blipFill>
        <p:spPr>
          <a:xfrm>
            <a:off x="285068" y="4311146"/>
            <a:ext cx="2878635" cy="1445698"/>
          </a:xfrm>
          <a:prstGeom prst="rect">
            <a:avLst/>
          </a:prstGeom>
        </p:spPr>
      </p:pic>
      <p:pic>
        <p:nvPicPr>
          <p:cNvPr id="10" name="Kép 9"/>
          <p:cNvPicPr/>
          <p:nvPr/>
        </p:nvPicPr>
        <p:blipFill>
          <a:blip r:embed="rId7"/>
          <a:stretch>
            <a:fillRect/>
          </a:stretch>
        </p:blipFill>
        <p:spPr>
          <a:xfrm>
            <a:off x="3507043" y="4298803"/>
            <a:ext cx="2477770" cy="1503731"/>
          </a:xfrm>
          <a:prstGeom prst="rect">
            <a:avLst/>
          </a:prstGeom>
        </p:spPr>
      </p:pic>
      <p:pic>
        <p:nvPicPr>
          <p:cNvPr id="11" name="Kép 10"/>
          <p:cNvPicPr/>
          <p:nvPr/>
        </p:nvPicPr>
        <p:blipFill>
          <a:blip r:embed="rId8"/>
          <a:stretch>
            <a:fillRect/>
          </a:stretch>
        </p:blipFill>
        <p:spPr>
          <a:xfrm>
            <a:off x="6447854" y="4293366"/>
            <a:ext cx="2178052" cy="1493520"/>
          </a:xfrm>
          <a:prstGeom prst="rect">
            <a:avLst/>
          </a:prstGeom>
        </p:spPr>
      </p:pic>
      <p:pic>
        <p:nvPicPr>
          <p:cNvPr id="12" name="Kép 11"/>
          <p:cNvPicPr/>
          <p:nvPr/>
        </p:nvPicPr>
        <p:blipFill>
          <a:blip r:embed="rId9"/>
          <a:stretch>
            <a:fillRect/>
          </a:stretch>
        </p:blipFill>
        <p:spPr>
          <a:xfrm>
            <a:off x="9056437" y="4283694"/>
            <a:ext cx="2046024" cy="1500601"/>
          </a:xfrm>
          <a:prstGeom prst="rect">
            <a:avLst/>
          </a:prstGeom>
        </p:spPr>
      </p:pic>
      <p:sp>
        <p:nvSpPr>
          <p:cNvPr id="13" name="Szövegdoboz 12"/>
          <p:cNvSpPr txBox="1"/>
          <p:nvPr/>
        </p:nvSpPr>
        <p:spPr>
          <a:xfrm>
            <a:off x="955856" y="3735218"/>
            <a:ext cx="1380937" cy="369332"/>
          </a:xfrm>
          <a:prstGeom prst="rect">
            <a:avLst/>
          </a:prstGeom>
          <a:noFill/>
        </p:spPr>
        <p:txBody>
          <a:bodyPr wrap="square" rtlCol="0">
            <a:spAutoFit/>
          </a:bodyPr>
          <a:lstStyle/>
          <a:p>
            <a:pPr algn="ctr">
              <a:lnSpc>
                <a:spcPct val="90000"/>
              </a:lnSpc>
            </a:pPr>
            <a:r>
              <a:rPr lang="hu-HU" sz="2000" dirty="0" smtClean="0"/>
              <a:t>a)</a:t>
            </a:r>
            <a:endParaRPr lang="hu-HU" sz="2000" dirty="0"/>
          </a:p>
        </p:txBody>
      </p:sp>
      <p:sp>
        <p:nvSpPr>
          <p:cNvPr id="14" name="Szövegdoboz 13"/>
          <p:cNvSpPr txBox="1"/>
          <p:nvPr/>
        </p:nvSpPr>
        <p:spPr>
          <a:xfrm>
            <a:off x="6673903" y="3726510"/>
            <a:ext cx="1725954" cy="369332"/>
          </a:xfrm>
          <a:prstGeom prst="rect">
            <a:avLst/>
          </a:prstGeom>
          <a:noFill/>
        </p:spPr>
        <p:txBody>
          <a:bodyPr wrap="square" rtlCol="0">
            <a:spAutoFit/>
          </a:bodyPr>
          <a:lstStyle/>
          <a:p>
            <a:pPr algn="ctr">
              <a:lnSpc>
                <a:spcPct val="90000"/>
              </a:lnSpc>
            </a:pPr>
            <a:r>
              <a:rPr lang="hu-HU" sz="2000" dirty="0"/>
              <a:t>c</a:t>
            </a:r>
            <a:r>
              <a:rPr lang="hu-HU" sz="2000" dirty="0" smtClean="0"/>
              <a:t>)</a:t>
            </a:r>
            <a:endParaRPr lang="hu-HU" sz="2000" dirty="0"/>
          </a:p>
        </p:txBody>
      </p:sp>
      <p:sp>
        <p:nvSpPr>
          <p:cNvPr id="15" name="Szövegdoboz 14"/>
          <p:cNvSpPr txBox="1"/>
          <p:nvPr/>
        </p:nvSpPr>
        <p:spPr>
          <a:xfrm>
            <a:off x="9465935" y="3735218"/>
            <a:ext cx="1008112" cy="369332"/>
          </a:xfrm>
          <a:prstGeom prst="rect">
            <a:avLst/>
          </a:prstGeom>
          <a:noFill/>
        </p:spPr>
        <p:txBody>
          <a:bodyPr wrap="square" rtlCol="0">
            <a:spAutoFit/>
          </a:bodyPr>
          <a:lstStyle/>
          <a:p>
            <a:pPr algn="ctr">
              <a:lnSpc>
                <a:spcPct val="90000"/>
              </a:lnSpc>
            </a:pPr>
            <a:r>
              <a:rPr lang="hu-HU" sz="2000" dirty="0"/>
              <a:t>d</a:t>
            </a:r>
            <a:r>
              <a:rPr lang="hu-HU" sz="2000" dirty="0" smtClean="0"/>
              <a:t>)</a:t>
            </a:r>
            <a:endParaRPr lang="hu-HU" sz="2000" dirty="0"/>
          </a:p>
        </p:txBody>
      </p:sp>
      <p:sp>
        <p:nvSpPr>
          <p:cNvPr id="16" name="Szövegdoboz 15"/>
          <p:cNvSpPr txBox="1"/>
          <p:nvPr/>
        </p:nvSpPr>
        <p:spPr>
          <a:xfrm>
            <a:off x="4014067" y="3753654"/>
            <a:ext cx="1618814" cy="369332"/>
          </a:xfrm>
          <a:prstGeom prst="rect">
            <a:avLst/>
          </a:prstGeom>
          <a:noFill/>
        </p:spPr>
        <p:txBody>
          <a:bodyPr wrap="square" rtlCol="0">
            <a:spAutoFit/>
          </a:bodyPr>
          <a:lstStyle/>
          <a:p>
            <a:pPr algn="ctr">
              <a:lnSpc>
                <a:spcPct val="90000"/>
              </a:lnSpc>
            </a:pPr>
            <a:r>
              <a:rPr lang="hu-HU" sz="2000" dirty="0"/>
              <a:t>b</a:t>
            </a:r>
            <a:r>
              <a:rPr lang="hu-HU" sz="2000" dirty="0" smtClean="0"/>
              <a:t>)</a:t>
            </a:r>
            <a:endParaRPr lang="hu-HU" sz="2000" dirty="0"/>
          </a:p>
        </p:txBody>
      </p:sp>
      <p:sp>
        <p:nvSpPr>
          <p:cNvPr id="17" name="Szövegdoboz 16"/>
          <p:cNvSpPr txBox="1"/>
          <p:nvPr/>
        </p:nvSpPr>
        <p:spPr>
          <a:xfrm>
            <a:off x="1033916" y="5892727"/>
            <a:ext cx="1380937" cy="369332"/>
          </a:xfrm>
          <a:prstGeom prst="rect">
            <a:avLst/>
          </a:prstGeom>
          <a:noFill/>
        </p:spPr>
        <p:txBody>
          <a:bodyPr wrap="square" rtlCol="0">
            <a:spAutoFit/>
          </a:bodyPr>
          <a:lstStyle/>
          <a:p>
            <a:pPr algn="ctr">
              <a:lnSpc>
                <a:spcPct val="90000"/>
              </a:lnSpc>
            </a:pPr>
            <a:r>
              <a:rPr lang="hu-HU" sz="2000" dirty="0"/>
              <a:t>e</a:t>
            </a:r>
            <a:r>
              <a:rPr lang="hu-HU" sz="2000" dirty="0" smtClean="0"/>
              <a:t>)</a:t>
            </a:r>
            <a:endParaRPr lang="hu-HU" sz="2000" dirty="0"/>
          </a:p>
        </p:txBody>
      </p:sp>
      <p:sp>
        <p:nvSpPr>
          <p:cNvPr id="18" name="Szövegdoboz 17"/>
          <p:cNvSpPr txBox="1"/>
          <p:nvPr/>
        </p:nvSpPr>
        <p:spPr>
          <a:xfrm>
            <a:off x="6673903" y="5917061"/>
            <a:ext cx="1725954" cy="369332"/>
          </a:xfrm>
          <a:prstGeom prst="rect">
            <a:avLst/>
          </a:prstGeom>
          <a:noFill/>
        </p:spPr>
        <p:txBody>
          <a:bodyPr wrap="square" rtlCol="0">
            <a:spAutoFit/>
          </a:bodyPr>
          <a:lstStyle/>
          <a:p>
            <a:pPr algn="ctr">
              <a:lnSpc>
                <a:spcPct val="90000"/>
              </a:lnSpc>
            </a:pPr>
            <a:r>
              <a:rPr lang="hu-HU" sz="2000" dirty="0"/>
              <a:t>g</a:t>
            </a:r>
            <a:r>
              <a:rPr lang="hu-HU" sz="2000" dirty="0" smtClean="0"/>
              <a:t>)</a:t>
            </a:r>
            <a:endParaRPr lang="hu-HU" sz="2000" dirty="0"/>
          </a:p>
        </p:txBody>
      </p:sp>
      <p:sp>
        <p:nvSpPr>
          <p:cNvPr id="19" name="Szövegdoboz 18"/>
          <p:cNvSpPr txBox="1"/>
          <p:nvPr/>
        </p:nvSpPr>
        <p:spPr>
          <a:xfrm>
            <a:off x="9575393" y="5917061"/>
            <a:ext cx="1008112" cy="369332"/>
          </a:xfrm>
          <a:prstGeom prst="rect">
            <a:avLst/>
          </a:prstGeom>
          <a:noFill/>
        </p:spPr>
        <p:txBody>
          <a:bodyPr wrap="square" rtlCol="0">
            <a:spAutoFit/>
          </a:bodyPr>
          <a:lstStyle/>
          <a:p>
            <a:pPr algn="ctr">
              <a:lnSpc>
                <a:spcPct val="90000"/>
              </a:lnSpc>
            </a:pPr>
            <a:r>
              <a:rPr lang="hu-HU" sz="2000" dirty="0"/>
              <a:t>h</a:t>
            </a:r>
            <a:r>
              <a:rPr lang="hu-HU" sz="2000" dirty="0" smtClean="0"/>
              <a:t>)</a:t>
            </a:r>
            <a:endParaRPr lang="hu-HU" sz="2000" dirty="0"/>
          </a:p>
        </p:txBody>
      </p:sp>
      <p:sp>
        <p:nvSpPr>
          <p:cNvPr id="20" name="Szövegdoboz 19"/>
          <p:cNvSpPr txBox="1"/>
          <p:nvPr/>
        </p:nvSpPr>
        <p:spPr>
          <a:xfrm>
            <a:off x="3979113" y="5917061"/>
            <a:ext cx="1618814" cy="369332"/>
          </a:xfrm>
          <a:prstGeom prst="rect">
            <a:avLst/>
          </a:prstGeom>
          <a:noFill/>
        </p:spPr>
        <p:txBody>
          <a:bodyPr wrap="square" rtlCol="0">
            <a:spAutoFit/>
          </a:bodyPr>
          <a:lstStyle/>
          <a:p>
            <a:pPr algn="ctr">
              <a:lnSpc>
                <a:spcPct val="90000"/>
              </a:lnSpc>
            </a:pPr>
            <a:r>
              <a:rPr lang="hu-HU" sz="2000" dirty="0"/>
              <a:t>f</a:t>
            </a:r>
            <a:r>
              <a:rPr lang="hu-HU" sz="2000" dirty="0" smtClean="0"/>
              <a:t>)</a:t>
            </a:r>
            <a:endParaRPr lang="hu-HU" sz="2000" dirty="0"/>
          </a:p>
        </p:txBody>
      </p:sp>
      <p:sp>
        <p:nvSpPr>
          <p:cNvPr id="21" name="Téglalap 20"/>
          <p:cNvSpPr/>
          <p:nvPr/>
        </p:nvSpPr>
        <p:spPr>
          <a:xfrm>
            <a:off x="4510236" y="6311143"/>
            <a:ext cx="2461828" cy="454612"/>
          </a:xfrm>
          <a:prstGeom prst="rect">
            <a:avLst/>
          </a:prstGeom>
        </p:spPr>
        <p:txBody>
          <a:bodyPr wrap="none">
            <a:spAutoFit/>
          </a:bodyPr>
          <a:lstStyle/>
          <a:p>
            <a:pPr>
              <a:lnSpc>
                <a:spcPct val="107000"/>
              </a:lnSpc>
              <a:spcAft>
                <a:spcPts val="0"/>
              </a:spcAft>
            </a:pPr>
            <a:r>
              <a:rPr lang="hu-HU" sz="2200" dirty="0">
                <a:solidFill>
                  <a:srgbClr val="FF0000"/>
                </a:solidFill>
                <a:ea typeface="Calibri" panose="020F0502020204030204" pitchFamily="34" charset="0"/>
                <a:cs typeface="Times New Roman" panose="02020603050405020304" pitchFamily="18" charset="0"/>
              </a:rPr>
              <a:t>Megoldás: d</a:t>
            </a:r>
            <a:r>
              <a:rPr lang="hu-HU" sz="2200" dirty="0" smtClean="0">
                <a:solidFill>
                  <a:srgbClr val="FF0000"/>
                </a:solidFill>
                <a:ea typeface="Calibri" panose="020F0502020204030204" pitchFamily="34" charset="0"/>
                <a:cs typeface="Times New Roman" panose="02020603050405020304" pitchFamily="18" charset="0"/>
              </a:rPr>
              <a:t>), </a:t>
            </a:r>
            <a:r>
              <a:rPr lang="hu-HU" sz="2200" dirty="0">
                <a:solidFill>
                  <a:srgbClr val="FF0000"/>
                </a:solidFill>
                <a:ea typeface="Calibri" panose="020F0502020204030204" pitchFamily="34" charset="0"/>
                <a:cs typeface="Times New Roman" panose="02020603050405020304" pitchFamily="18" charset="0"/>
              </a:rPr>
              <a:t>e</a:t>
            </a:r>
            <a:r>
              <a:rPr lang="hu-HU" sz="2200" dirty="0" smtClean="0">
                <a:solidFill>
                  <a:srgbClr val="FF0000"/>
                </a:solidFill>
                <a:ea typeface="Calibri" panose="020F0502020204030204" pitchFamily="34" charset="0"/>
                <a:cs typeface="Times New Roman" panose="02020603050405020304" pitchFamily="18" charset="0"/>
              </a:rPr>
              <a:t>),  </a:t>
            </a:r>
            <a:r>
              <a:rPr lang="hu-HU" sz="2200" dirty="0">
                <a:solidFill>
                  <a:srgbClr val="FF0000"/>
                </a:solidFill>
                <a:ea typeface="Calibri" panose="020F0502020204030204" pitchFamily="34" charset="0"/>
                <a:cs typeface="Times New Roman" panose="02020603050405020304" pitchFamily="18" charset="0"/>
              </a:rPr>
              <a:t>g</a:t>
            </a:r>
            <a:r>
              <a:rPr lang="hu-HU" sz="2200" dirty="0" smtClean="0">
                <a:solidFill>
                  <a:srgbClr val="FF0000"/>
                </a:solidFill>
                <a:ea typeface="Calibri" panose="020F0502020204030204" pitchFamily="34" charset="0"/>
                <a:cs typeface="Times New Roman" panose="02020603050405020304" pitchFamily="18" charset="0"/>
              </a:rPr>
              <a:t>)</a:t>
            </a:r>
            <a:endParaRPr lang="hu-HU"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968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778098"/>
          </a:xfrm>
        </p:spPr>
        <p:txBody>
          <a:bodyPr/>
          <a:lstStyle/>
          <a:p>
            <a:pPr lvl="0"/>
            <a:r>
              <a:rPr lang="hu-HU" dirty="0" smtClean="0"/>
              <a:t>211. Válassza </a:t>
            </a:r>
            <a:r>
              <a:rPr lang="hu-HU" dirty="0"/>
              <a:t>ki a képek közül azokat, amelyek a közbiztonságra különösen veszélyes eszközök közül az alábbi csoportba tartoznak</a:t>
            </a:r>
            <a:r>
              <a:rPr lang="hu-HU" dirty="0" smtClean="0"/>
              <a:t>:</a:t>
            </a:r>
            <a:endParaRPr lang="hu-HU" dirty="0"/>
          </a:p>
        </p:txBody>
      </p:sp>
      <p:sp>
        <p:nvSpPr>
          <p:cNvPr id="3" name="Tartalom helye 2"/>
          <p:cNvSpPr>
            <a:spLocks noGrp="1"/>
          </p:cNvSpPr>
          <p:nvPr>
            <p:ph idx="1"/>
          </p:nvPr>
        </p:nvSpPr>
        <p:spPr>
          <a:xfrm>
            <a:off x="765820" y="1655302"/>
            <a:ext cx="10729192" cy="731912"/>
          </a:xfrm>
        </p:spPr>
        <p:txBody>
          <a:bodyPr>
            <a:normAutofit lnSpcReduction="10000"/>
          </a:bodyPr>
          <a:lstStyle/>
          <a:p>
            <a:pPr marL="0" indent="0" algn="just">
              <a:buNone/>
            </a:pPr>
            <a:r>
              <a:rPr lang="hu-HU" dirty="0" smtClean="0"/>
              <a:t>,,Az </a:t>
            </a:r>
            <a:r>
              <a:rPr lang="hu-HU" dirty="0"/>
              <a:t>olyan eszköz, melyből a szem és a nyálkahártyák, illetve a bőrfelület ingerlésével támadásra képtelen állapotot előidéző anyag permetezhető ki.”</a:t>
            </a:r>
          </a:p>
          <a:p>
            <a:pPr algn="just"/>
            <a:endParaRPr lang="hu-HU" dirty="0"/>
          </a:p>
        </p:txBody>
      </p:sp>
      <p:pic>
        <p:nvPicPr>
          <p:cNvPr id="4" name="Kép 3"/>
          <p:cNvPicPr/>
          <p:nvPr/>
        </p:nvPicPr>
        <p:blipFill>
          <a:blip r:embed="rId2"/>
          <a:stretch>
            <a:fillRect/>
          </a:stretch>
        </p:blipFill>
        <p:spPr>
          <a:xfrm>
            <a:off x="765820" y="2364699"/>
            <a:ext cx="2171700" cy="1619885"/>
          </a:xfrm>
          <a:prstGeom prst="rect">
            <a:avLst/>
          </a:prstGeom>
        </p:spPr>
      </p:pic>
      <p:pic>
        <p:nvPicPr>
          <p:cNvPr id="5" name="Kép 4"/>
          <p:cNvPicPr/>
          <p:nvPr/>
        </p:nvPicPr>
        <p:blipFill>
          <a:blip r:embed="rId3"/>
          <a:stretch>
            <a:fillRect/>
          </a:stretch>
        </p:blipFill>
        <p:spPr>
          <a:xfrm>
            <a:off x="3309014" y="2364699"/>
            <a:ext cx="2844800" cy="1619885"/>
          </a:xfrm>
          <a:prstGeom prst="rect">
            <a:avLst/>
          </a:prstGeom>
        </p:spPr>
      </p:pic>
      <p:pic>
        <p:nvPicPr>
          <p:cNvPr id="6" name="Kép 5"/>
          <p:cNvPicPr/>
          <p:nvPr/>
        </p:nvPicPr>
        <p:blipFill>
          <a:blip r:embed="rId4"/>
          <a:stretch>
            <a:fillRect/>
          </a:stretch>
        </p:blipFill>
        <p:spPr>
          <a:xfrm>
            <a:off x="6525307" y="2392639"/>
            <a:ext cx="2366529" cy="1591945"/>
          </a:xfrm>
          <a:prstGeom prst="rect">
            <a:avLst/>
          </a:prstGeom>
        </p:spPr>
      </p:pic>
      <p:pic>
        <p:nvPicPr>
          <p:cNvPr id="7" name="Kép 6"/>
          <p:cNvPicPr/>
          <p:nvPr/>
        </p:nvPicPr>
        <p:blipFill>
          <a:blip r:embed="rId5"/>
          <a:stretch>
            <a:fillRect/>
          </a:stretch>
        </p:blipFill>
        <p:spPr>
          <a:xfrm>
            <a:off x="9233573" y="2392639"/>
            <a:ext cx="2375351" cy="1591945"/>
          </a:xfrm>
          <a:prstGeom prst="rect">
            <a:avLst/>
          </a:prstGeom>
        </p:spPr>
      </p:pic>
      <p:pic>
        <p:nvPicPr>
          <p:cNvPr id="8" name="Kép 7"/>
          <p:cNvPicPr/>
          <p:nvPr/>
        </p:nvPicPr>
        <p:blipFill>
          <a:blip r:embed="rId6"/>
          <a:stretch>
            <a:fillRect/>
          </a:stretch>
        </p:blipFill>
        <p:spPr>
          <a:xfrm>
            <a:off x="765821" y="4509120"/>
            <a:ext cx="2171700" cy="1661160"/>
          </a:xfrm>
          <a:prstGeom prst="rect">
            <a:avLst/>
          </a:prstGeom>
        </p:spPr>
      </p:pic>
      <p:pic>
        <p:nvPicPr>
          <p:cNvPr id="9" name="Kép 8"/>
          <p:cNvPicPr/>
          <p:nvPr/>
        </p:nvPicPr>
        <p:blipFill>
          <a:blip r:embed="rId7"/>
          <a:stretch>
            <a:fillRect/>
          </a:stretch>
        </p:blipFill>
        <p:spPr>
          <a:xfrm>
            <a:off x="3285616" y="4471994"/>
            <a:ext cx="2844800" cy="1691640"/>
          </a:xfrm>
          <a:prstGeom prst="rect">
            <a:avLst/>
          </a:prstGeom>
        </p:spPr>
      </p:pic>
      <p:pic>
        <p:nvPicPr>
          <p:cNvPr id="10" name="Kép 9"/>
          <p:cNvPicPr/>
          <p:nvPr/>
        </p:nvPicPr>
        <p:blipFill>
          <a:blip r:embed="rId8"/>
          <a:stretch>
            <a:fillRect/>
          </a:stretch>
        </p:blipFill>
        <p:spPr>
          <a:xfrm>
            <a:off x="6525307" y="4453605"/>
            <a:ext cx="2366529" cy="1710029"/>
          </a:xfrm>
          <a:prstGeom prst="rect">
            <a:avLst/>
          </a:prstGeom>
        </p:spPr>
      </p:pic>
      <p:pic>
        <p:nvPicPr>
          <p:cNvPr id="11" name="Kép 10"/>
          <p:cNvPicPr/>
          <p:nvPr/>
        </p:nvPicPr>
        <p:blipFill>
          <a:blip r:embed="rId9"/>
          <a:stretch>
            <a:fillRect/>
          </a:stretch>
        </p:blipFill>
        <p:spPr>
          <a:xfrm>
            <a:off x="9240905" y="4453604"/>
            <a:ext cx="2398121" cy="1710030"/>
          </a:xfrm>
          <a:prstGeom prst="rect">
            <a:avLst/>
          </a:prstGeom>
        </p:spPr>
      </p:pic>
      <p:sp>
        <p:nvSpPr>
          <p:cNvPr id="12" name="Szövegdoboz 11"/>
          <p:cNvSpPr txBox="1"/>
          <p:nvPr/>
        </p:nvSpPr>
        <p:spPr>
          <a:xfrm>
            <a:off x="1125860" y="4027455"/>
            <a:ext cx="1380937" cy="369332"/>
          </a:xfrm>
          <a:prstGeom prst="rect">
            <a:avLst/>
          </a:prstGeom>
          <a:noFill/>
        </p:spPr>
        <p:txBody>
          <a:bodyPr wrap="square" rtlCol="0">
            <a:spAutoFit/>
          </a:bodyPr>
          <a:lstStyle/>
          <a:p>
            <a:pPr algn="ctr">
              <a:lnSpc>
                <a:spcPct val="90000"/>
              </a:lnSpc>
            </a:pPr>
            <a:r>
              <a:rPr lang="hu-HU" sz="2000" dirty="0" smtClean="0"/>
              <a:t>a)</a:t>
            </a:r>
            <a:endParaRPr lang="hu-HU" sz="2000" dirty="0"/>
          </a:p>
        </p:txBody>
      </p:sp>
      <p:sp>
        <p:nvSpPr>
          <p:cNvPr id="13" name="Szövegdoboz 12"/>
          <p:cNvSpPr txBox="1"/>
          <p:nvPr/>
        </p:nvSpPr>
        <p:spPr>
          <a:xfrm>
            <a:off x="6843907" y="4018747"/>
            <a:ext cx="1725954" cy="369332"/>
          </a:xfrm>
          <a:prstGeom prst="rect">
            <a:avLst/>
          </a:prstGeom>
          <a:noFill/>
        </p:spPr>
        <p:txBody>
          <a:bodyPr wrap="square" rtlCol="0">
            <a:spAutoFit/>
          </a:bodyPr>
          <a:lstStyle/>
          <a:p>
            <a:pPr algn="ctr">
              <a:lnSpc>
                <a:spcPct val="90000"/>
              </a:lnSpc>
            </a:pPr>
            <a:r>
              <a:rPr lang="hu-HU" sz="2000" dirty="0"/>
              <a:t>c</a:t>
            </a:r>
            <a:r>
              <a:rPr lang="hu-HU" sz="2000" dirty="0" smtClean="0"/>
              <a:t>)</a:t>
            </a:r>
            <a:endParaRPr lang="hu-HU" sz="2000" dirty="0"/>
          </a:p>
        </p:txBody>
      </p:sp>
      <p:sp>
        <p:nvSpPr>
          <p:cNvPr id="14" name="Szövegdoboz 13"/>
          <p:cNvSpPr txBox="1"/>
          <p:nvPr/>
        </p:nvSpPr>
        <p:spPr>
          <a:xfrm>
            <a:off x="9935909" y="3999937"/>
            <a:ext cx="1008112" cy="369332"/>
          </a:xfrm>
          <a:prstGeom prst="rect">
            <a:avLst/>
          </a:prstGeom>
          <a:noFill/>
        </p:spPr>
        <p:txBody>
          <a:bodyPr wrap="square" rtlCol="0">
            <a:spAutoFit/>
          </a:bodyPr>
          <a:lstStyle/>
          <a:p>
            <a:pPr algn="ctr">
              <a:lnSpc>
                <a:spcPct val="90000"/>
              </a:lnSpc>
            </a:pPr>
            <a:r>
              <a:rPr lang="hu-HU" sz="2000" dirty="0"/>
              <a:t>d</a:t>
            </a:r>
            <a:r>
              <a:rPr lang="hu-HU" sz="2000" dirty="0" smtClean="0"/>
              <a:t>)</a:t>
            </a:r>
            <a:endParaRPr lang="hu-HU" sz="2000" dirty="0"/>
          </a:p>
        </p:txBody>
      </p:sp>
      <p:sp>
        <p:nvSpPr>
          <p:cNvPr id="15" name="Szövegdoboz 14"/>
          <p:cNvSpPr txBox="1"/>
          <p:nvPr/>
        </p:nvSpPr>
        <p:spPr>
          <a:xfrm>
            <a:off x="4184071" y="4045891"/>
            <a:ext cx="1618814" cy="369332"/>
          </a:xfrm>
          <a:prstGeom prst="rect">
            <a:avLst/>
          </a:prstGeom>
          <a:noFill/>
        </p:spPr>
        <p:txBody>
          <a:bodyPr wrap="square" rtlCol="0">
            <a:spAutoFit/>
          </a:bodyPr>
          <a:lstStyle/>
          <a:p>
            <a:pPr algn="ctr">
              <a:lnSpc>
                <a:spcPct val="90000"/>
              </a:lnSpc>
            </a:pPr>
            <a:r>
              <a:rPr lang="hu-HU" sz="2000" dirty="0"/>
              <a:t>b</a:t>
            </a:r>
            <a:r>
              <a:rPr lang="hu-HU" sz="2000" dirty="0" smtClean="0"/>
              <a:t>)</a:t>
            </a:r>
            <a:endParaRPr lang="hu-HU" sz="2000" dirty="0"/>
          </a:p>
        </p:txBody>
      </p:sp>
      <p:sp>
        <p:nvSpPr>
          <p:cNvPr id="16" name="Szövegdoboz 15"/>
          <p:cNvSpPr txBox="1"/>
          <p:nvPr/>
        </p:nvSpPr>
        <p:spPr>
          <a:xfrm>
            <a:off x="1203920" y="6184964"/>
            <a:ext cx="1380937" cy="369332"/>
          </a:xfrm>
          <a:prstGeom prst="rect">
            <a:avLst/>
          </a:prstGeom>
          <a:noFill/>
        </p:spPr>
        <p:txBody>
          <a:bodyPr wrap="square" rtlCol="0">
            <a:spAutoFit/>
          </a:bodyPr>
          <a:lstStyle/>
          <a:p>
            <a:pPr algn="ctr">
              <a:lnSpc>
                <a:spcPct val="90000"/>
              </a:lnSpc>
            </a:pPr>
            <a:r>
              <a:rPr lang="hu-HU" sz="2000" dirty="0"/>
              <a:t>e</a:t>
            </a:r>
            <a:r>
              <a:rPr lang="hu-HU" sz="2000" dirty="0" smtClean="0"/>
              <a:t>)</a:t>
            </a:r>
            <a:endParaRPr lang="hu-HU" sz="2000" dirty="0"/>
          </a:p>
        </p:txBody>
      </p:sp>
      <p:sp>
        <p:nvSpPr>
          <p:cNvPr id="17" name="Szövegdoboz 16"/>
          <p:cNvSpPr txBox="1"/>
          <p:nvPr/>
        </p:nvSpPr>
        <p:spPr>
          <a:xfrm>
            <a:off x="6843907" y="6209298"/>
            <a:ext cx="1725954" cy="369332"/>
          </a:xfrm>
          <a:prstGeom prst="rect">
            <a:avLst/>
          </a:prstGeom>
          <a:noFill/>
        </p:spPr>
        <p:txBody>
          <a:bodyPr wrap="square" rtlCol="0">
            <a:spAutoFit/>
          </a:bodyPr>
          <a:lstStyle/>
          <a:p>
            <a:pPr algn="ctr">
              <a:lnSpc>
                <a:spcPct val="90000"/>
              </a:lnSpc>
            </a:pPr>
            <a:r>
              <a:rPr lang="hu-HU" sz="2000" dirty="0"/>
              <a:t>g</a:t>
            </a:r>
            <a:r>
              <a:rPr lang="hu-HU" sz="2000" dirty="0" smtClean="0"/>
              <a:t>)</a:t>
            </a:r>
            <a:endParaRPr lang="hu-HU" sz="2000" dirty="0"/>
          </a:p>
        </p:txBody>
      </p:sp>
      <p:sp>
        <p:nvSpPr>
          <p:cNvPr id="18" name="Szövegdoboz 17"/>
          <p:cNvSpPr txBox="1"/>
          <p:nvPr/>
        </p:nvSpPr>
        <p:spPr>
          <a:xfrm>
            <a:off x="9745397" y="6209298"/>
            <a:ext cx="1008112" cy="369332"/>
          </a:xfrm>
          <a:prstGeom prst="rect">
            <a:avLst/>
          </a:prstGeom>
          <a:noFill/>
        </p:spPr>
        <p:txBody>
          <a:bodyPr wrap="square" rtlCol="0">
            <a:spAutoFit/>
          </a:bodyPr>
          <a:lstStyle/>
          <a:p>
            <a:pPr algn="ctr">
              <a:lnSpc>
                <a:spcPct val="90000"/>
              </a:lnSpc>
            </a:pPr>
            <a:r>
              <a:rPr lang="hu-HU" sz="2000" dirty="0"/>
              <a:t>h</a:t>
            </a:r>
            <a:r>
              <a:rPr lang="hu-HU" sz="2000" dirty="0" smtClean="0"/>
              <a:t>)</a:t>
            </a:r>
            <a:endParaRPr lang="hu-HU" sz="2000" dirty="0"/>
          </a:p>
        </p:txBody>
      </p:sp>
      <p:sp>
        <p:nvSpPr>
          <p:cNvPr id="19" name="Szövegdoboz 18"/>
          <p:cNvSpPr txBox="1"/>
          <p:nvPr/>
        </p:nvSpPr>
        <p:spPr>
          <a:xfrm>
            <a:off x="4149117" y="6209298"/>
            <a:ext cx="1618814" cy="369332"/>
          </a:xfrm>
          <a:prstGeom prst="rect">
            <a:avLst/>
          </a:prstGeom>
          <a:noFill/>
        </p:spPr>
        <p:txBody>
          <a:bodyPr wrap="square" rtlCol="0">
            <a:spAutoFit/>
          </a:bodyPr>
          <a:lstStyle/>
          <a:p>
            <a:pPr algn="ctr">
              <a:lnSpc>
                <a:spcPct val="90000"/>
              </a:lnSpc>
            </a:pPr>
            <a:r>
              <a:rPr lang="hu-HU" sz="2000" dirty="0"/>
              <a:t>f</a:t>
            </a:r>
            <a:r>
              <a:rPr lang="hu-HU" sz="2000" dirty="0" smtClean="0"/>
              <a:t>)</a:t>
            </a:r>
            <a:endParaRPr lang="hu-HU" sz="2000" dirty="0"/>
          </a:p>
        </p:txBody>
      </p:sp>
      <p:sp>
        <p:nvSpPr>
          <p:cNvPr id="20" name="Téglalap 19"/>
          <p:cNvSpPr/>
          <p:nvPr/>
        </p:nvSpPr>
        <p:spPr>
          <a:xfrm>
            <a:off x="5111263" y="6351324"/>
            <a:ext cx="2404826" cy="454612"/>
          </a:xfrm>
          <a:prstGeom prst="rect">
            <a:avLst/>
          </a:prstGeom>
        </p:spPr>
        <p:txBody>
          <a:bodyPr wrap="none">
            <a:spAutoFit/>
          </a:bodyPr>
          <a:lstStyle/>
          <a:p>
            <a:pPr>
              <a:lnSpc>
                <a:spcPct val="107000"/>
              </a:lnSpc>
              <a:spcAft>
                <a:spcPts val="0"/>
              </a:spcAft>
            </a:pPr>
            <a:r>
              <a:rPr lang="hu-HU" sz="2200" dirty="0">
                <a:solidFill>
                  <a:srgbClr val="FF0000"/>
                </a:solidFill>
                <a:ea typeface="Calibri" panose="020F0502020204030204" pitchFamily="34" charset="0"/>
                <a:cs typeface="Times New Roman" panose="02020603050405020304" pitchFamily="18" charset="0"/>
              </a:rPr>
              <a:t>Megoldás: </a:t>
            </a:r>
            <a:r>
              <a:rPr lang="hu-HU" sz="2200" dirty="0" smtClean="0">
                <a:solidFill>
                  <a:srgbClr val="FF0000"/>
                </a:solidFill>
                <a:ea typeface="Calibri" panose="020F0502020204030204" pitchFamily="34" charset="0"/>
                <a:cs typeface="Times New Roman" panose="02020603050405020304" pitchFamily="18" charset="0"/>
              </a:rPr>
              <a:t>a), </a:t>
            </a:r>
            <a:r>
              <a:rPr lang="hu-HU" sz="2200" dirty="0">
                <a:solidFill>
                  <a:srgbClr val="FF0000"/>
                </a:solidFill>
                <a:ea typeface="Calibri" panose="020F0502020204030204" pitchFamily="34" charset="0"/>
                <a:cs typeface="Times New Roman" panose="02020603050405020304" pitchFamily="18" charset="0"/>
              </a:rPr>
              <a:t>f</a:t>
            </a:r>
            <a:r>
              <a:rPr lang="hu-HU" sz="2200" dirty="0" smtClean="0">
                <a:solidFill>
                  <a:srgbClr val="FF0000"/>
                </a:solidFill>
                <a:ea typeface="Calibri" panose="020F0502020204030204" pitchFamily="34" charset="0"/>
                <a:cs typeface="Times New Roman" panose="02020603050405020304" pitchFamily="18" charset="0"/>
              </a:rPr>
              <a:t>),  </a:t>
            </a:r>
            <a:r>
              <a:rPr lang="hu-HU" sz="2200" dirty="0">
                <a:solidFill>
                  <a:srgbClr val="FF0000"/>
                </a:solidFill>
                <a:ea typeface="Calibri" panose="020F0502020204030204" pitchFamily="34" charset="0"/>
                <a:cs typeface="Times New Roman" panose="02020603050405020304" pitchFamily="18" charset="0"/>
              </a:rPr>
              <a:t>h</a:t>
            </a:r>
            <a:r>
              <a:rPr lang="hu-HU" sz="2200" dirty="0" smtClean="0">
                <a:solidFill>
                  <a:srgbClr val="FF0000"/>
                </a:solidFill>
                <a:ea typeface="Calibri" panose="020F0502020204030204" pitchFamily="34" charset="0"/>
                <a:cs typeface="Times New Roman" panose="02020603050405020304" pitchFamily="18" charset="0"/>
              </a:rPr>
              <a:t>)</a:t>
            </a:r>
            <a:endParaRPr lang="hu-HU"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8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850106"/>
          </a:xfrm>
        </p:spPr>
        <p:txBody>
          <a:bodyPr/>
          <a:lstStyle/>
          <a:p>
            <a:pPr lvl="0"/>
            <a:r>
              <a:rPr lang="hu-HU" dirty="0" smtClean="0"/>
              <a:t>212. Válassza </a:t>
            </a:r>
            <a:r>
              <a:rPr lang="hu-HU" dirty="0"/>
              <a:t>ki a képek közül azokat, amelyek a közbiztonságra különösen veszélyes eszközök közül az alábbi csoportba tartoznak</a:t>
            </a:r>
            <a:r>
              <a:rPr lang="hu-HU" dirty="0" smtClean="0"/>
              <a:t>:</a:t>
            </a:r>
            <a:endParaRPr lang="hu-HU" dirty="0"/>
          </a:p>
        </p:txBody>
      </p:sp>
      <p:sp>
        <p:nvSpPr>
          <p:cNvPr id="3" name="Tartalom helye 2"/>
          <p:cNvSpPr>
            <a:spLocks noGrp="1"/>
          </p:cNvSpPr>
          <p:nvPr>
            <p:ph idx="1"/>
          </p:nvPr>
        </p:nvSpPr>
        <p:spPr>
          <a:xfrm>
            <a:off x="549796" y="1506964"/>
            <a:ext cx="11215166" cy="803920"/>
          </a:xfrm>
        </p:spPr>
        <p:txBody>
          <a:bodyPr/>
          <a:lstStyle/>
          <a:p>
            <a:pPr marL="0" indent="0">
              <a:buNone/>
            </a:pPr>
            <a:r>
              <a:rPr lang="hu-HU" dirty="0"/>
              <a:t>„Az olyan eszköz, amely az utánzás jellege és méretarányos kivitelezése miatt megtévesztésre alkalmas módon hasonlít a lőfegyverre.”</a:t>
            </a:r>
          </a:p>
          <a:p>
            <a:endParaRPr lang="hu-HU" dirty="0"/>
          </a:p>
        </p:txBody>
      </p:sp>
      <p:pic>
        <p:nvPicPr>
          <p:cNvPr id="4" name="Kép 3"/>
          <p:cNvPicPr/>
          <p:nvPr/>
        </p:nvPicPr>
        <p:blipFill>
          <a:blip r:embed="rId2"/>
          <a:stretch>
            <a:fillRect/>
          </a:stretch>
        </p:blipFill>
        <p:spPr>
          <a:xfrm>
            <a:off x="552095" y="2310884"/>
            <a:ext cx="2270760" cy="1694180"/>
          </a:xfrm>
          <a:prstGeom prst="rect">
            <a:avLst/>
          </a:prstGeom>
        </p:spPr>
      </p:pic>
      <p:pic>
        <p:nvPicPr>
          <p:cNvPr id="5" name="Kép 4"/>
          <p:cNvPicPr/>
          <p:nvPr/>
        </p:nvPicPr>
        <p:blipFill>
          <a:blip r:embed="rId3"/>
          <a:stretch>
            <a:fillRect/>
          </a:stretch>
        </p:blipFill>
        <p:spPr>
          <a:xfrm>
            <a:off x="3226385" y="2310884"/>
            <a:ext cx="1944216" cy="1694180"/>
          </a:xfrm>
          <a:prstGeom prst="rect">
            <a:avLst/>
          </a:prstGeom>
        </p:spPr>
      </p:pic>
      <p:pic>
        <p:nvPicPr>
          <p:cNvPr id="6" name="Kép 5"/>
          <p:cNvPicPr/>
          <p:nvPr/>
        </p:nvPicPr>
        <p:blipFill>
          <a:blip r:embed="rId4"/>
          <a:stretch>
            <a:fillRect/>
          </a:stretch>
        </p:blipFill>
        <p:spPr>
          <a:xfrm>
            <a:off x="5642855" y="2310884"/>
            <a:ext cx="2448272" cy="1694180"/>
          </a:xfrm>
          <a:prstGeom prst="rect">
            <a:avLst/>
          </a:prstGeom>
        </p:spPr>
      </p:pic>
      <p:pic>
        <p:nvPicPr>
          <p:cNvPr id="7" name="Kép 6"/>
          <p:cNvPicPr/>
          <p:nvPr/>
        </p:nvPicPr>
        <p:blipFill>
          <a:blip r:embed="rId5"/>
          <a:stretch>
            <a:fillRect/>
          </a:stretch>
        </p:blipFill>
        <p:spPr>
          <a:xfrm>
            <a:off x="8540587" y="2310884"/>
            <a:ext cx="2378362" cy="1694180"/>
          </a:xfrm>
          <a:prstGeom prst="rect">
            <a:avLst/>
          </a:prstGeom>
        </p:spPr>
      </p:pic>
      <p:pic>
        <p:nvPicPr>
          <p:cNvPr id="8" name="Kép 7"/>
          <p:cNvPicPr/>
          <p:nvPr/>
        </p:nvPicPr>
        <p:blipFill>
          <a:blip r:embed="rId6"/>
          <a:stretch>
            <a:fillRect/>
          </a:stretch>
        </p:blipFill>
        <p:spPr>
          <a:xfrm>
            <a:off x="549796" y="4509120"/>
            <a:ext cx="2273059" cy="1659890"/>
          </a:xfrm>
          <a:prstGeom prst="rect">
            <a:avLst/>
          </a:prstGeom>
        </p:spPr>
      </p:pic>
      <p:pic>
        <p:nvPicPr>
          <p:cNvPr id="9" name="Kép 8"/>
          <p:cNvPicPr/>
          <p:nvPr/>
        </p:nvPicPr>
        <p:blipFill>
          <a:blip r:embed="rId7"/>
          <a:stretch>
            <a:fillRect/>
          </a:stretch>
        </p:blipFill>
        <p:spPr>
          <a:xfrm>
            <a:off x="3226385" y="4509120"/>
            <a:ext cx="1944216" cy="1659890"/>
          </a:xfrm>
          <a:prstGeom prst="rect">
            <a:avLst/>
          </a:prstGeom>
        </p:spPr>
      </p:pic>
      <p:pic>
        <p:nvPicPr>
          <p:cNvPr id="10" name="Kép 9"/>
          <p:cNvPicPr/>
          <p:nvPr/>
        </p:nvPicPr>
        <p:blipFill>
          <a:blip r:embed="rId8"/>
          <a:stretch>
            <a:fillRect/>
          </a:stretch>
        </p:blipFill>
        <p:spPr>
          <a:xfrm>
            <a:off x="5574131" y="4509120"/>
            <a:ext cx="2392489" cy="1659890"/>
          </a:xfrm>
          <a:prstGeom prst="rect">
            <a:avLst/>
          </a:prstGeom>
        </p:spPr>
      </p:pic>
      <p:pic>
        <p:nvPicPr>
          <p:cNvPr id="11" name="Kép 10"/>
          <p:cNvPicPr/>
          <p:nvPr/>
        </p:nvPicPr>
        <p:blipFill>
          <a:blip r:embed="rId9"/>
          <a:stretch>
            <a:fillRect/>
          </a:stretch>
        </p:blipFill>
        <p:spPr>
          <a:xfrm>
            <a:off x="8540587" y="4509120"/>
            <a:ext cx="2378362" cy="1659890"/>
          </a:xfrm>
          <a:prstGeom prst="rect">
            <a:avLst/>
          </a:prstGeom>
        </p:spPr>
      </p:pic>
      <p:sp>
        <p:nvSpPr>
          <p:cNvPr id="12" name="Szövegdoboz 11"/>
          <p:cNvSpPr txBox="1"/>
          <p:nvPr/>
        </p:nvSpPr>
        <p:spPr>
          <a:xfrm>
            <a:off x="995856" y="4029048"/>
            <a:ext cx="1380937" cy="369332"/>
          </a:xfrm>
          <a:prstGeom prst="rect">
            <a:avLst/>
          </a:prstGeom>
          <a:noFill/>
        </p:spPr>
        <p:txBody>
          <a:bodyPr wrap="square" rtlCol="0">
            <a:spAutoFit/>
          </a:bodyPr>
          <a:lstStyle/>
          <a:p>
            <a:pPr algn="ctr">
              <a:lnSpc>
                <a:spcPct val="90000"/>
              </a:lnSpc>
            </a:pPr>
            <a:r>
              <a:rPr lang="hu-HU" sz="2000" dirty="0" smtClean="0"/>
              <a:t>a)</a:t>
            </a:r>
            <a:endParaRPr lang="hu-HU" sz="2000" dirty="0"/>
          </a:p>
        </p:txBody>
      </p:sp>
      <p:sp>
        <p:nvSpPr>
          <p:cNvPr id="13" name="Szövegdoboz 12"/>
          <p:cNvSpPr txBox="1"/>
          <p:nvPr/>
        </p:nvSpPr>
        <p:spPr>
          <a:xfrm>
            <a:off x="5907398" y="4037877"/>
            <a:ext cx="1725954" cy="369332"/>
          </a:xfrm>
          <a:prstGeom prst="rect">
            <a:avLst/>
          </a:prstGeom>
          <a:noFill/>
        </p:spPr>
        <p:txBody>
          <a:bodyPr wrap="square" rtlCol="0">
            <a:spAutoFit/>
          </a:bodyPr>
          <a:lstStyle/>
          <a:p>
            <a:pPr algn="ctr">
              <a:lnSpc>
                <a:spcPct val="90000"/>
              </a:lnSpc>
            </a:pPr>
            <a:r>
              <a:rPr lang="hu-HU" sz="2000" dirty="0"/>
              <a:t>c</a:t>
            </a:r>
            <a:r>
              <a:rPr lang="hu-HU" sz="2000" dirty="0" smtClean="0"/>
              <a:t>)</a:t>
            </a:r>
            <a:endParaRPr lang="hu-HU" sz="2000" dirty="0"/>
          </a:p>
        </p:txBody>
      </p:sp>
      <p:sp>
        <p:nvSpPr>
          <p:cNvPr id="14" name="Szövegdoboz 13"/>
          <p:cNvSpPr txBox="1"/>
          <p:nvPr/>
        </p:nvSpPr>
        <p:spPr>
          <a:xfrm>
            <a:off x="9225712" y="4055774"/>
            <a:ext cx="1008112" cy="369332"/>
          </a:xfrm>
          <a:prstGeom prst="rect">
            <a:avLst/>
          </a:prstGeom>
          <a:noFill/>
        </p:spPr>
        <p:txBody>
          <a:bodyPr wrap="square" rtlCol="0">
            <a:spAutoFit/>
          </a:bodyPr>
          <a:lstStyle/>
          <a:p>
            <a:pPr algn="ctr">
              <a:lnSpc>
                <a:spcPct val="90000"/>
              </a:lnSpc>
            </a:pPr>
            <a:r>
              <a:rPr lang="hu-HU" sz="2000" dirty="0"/>
              <a:t>d</a:t>
            </a:r>
            <a:r>
              <a:rPr lang="hu-HU" sz="2000" dirty="0" smtClean="0"/>
              <a:t>)</a:t>
            </a:r>
            <a:endParaRPr lang="hu-HU" sz="2000" dirty="0"/>
          </a:p>
        </p:txBody>
      </p:sp>
      <p:sp>
        <p:nvSpPr>
          <p:cNvPr id="15" name="Szövegdoboz 14"/>
          <p:cNvSpPr txBox="1"/>
          <p:nvPr/>
        </p:nvSpPr>
        <p:spPr>
          <a:xfrm>
            <a:off x="3385283" y="4037877"/>
            <a:ext cx="1618814" cy="369332"/>
          </a:xfrm>
          <a:prstGeom prst="rect">
            <a:avLst/>
          </a:prstGeom>
          <a:noFill/>
        </p:spPr>
        <p:txBody>
          <a:bodyPr wrap="square" rtlCol="0">
            <a:spAutoFit/>
          </a:bodyPr>
          <a:lstStyle/>
          <a:p>
            <a:pPr algn="ctr">
              <a:lnSpc>
                <a:spcPct val="90000"/>
              </a:lnSpc>
            </a:pPr>
            <a:r>
              <a:rPr lang="hu-HU" sz="2000" dirty="0"/>
              <a:t>b</a:t>
            </a:r>
            <a:r>
              <a:rPr lang="hu-HU" sz="2000" dirty="0" smtClean="0"/>
              <a:t>)</a:t>
            </a:r>
            <a:endParaRPr lang="hu-HU" sz="2000" dirty="0"/>
          </a:p>
        </p:txBody>
      </p:sp>
      <p:sp>
        <p:nvSpPr>
          <p:cNvPr id="16" name="Szövegdoboz 15"/>
          <p:cNvSpPr txBox="1"/>
          <p:nvPr/>
        </p:nvSpPr>
        <p:spPr>
          <a:xfrm>
            <a:off x="987896" y="6195386"/>
            <a:ext cx="1380937" cy="369332"/>
          </a:xfrm>
          <a:prstGeom prst="rect">
            <a:avLst/>
          </a:prstGeom>
          <a:noFill/>
        </p:spPr>
        <p:txBody>
          <a:bodyPr wrap="square" rtlCol="0">
            <a:spAutoFit/>
          </a:bodyPr>
          <a:lstStyle/>
          <a:p>
            <a:pPr algn="ctr">
              <a:lnSpc>
                <a:spcPct val="90000"/>
              </a:lnSpc>
            </a:pPr>
            <a:r>
              <a:rPr lang="hu-HU" sz="2000" dirty="0"/>
              <a:t>e</a:t>
            </a:r>
            <a:r>
              <a:rPr lang="hu-HU" sz="2000" dirty="0" smtClean="0"/>
              <a:t>)</a:t>
            </a:r>
            <a:endParaRPr lang="hu-HU" sz="2000" dirty="0"/>
          </a:p>
        </p:txBody>
      </p:sp>
      <p:sp>
        <p:nvSpPr>
          <p:cNvPr id="17" name="Szövegdoboz 16"/>
          <p:cNvSpPr txBox="1"/>
          <p:nvPr/>
        </p:nvSpPr>
        <p:spPr>
          <a:xfrm>
            <a:off x="6627883" y="6219720"/>
            <a:ext cx="1725954" cy="369332"/>
          </a:xfrm>
          <a:prstGeom prst="rect">
            <a:avLst/>
          </a:prstGeom>
          <a:noFill/>
        </p:spPr>
        <p:txBody>
          <a:bodyPr wrap="square" rtlCol="0">
            <a:spAutoFit/>
          </a:bodyPr>
          <a:lstStyle/>
          <a:p>
            <a:pPr algn="ctr">
              <a:lnSpc>
                <a:spcPct val="90000"/>
              </a:lnSpc>
            </a:pPr>
            <a:r>
              <a:rPr lang="hu-HU" sz="2000" dirty="0"/>
              <a:t>g</a:t>
            </a:r>
            <a:r>
              <a:rPr lang="hu-HU" sz="2000" dirty="0" smtClean="0"/>
              <a:t>)</a:t>
            </a:r>
            <a:endParaRPr lang="hu-HU" sz="2000" dirty="0"/>
          </a:p>
        </p:txBody>
      </p:sp>
      <p:sp>
        <p:nvSpPr>
          <p:cNvPr id="18" name="Szövegdoboz 17"/>
          <p:cNvSpPr txBox="1"/>
          <p:nvPr/>
        </p:nvSpPr>
        <p:spPr>
          <a:xfrm>
            <a:off x="9529373" y="6219720"/>
            <a:ext cx="1008112" cy="369332"/>
          </a:xfrm>
          <a:prstGeom prst="rect">
            <a:avLst/>
          </a:prstGeom>
          <a:noFill/>
        </p:spPr>
        <p:txBody>
          <a:bodyPr wrap="square" rtlCol="0">
            <a:spAutoFit/>
          </a:bodyPr>
          <a:lstStyle/>
          <a:p>
            <a:pPr algn="ctr">
              <a:lnSpc>
                <a:spcPct val="90000"/>
              </a:lnSpc>
            </a:pPr>
            <a:r>
              <a:rPr lang="hu-HU" sz="2000" dirty="0"/>
              <a:t>h</a:t>
            </a:r>
            <a:r>
              <a:rPr lang="hu-HU" sz="2000" dirty="0" smtClean="0"/>
              <a:t>)</a:t>
            </a:r>
            <a:endParaRPr lang="hu-HU" sz="2000" dirty="0"/>
          </a:p>
        </p:txBody>
      </p:sp>
      <p:sp>
        <p:nvSpPr>
          <p:cNvPr id="19" name="Szövegdoboz 18"/>
          <p:cNvSpPr txBox="1"/>
          <p:nvPr/>
        </p:nvSpPr>
        <p:spPr>
          <a:xfrm>
            <a:off x="3933093" y="6219720"/>
            <a:ext cx="1618814" cy="369332"/>
          </a:xfrm>
          <a:prstGeom prst="rect">
            <a:avLst/>
          </a:prstGeom>
          <a:noFill/>
        </p:spPr>
        <p:txBody>
          <a:bodyPr wrap="square" rtlCol="0">
            <a:spAutoFit/>
          </a:bodyPr>
          <a:lstStyle/>
          <a:p>
            <a:pPr algn="ctr">
              <a:lnSpc>
                <a:spcPct val="90000"/>
              </a:lnSpc>
            </a:pPr>
            <a:r>
              <a:rPr lang="hu-HU" sz="2000" dirty="0"/>
              <a:t>f</a:t>
            </a:r>
            <a:r>
              <a:rPr lang="hu-HU" sz="2000" dirty="0" smtClean="0"/>
              <a:t>)</a:t>
            </a:r>
            <a:endParaRPr lang="hu-HU" sz="2000" dirty="0"/>
          </a:p>
        </p:txBody>
      </p:sp>
      <p:sp>
        <p:nvSpPr>
          <p:cNvPr id="20" name="Téglalap 19"/>
          <p:cNvSpPr/>
          <p:nvPr/>
        </p:nvSpPr>
        <p:spPr>
          <a:xfrm>
            <a:off x="4895239" y="6361746"/>
            <a:ext cx="2467535" cy="454612"/>
          </a:xfrm>
          <a:prstGeom prst="rect">
            <a:avLst/>
          </a:prstGeom>
        </p:spPr>
        <p:txBody>
          <a:bodyPr wrap="none">
            <a:spAutoFit/>
          </a:bodyPr>
          <a:lstStyle/>
          <a:p>
            <a:pPr>
              <a:lnSpc>
                <a:spcPct val="107000"/>
              </a:lnSpc>
              <a:spcAft>
                <a:spcPts val="0"/>
              </a:spcAft>
            </a:pPr>
            <a:r>
              <a:rPr lang="hu-HU" sz="2200" dirty="0">
                <a:solidFill>
                  <a:srgbClr val="FF0000"/>
                </a:solidFill>
                <a:ea typeface="Calibri" panose="020F0502020204030204" pitchFamily="34" charset="0"/>
                <a:cs typeface="Times New Roman" panose="02020603050405020304" pitchFamily="18" charset="0"/>
              </a:rPr>
              <a:t>Megoldás: b</a:t>
            </a:r>
            <a:r>
              <a:rPr lang="hu-HU" sz="2200" dirty="0" smtClean="0">
                <a:solidFill>
                  <a:srgbClr val="FF0000"/>
                </a:solidFill>
                <a:ea typeface="Calibri" panose="020F0502020204030204" pitchFamily="34" charset="0"/>
                <a:cs typeface="Times New Roman" panose="02020603050405020304" pitchFamily="18" charset="0"/>
              </a:rPr>
              <a:t>), </a:t>
            </a:r>
            <a:r>
              <a:rPr lang="hu-HU" sz="2200" dirty="0">
                <a:solidFill>
                  <a:srgbClr val="FF0000"/>
                </a:solidFill>
                <a:ea typeface="Calibri" panose="020F0502020204030204" pitchFamily="34" charset="0"/>
                <a:cs typeface="Times New Roman" panose="02020603050405020304" pitchFamily="18" charset="0"/>
              </a:rPr>
              <a:t>d</a:t>
            </a:r>
            <a:r>
              <a:rPr lang="hu-HU" sz="2200" dirty="0" smtClean="0">
                <a:solidFill>
                  <a:srgbClr val="FF0000"/>
                </a:solidFill>
                <a:ea typeface="Calibri" panose="020F0502020204030204" pitchFamily="34" charset="0"/>
                <a:cs typeface="Times New Roman" panose="02020603050405020304" pitchFamily="18" charset="0"/>
              </a:rPr>
              <a:t>),  </a:t>
            </a:r>
            <a:r>
              <a:rPr lang="hu-HU" sz="2200" dirty="0">
                <a:solidFill>
                  <a:srgbClr val="FF0000"/>
                </a:solidFill>
                <a:ea typeface="Calibri" panose="020F0502020204030204" pitchFamily="34" charset="0"/>
                <a:cs typeface="Times New Roman" panose="02020603050405020304" pitchFamily="18" charset="0"/>
              </a:rPr>
              <a:t>h</a:t>
            </a:r>
            <a:r>
              <a:rPr lang="hu-HU" sz="2200" dirty="0" smtClean="0">
                <a:solidFill>
                  <a:srgbClr val="FF0000"/>
                </a:solidFill>
                <a:ea typeface="Calibri" panose="020F0502020204030204" pitchFamily="34" charset="0"/>
                <a:cs typeface="Times New Roman" panose="02020603050405020304" pitchFamily="18" charset="0"/>
              </a:rPr>
              <a:t>)</a:t>
            </a:r>
            <a:endParaRPr lang="hu-HU"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517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778098"/>
          </a:xfrm>
        </p:spPr>
        <p:txBody>
          <a:bodyPr/>
          <a:lstStyle/>
          <a:p>
            <a:pPr lvl="0"/>
            <a:r>
              <a:rPr lang="hu-HU" dirty="0" smtClean="0"/>
              <a:t>213. Válassza </a:t>
            </a:r>
            <a:r>
              <a:rPr lang="hu-HU" dirty="0"/>
              <a:t>ki a képek közül azokat, amelyek a közbiztonságra különösen veszélyes eszközök közül az alábbi csoportba tartoznak</a:t>
            </a:r>
            <a:r>
              <a:rPr lang="hu-HU" dirty="0" smtClean="0"/>
              <a:t>:</a:t>
            </a:r>
            <a:endParaRPr lang="hu-HU" dirty="0"/>
          </a:p>
        </p:txBody>
      </p:sp>
      <p:sp>
        <p:nvSpPr>
          <p:cNvPr id="3" name="Tartalom helye 2"/>
          <p:cNvSpPr>
            <a:spLocks noGrp="1"/>
          </p:cNvSpPr>
          <p:nvPr>
            <p:ph idx="1"/>
          </p:nvPr>
        </p:nvSpPr>
        <p:spPr>
          <a:xfrm>
            <a:off x="261764" y="1628800"/>
            <a:ext cx="11737304" cy="803920"/>
          </a:xfrm>
        </p:spPr>
        <p:txBody>
          <a:bodyPr/>
          <a:lstStyle/>
          <a:p>
            <a:pPr marL="0" indent="0">
              <a:buNone/>
            </a:pPr>
            <a:r>
              <a:rPr lang="hu-HU" dirty="0"/>
              <a:t>„Az olyan eszköz, amely elektromos feszültség útján védekezésre képtelen állapot előidézésére alkalmas.”</a:t>
            </a:r>
          </a:p>
          <a:p>
            <a:endParaRPr lang="hu-HU" dirty="0"/>
          </a:p>
        </p:txBody>
      </p:sp>
      <p:pic>
        <p:nvPicPr>
          <p:cNvPr id="4" name="Kép 3"/>
          <p:cNvPicPr/>
          <p:nvPr/>
        </p:nvPicPr>
        <p:blipFill>
          <a:blip r:embed="rId2"/>
          <a:stretch>
            <a:fillRect/>
          </a:stretch>
        </p:blipFill>
        <p:spPr>
          <a:xfrm>
            <a:off x="261764" y="2392684"/>
            <a:ext cx="2171700" cy="1619885"/>
          </a:xfrm>
          <a:prstGeom prst="rect">
            <a:avLst/>
          </a:prstGeom>
        </p:spPr>
      </p:pic>
      <p:pic>
        <p:nvPicPr>
          <p:cNvPr id="5" name="Kép 4"/>
          <p:cNvPicPr/>
          <p:nvPr/>
        </p:nvPicPr>
        <p:blipFill>
          <a:blip r:embed="rId3"/>
          <a:stretch>
            <a:fillRect/>
          </a:stretch>
        </p:blipFill>
        <p:spPr>
          <a:xfrm>
            <a:off x="3060528" y="2400396"/>
            <a:ext cx="2459946" cy="1622850"/>
          </a:xfrm>
          <a:prstGeom prst="rect">
            <a:avLst/>
          </a:prstGeom>
        </p:spPr>
      </p:pic>
      <p:pic>
        <p:nvPicPr>
          <p:cNvPr id="6" name="Kép 5"/>
          <p:cNvPicPr/>
          <p:nvPr/>
        </p:nvPicPr>
        <p:blipFill>
          <a:blip r:embed="rId4"/>
          <a:stretch>
            <a:fillRect/>
          </a:stretch>
        </p:blipFill>
        <p:spPr>
          <a:xfrm>
            <a:off x="6197381" y="2400395"/>
            <a:ext cx="2417311" cy="1622851"/>
          </a:xfrm>
          <a:prstGeom prst="rect">
            <a:avLst/>
          </a:prstGeom>
        </p:spPr>
      </p:pic>
      <p:pic>
        <p:nvPicPr>
          <p:cNvPr id="7" name="Kép 6"/>
          <p:cNvPicPr/>
          <p:nvPr/>
        </p:nvPicPr>
        <p:blipFill>
          <a:blip r:embed="rId5"/>
          <a:stretch>
            <a:fillRect/>
          </a:stretch>
        </p:blipFill>
        <p:spPr>
          <a:xfrm>
            <a:off x="9291598" y="2392684"/>
            <a:ext cx="2131405" cy="1619885"/>
          </a:xfrm>
          <a:prstGeom prst="rect">
            <a:avLst/>
          </a:prstGeom>
        </p:spPr>
      </p:pic>
      <p:pic>
        <p:nvPicPr>
          <p:cNvPr id="8" name="Kép 7"/>
          <p:cNvPicPr/>
          <p:nvPr/>
        </p:nvPicPr>
        <p:blipFill>
          <a:blip r:embed="rId6"/>
          <a:stretch>
            <a:fillRect/>
          </a:stretch>
        </p:blipFill>
        <p:spPr>
          <a:xfrm>
            <a:off x="261764" y="4498640"/>
            <a:ext cx="2171700" cy="1505332"/>
          </a:xfrm>
          <a:prstGeom prst="rect">
            <a:avLst/>
          </a:prstGeom>
        </p:spPr>
      </p:pic>
      <p:pic>
        <p:nvPicPr>
          <p:cNvPr id="9" name="Kép 8"/>
          <p:cNvPicPr/>
          <p:nvPr/>
        </p:nvPicPr>
        <p:blipFill>
          <a:blip r:embed="rId7"/>
          <a:stretch>
            <a:fillRect/>
          </a:stretch>
        </p:blipFill>
        <p:spPr>
          <a:xfrm>
            <a:off x="3060528" y="4498640"/>
            <a:ext cx="2459946" cy="1505333"/>
          </a:xfrm>
          <a:prstGeom prst="rect">
            <a:avLst/>
          </a:prstGeom>
        </p:spPr>
      </p:pic>
      <p:pic>
        <p:nvPicPr>
          <p:cNvPr id="10" name="Kép 9"/>
          <p:cNvPicPr/>
          <p:nvPr/>
        </p:nvPicPr>
        <p:blipFill>
          <a:blip r:embed="rId8"/>
          <a:stretch>
            <a:fillRect/>
          </a:stretch>
        </p:blipFill>
        <p:spPr>
          <a:xfrm>
            <a:off x="6147539" y="4498640"/>
            <a:ext cx="2467153" cy="1505332"/>
          </a:xfrm>
          <a:prstGeom prst="rect">
            <a:avLst/>
          </a:prstGeom>
        </p:spPr>
      </p:pic>
      <p:pic>
        <p:nvPicPr>
          <p:cNvPr id="11" name="Kép 10"/>
          <p:cNvPicPr/>
          <p:nvPr/>
        </p:nvPicPr>
        <p:blipFill>
          <a:blip r:embed="rId9"/>
          <a:stretch>
            <a:fillRect/>
          </a:stretch>
        </p:blipFill>
        <p:spPr>
          <a:xfrm>
            <a:off x="9291599" y="4498641"/>
            <a:ext cx="2131404" cy="1505332"/>
          </a:xfrm>
          <a:prstGeom prst="rect">
            <a:avLst/>
          </a:prstGeom>
        </p:spPr>
      </p:pic>
      <p:sp>
        <p:nvSpPr>
          <p:cNvPr id="12" name="Szövegdoboz 11"/>
          <p:cNvSpPr txBox="1"/>
          <p:nvPr/>
        </p:nvSpPr>
        <p:spPr>
          <a:xfrm>
            <a:off x="642540" y="4019317"/>
            <a:ext cx="1380937" cy="369332"/>
          </a:xfrm>
          <a:prstGeom prst="rect">
            <a:avLst/>
          </a:prstGeom>
          <a:noFill/>
        </p:spPr>
        <p:txBody>
          <a:bodyPr wrap="square" rtlCol="0">
            <a:spAutoFit/>
          </a:bodyPr>
          <a:lstStyle/>
          <a:p>
            <a:pPr algn="ctr">
              <a:lnSpc>
                <a:spcPct val="90000"/>
              </a:lnSpc>
            </a:pPr>
            <a:r>
              <a:rPr lang="hu-HU" sz="2000" dirty="0" smtClean="0"/>
              <a:t>a)</a:t>
            </a:r>
            <a:endParaRPr lang="hu-HU" sz="2000" dirty="0"/>
          </a:p>
        </p:txBody>
      </p:sp>
      <p:sp>
        <p:nvSpPr>
          <p:cNvPr id="13" name="Szövegdoboz 12"/>
          <p:cNvSpPr txBox="1"/>
          <p:nvPr/>
        </p:nvSpPr>
        <p:spPr>
          <a:xfrm>
            <a:off x="6499797" y="4055774"/>
            <a:ext cx="1725954" cy="369332"/>
          </a:xfrm>
          <a:prstGeom prst="rect">
            <a:avLst/>
          </a:prstGeom>
          <a:noFill/>
        </p:spPr>
        <p:txBody>
          <a:bodyPr wrap="square" rtlCol="0">
            <a:spAutoFit/>
          </a:bodyPr>
          <a:lstStyle/>
          <a:p>
            <a:pPr algn="ctr">
              <a:lnSpc>
                <a:spcPct val="90000"/>
              </a:lnSpc>
            </a:pPr>
            <a:r>
              <a:rPr lang="hu-HU" sz="2000" dirty="0"/>
              <a:t>c</a:t>
            </a:r>
            <a:r>
              <a:rPr lang="hu-HU" sz="2000" dirty="0" smtClean="0"/>
              <a:t>)</a:t>
            </a:r>
            <a:endParaRPr lang="hu-HU" sz="2000" dirty="0"/>
          </a:p>
        </p:txBody>
      </p:sp>
      <p:sp>
        <p:nvSpPr>
          <p:cNvPr id="14" name="Szövegdoboz 13"/>
          <p:cNvSpPr txBox="1"/>
          <p:nvPr/>
        </p:nvSpPr>
        <p:spPr>
          <a:xfrm>
            <a:off x="9853244" y="4085764"/>
            <a:ext cx="1008112" cy="369332"/>
          </a:xfrm>
          <a:prstGeom prst="rect">
            <a:avLst/>
          </a:prstGeom>
          <a:noFill/>
        </p:spPr>
        <p:txBody>
          <a:bodyPr wrap="square" rtlCol="0">
            <a:spAutoFit/>
          </a:bodyPr>
          <a:lstStyle/>
          <a:p>
            <a:pPr algn="ctr">
              <a:lnSpc>
                <a:spcPct val="90000"/>
              </a:lnSpc>
            </a:pPr>
            <a:r>
              <a:rPr lang="hu-HU" sz="2000" dirty="0"/>
              <a:t>d</a:t>
            </a:r>
            <a:r>
              <a:rPr lang="hu-HU" sz="2000" dirty="0" smtClean="0"/>
              <a:t>)</a:t>
            </a:r>
            <a:endParaRPr lang="hu-HU" sz="2000" dirty="0"/>
          </a:p>
        </p:txBody>
      </p:sp>
      <p:sp>
        <p:nvSpPr>
          <p:cNvPr id="15" name="Szövegdoboz 14"/>
          <p:cNvSpPr txBox="1"/>
          <p:nvPr/>
        </p:nvSpPr>
        <p:spPr>
          <a:xfrm>
            <a:off x="3596898" y="4055774"/>
            <a:ext cx="1618814" cy="369332"/>
          </a:xfrm>
          <a:prstGeom prst="rect">
            <a:avLst/>
          </a:prstGeom>
          <a:noFill/>
        </p:spPr>
        <p:txBody>
          <a:bodyPr wrap="square" rtlCol="0">
            <a:spAutoFit/>
          </a:bodyPr>
          <a:lstStyle/>
          <a:p>
            <a:pPr algn="ctr">
              <a:lnSpc>
                <a:spcPct val="90000"/>
              </a:lnSpc>
            </a:pPr>
            <a:r>
              <a:rPr lang="hu-HU" sz="2000" dirty="0"/>
              <a:t>b</a:t>
            </a:r>
            <a:r>
              <a:rPr lang="hu-HU" sz="2000" dirty="0" smtClean="0"/>
              <a:t>)</a:t>
            </a:r>
            <a:endParaRPr lang="hu-HU" sz="2000" dirty="0"/>
          </a:p>
        </p:txBody>
      </p:sp>
      <p:sp>
        <p:nvSpPr>
          <p:cNvPr id="16" name="Szövegdoboz 15"/>
          <p:cNvSpPr txBox="1"/>
          <p:nvPr/>
        </p:nvSpPr>
        <p:spPr>
          <a:xfrm>
            <a:off x="657145" y="6087438"/>
            <a:ext cx="1380937" cy="369332"/>
          </a:xfrm>
          <a:prstGeom prst="rect">
            <a:avLst/>
          </a:prstGeom>
          <a:noFill/>
        </p:spPr>
        <p:txBody>
          <a:bodyPr wrap="square" rtlCol="0">
            <a:spAutoFit/>
          </a:bodyPr>
          <a:lstStyle/>
          <a:p>
            <a:pPr algn="ctr">
              <a:lnSpc>
                <a:spcPct val="90000"/>
              </a:lnSpc>
            </a:pPr>
            <a:r>
              <a:rPr lang="hu-HU" sz="2000" dirty="0"/>
              <a:t>e</a:t>
            </a:r>
            <a:r>
              <a:rPr lang="hu-HU" sz="2000" dirty="0" smtClean="0"/>
              <a:t>)</a:t>
            </a:r>
            <a:endParaRPr lang="hu-HU" sz="2000" dirty="0"/>
          </a:p>
        </p:txBody>
      </p:sp>
      <p:sp>
        <p:nvSpPr>
          <p:cNvPr id="17" name="Szövegdoboz 16"/>
          <p:cNvSpPr txBox="1"/>
          <p:nvPr/>
        </p:nvSpPr>
        <p:spPr>
          <a:xfrm>
            <a:off x="6543059" y="6091184"/>
            <a:ext cx="1725954" cy="369332"/>
          </a:xfrm>
          <a:prstGeom prst="rect">
            <a:avLst/>
          </a:prstGeom>
          <a:noFill/>
        </p:spPr>
        <p:txBody>
          <a:bodyPr wrap="square" rtlCol="0">
            <a:spAutoFit/>
          </a:bodyPr>
          <a:lstStyle/>
          <a:p>
            <a:pPr algn="ctr">
              <a:lnSpc>
                <a:spcPct val="90000"/>
              </a:lnSpc>
            </a:pPr>
            <a:r>
              <a:rPr lang="hu-HU" sz="2000" dirty="0"/>
              <a:t>g</a:t>
            </a:r>
            <a:r>
              <a:rPr lang="hu-HU" sz="2000" dirty="0" smtClean="0"/>
              <a:t>)</a:t>
            </a:r>
            <a:endParaRPr lang="hu-HU" sz="2000" dirty="0"/>
          </a:p>
        </p:txBody>
      </p:sp>
      <p:sp>
        <p:nvSpPr>
          <p:cNvPr id="18" name="Szövegdoboz 17"/>
          <p:cNvSpPr txBox="1"/>
          <p:nvPr/>
        </p:nvSpPr>
        <p:spPr>
          <a:xfrm>
            <a:off x="9853244" y="6120713"/>
            <a:ext cx="1008112" cy="369332"/>
          </a:xfrm>
          <a:prstGeom prst="rect">
            <a:avLst/>
          </a:prstGeom>
          <a:noFill/>
        </p:spPr>
        <p:txBody>
          <a:bodyPr wrap="square" rtlCol="0">
            <a:spAutoFit/>
          </a:bodyPr>
          <a:lstStyle/>
          <a:p>
            <a:pPr algn="ctr">
              <a:lnSpc>
                <a:spcPct val="90000"/>
              </a:lnSpc>
            </a:pPr>
            <a:r>
              <a:rPr lang="hu-HU" sz="2000" dirty="0"/>
              <a:t>h</a:t>
            </a:r>
            <a:r>
              <a:rPr lang="hu-HU" sz="2000" dirty="0" smtClean="0"/>
              <a:t>)</a:t>
            </a:r>
            <a:endParaRPr lang="hu-HU" sz="2000" dirty="0"/>
          </a:p>
        </p:txBody>
      </p:sp>
      <p:sp>
        <p:nvSpPr>
          <p:cNvPr id="19" name="Szövegdoboz 18"/>
          <p:cNvSpPr txBox="1"/>
          <p:nvPr/>
        </p:nvSpPr>
        <p:spPr>
          <a:xfrm>
            <a:off x="3651877" y="6071525"/>
            <a:ext cx="1618814" cy="369332"/>
          </a:xfrm>
          <a:prstGeom prst="rect">
            <a:avLst/>
          </a:prstGeom>
          <a:noFill/>
        </p:spPr>
        <p:txBody>
          <a:bodyPr wrap="square" rtlCol="0">
            <a:spAutoFit/>
          </a:bodyPr>
          <a:lstStyle/>
          <a:p>
            <a:pPr algn="ctr">
              <a:lnSpc>
                <a:spcPct val="90000"/>
              </a:lnSpc>
            </a:pPr>
            <a:r>
              <a:rPr lang="hu-HU" sz="2000" dirty="0"/>
              <a:t>f</a:t>
            </a:r>
            <a:r>
              <a:rPr lang="hu-HU" sz="2000" dirty="0" smtClean="0"/>
              <a:t>)</a:t>
            </a:r>
            <a:endParaRPr lang="hu-HU" sz="2000" dirty="0"/>
          </a:p>
        </p:txBody>
      </p:sp>
      <p:sp>
        <p:nvSpPr>
          <p:cNvPr id="20" name="Téglalap 19"/>
          <p:cNvSpPr/>
          <p:nvPr/>
        </p:nvSpPr>
        <p:spPr>
          <a:xfrm>
            <a:off x="4895239" y="6361746"/>
            <a:ext cx="2456313" cy="454612"/>
          </a:xfrm>
          <a:prstGeom prst="rect">
            <a:avLst/>
          </a:prstGeom>
        </p:spPr>
        <p:txBody>
          <a:bodyPr wrap="none">
            <a:spAutoFit/>
          </a:bodyPr>
          <a:lstStyle/>
          <a:p>
            <a:pPr>
              <a:lnSpc>
                <a:spcPct val="107000"/>
              </a:lnSpc>
              <a:spcAft>
                <a:spcPts val="0"/>
              </a:spcAft>
            </a:pPr>
            <a:r>
              <a:rPr lang="hu-HU" sz="2200" dirty="0">
                <a:solidFill>
                  <a:srgbClr val="FF0000"/>
                </a:solidFill>
                <a:ea typeface="Calibri" panose="020F0502020204030204" pitchFamily="34" charset="0"/>
                <a:cs typeface="Times New Roman" panose="02020603050405020304" pitchFamily="18" charset="0"/>
              </a:rPr>
              <a:t>Megoldás: b</a:t>
            </a:r>
            <a:r>
              <a:rPr lang="hu-HU" sz="2200" dirty="0" smtClean="0">
                <a:solidFill>
                  <a:srgbClr val="FF0000"/>
                </a:solidFill>
                <a:ea typeface="Calibri" panose="020F0502020204030204" pitchFamily="34" charset="0"/>
                <a:cs typeface="Times New Roman" panose="02020603050405020304" pitchFamily="18" charset="0"/>
              </a:rPr>
              <a:t>), </a:t>
            </a:r>
            <a:r>
              <a:rPr lang="hu-HU" sz="2200" dirty="0">
                <a:solidFill>
                  <a:srgbClr val="FF0000"/>
                </a:solidFill>
                <a:ea typeface="Calibri" panose="020F0502020204030204" pitchFamily="34" charset="0"/>
                <a:cs typeface="Times New Roman" panose="02020603050405020304" pitchFamily="18" charset="0"/>
              </a:rPr>
              <a:t>e</a:t>
            </a:r>
            <a:r>
              <a:rPr lang="hu-HU" sz="2200" dirty="0" smtClean="0">
                <a:solidFill>
                  <a:srgbClr val="FF0000"/>
                </a:solidFill>
                <a:ea typeface="Calibri" panose="020F0502020204030204" pitchFamily="34" charset="0"/>
                <a:cs typeface="Times New Roman" panose="02020603050405020304" pitchFamily="18" charset="0"/>
              </a:rPr>
              <a:t>),  </a:t>
            </a:r>
            <a:r>
              <a:rPr lang="hu-HU" sz="2200" dirty="0">
                <a:solidFill>
                  <a:srgbClr val="FF0000"/>
                </a:solidFill>
                <a:ea typeface="Calibri" panose="020F0502020204030204" pitchFamily="34" charset="0"/>
                <a:cs typeface="Times New Roman" panose="02020603050405020304" pitchFamily="18" charset="0"/>
              </a:rPr>
              <a:t>g</a:t>
            </a:r>
            <a:r>
              <a:rPr lang="hu-HU" sz="2200" dirty="0" smtClean="0">
                <a:solidFill>
                  <a:srgbClr val="FF0000"/>
                </a:solidFill>
                <a:ea typeface="Calibri" panose="020F0502020204030204" pitchFamily="34" charset="0"/>
                <a:cs typeface="Times New Roman" panose="02020603050405020304" pitchFamily="18" charset="0"/>
              </a:rPr>
              <a:t>)</a:t>
            </a:r>
            <a:endParaRPr lang="hu-HU"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762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850106"/>
          </a:xfrm>
        </p:spPr>
        <p:txBody>
          <a:bodyPr/>
          <a:lstStyle/>
          <a:p>
            <a:pPr lvl="0"/>
            <a:r>
              <a:rPr lang="hu-HU" dirty="0" smtClean="0"/>
              <a:t>214. Válassza </a:t>
            </a:r>
            <a:r>
              <a:rPr lang="hu-HU" dirty="0"/>
              <a:t>ki a képek közül azokat, amelyek a közbiztonságra különösen veszélyes eszközök közül az alábbi csoportba tartoznak</a:t>
            </a:r>
            <a:r>
              <a:rPr lang="hu-HU" dirty="0" smtClean="0"/>
              <a:t>:</a:t>
            </a:r>
            <a:endParaRPr lang="hu-HU" dirty="0"/>
          </a:p>
        </p:txBody>
      </p:sp>
      <p:sp>
        <p:nvSpPr>
          <p:cNvPr id="3" name="Tartalom helye 2"/>
          <p:cNvSpPr>
            <a:spLocks noGrp="1"/>
          </p:cNvSpPr>
          <p:nvPr>
            <p:ph idx="1"/>
          </p:nvPr>
        </p:nvSpPr>
        <p:spPr>
          <a:xfrm>
            <a:off x="549796" y="1772816"/>
            <a:ext cx="11287174" cy="587896"/>
          </a:xfrm>
        </p:spPr>
        <p:txBody>
          <a:bodyPr/>
          <a:lstStyle/>
          <a:p>
            <a:pPr marL="0" indent="0">
              <a:buNone/>
            </a:pPr>
            <a:r>
              <a:rPr lang="hu-HU" dirty="0"/>
              <a:t>„Az olyan eszköz, amely a zárszerkezetek illegális kinyitására vagy feltörésére </a:t>
            </a:r>
            <a:r>
              <a:rPr lang="hu-HU" dirty="0" smtClean="0"/>
              <a:t>szolgál.”</a:t>
            </a:r>
            <a:endParaRPr lang="hu-HU" dirty="0"/>
          </a:p>
          <a:p>
            <a:endParaRPr lang="hu-HU" dirty="0"/>
          </a:p>
        </p:txBody>
      </p:sp>
      <p:pic>
        <p:nvPicPr>
          <p:cNvPr id="4" name="Kép 3"/>
          <p:cNvPicPr/>
          <p:nvPr/>
        </p:nvPicPr>
        <p:blipFill>
          <a:blip r:embed="rId2"/>
          <a:stretch>
            <a:fillRect/>
          </a:stretch>
        </p:blipFill>
        <p:spPr>
          <a:xfrm>
            <a:off x="405780" y="2198841"/>
            <a:ext cx="2171700" cy="1619885"/>
          </a:xfrm>
          <a:prstGeom prst="rect">
            <a:avLst/>
          </a:prstGeom>
        </p:spPr>
      </p:pic>
      <p:pic>
        <p:nvPicPr>
          <p:cNvPr id="5" name="Kép 4"/>
          <p:cNvPicPr/>
          <p:nvPr/>
        </p:nvPicPr>
        <p:blipFill>
          <a:blip r:embed="rId3"/>
          <a:stretch>
            <a:fillRect/>
          </a:stretch>
        </p:blipFill>
        <p:spPr>
          <a:xfrm>
            <a:off x="2940025" y="2226781"/>
            <a:ext cx="2844800" cy="1591945"/>
          </a:xfrm>
          <a:prstGeom prst="rect">
            <a:avLst/>
          </a:prstGeom>
        </p:spPr>
      </p:pic>
      <p:pic>
        <p:nvPicPr>
          <p:cNvPr id="6" name="Kép 5"/>
          <p:cNvPicPr/>
          <p:nvPr/>
        </p:nvPicPr>
        <p:blipFill>
          <a:blip r:embed="rId4"/>
          <a:stretch>
            <a:fillRect/>
          </a:stretch>
        </p:blipFill>
        <p:spPr>
          <a:xfrm>
            <a:off x="6269489" y="2226781"/>
            <a:ext cx="2471430" cy="1591945"/>
          </a:xfrm>
          <a:prstGeom prst="rect">
            <a:avLst/>
          </a:prstGeom>
        </p:spPr>
      </p:pic>
      <p:pic>
        <p:nvPicPr>
          <p:cNvPr id="7" name="Kép 6"/>
          <p:cNvPicPr/>
          <p:nvPr/>
        </p:nvPicPr>
        <p:blipFill>
          <a:blip r:embed="rId5"/>
          <a:stretch>
            <a:fillRect/>
          </a:stretch>
        </p:blipFill>
        <p:spPr>
          <a:xfrm>
            <a:off x="9264928" y="2226781"/>
            <a:ext cx="2163445" cy="1591945"/>
          </a:xfrm>
          <a:prstGeom prst="rect">
            <a:avLst/>
          </a:prstGeom>
        </p:spPr>
      </p:pic>
      <p:pic>
        <p:nvPicPr>
          <p:cNvPr id="8" name="Kép 7"/>
          <p:cNvPicPr/>
          <p:nvPr/>
        </p:nvPicPr>
        <p:blipFill>
          <a:blip r:embed="rId6"/>
          <a:stretch>
            <a:fillRect/>
          </a:stretch>
        </p:blipFill>
        <p:spPr>
          <a:xfrm>
            <a:off x="405780" y="4307357"/>
            <a:ext cx="2171700" cy="1670050"/>
          </a:xfrm>
          <a:prstGeom prst="rect">
            <a:avLst/>
          </a:prstGeom>
        </p:spPr>
      </p:pic>
      <p:pic>
        <p:nvPicPr>
          <p:cNvPr id="9" name="Kép 8"/>
          <p:cNvPicPr/>
          <p:nvPr/>
        </p:nvPicPr>
        <p:blipFill>
          <a:blip r:embed="rId7"/>
          <a:stretch>
            <a:fillRect/>
          </a:stretch>
        </p:blipFill>
        <p:spPr>
          <a:xfrm>
            <a:off x="2940025" y="4272691"/>
            <a:ext cx="2844800" cy="1694815"/>
          </a:xfrm>
          <a:prstGeom prst="rect">
            <a:avLst/>
          </a:prstGeom>
        </p:spPr>
      </p:pic>
      <p:pic>
        <p:nvPicPr>
          <p:cNvPr id="10" name="Kép 9"/>
          <p:cNvPicPr/>
          <p:nvPr/>
        </p:nvPicPr>
        <p:blipFill>
          <a:blip r:embed="rId8"/>
          <a:stretch>
            <a:fillRect/>
          </a:stretch>
        </p:blipFill>
        <p:spPr>
          <a:xfrm>
            <a:off x="6310436" y="4272691"/>
            <a:ext cx="2464838" cy="1657350"/>
          </a:xfrm>
          <a:prstGeom prst="rect">
            <a:avLst/>
          </a:prstGeom>
        </p:spPr>
      </p:pic>
      <p:pic>
        <p:nvPicPr>
          <p:cNvPr id="11" name="Kép 10"/>
          <p:cNvPicPr/>
          <p:nvPr/>
        </p:nvPicPr>
        <p:blipFill>
          <a:blip r:embed="rId9"/>
          <a:stretch>
            <a:fillRect/>
          </a:stretch>
        </p:blipFill>
        <p:spPr>
          <a:xfrm>
            <a:off x="9264929" y="4272691"/>
            <a:ext cx="2163446" cy="1657350"/>
          </a:xfrm>
          <a:prstGeom prst="rect">
            <a:avLst/>
          </a:prstGeom>
        </p:spPr>
      </p:pic>
      <p:sp>
        <p:nvSpPr>
          <p:cNvPr id="12" name="Szövegdoboz 11"/>
          <p:cNvSpPr txBox="1"/>
          <p:nvPr/>
        </p:nvSpPr>
        <p:spPr>
          <a:xfrm>
            <a:off x="711746" y="3871108"/>
            <a:ext cx="1380937" cy="369332"/>
          </a:xfrm>
          <a:prstGeom prst="rect">
            <a:avLst/>
          </a:prstGeom>
          <a:noFill/>
        </p:spPr>
        <p:txBody>
          <a:bodyPr wrap="square" rtlCol="0">
            <a:spAutoFit/>
          </a:bodyPr>
          <a:lstStyle/>
          <a:p>
            <a:pPr algn="ctr">
              <a:lnSpc>
                <a:spcPct val="90000"/>
              </a:lnSpc>
            </a:pPr>
            <a:r>
              <a:rPr lang="hu-HU" sz="2000" dirty="0" smtClean="0"/>
              <a:t>a)</a:t>
            </a:r>
            <a:endParaRPr lang="hu-HU" sz="2000" dirty="0"/>
          </a:p>
        </p:txBody>
      </p:sp>
      <p:sp>
        <p:nvSpPr>
          <p:cNvPr id="13" name="Szövegdoboz 12"/>
          <p:cNvSpPr txBox="1"/>
          <p:nvPr/>
        </p:nvSpPr>
        <p:spPr>
          <a:xfrm>
            <a:off x="6679878" y="3871108"/>
            <a:ext cx="1725954" cy="369332"/>
          </a:xfrm>
          <a:prstGeom prst="rect">
            <a:avLst/>
          </a:prstGeom>
          <a:noFill/>
        </p:spPr>
        <p:txBody>
          <a:bodyPr wrap="square" rtlCol="0">
            <a:spAutoFit/>
          </a:bodyPr>
          <a:lstStyle/>
          <a:p>
            <a:pPr algn="ctr">
              <a:lnSpc>
                <a:spcPct val="90000"/>
              </a:lnSpc>
            </a:pPr>
            <a:r>
              <a:rPr lang="hu-HU" sz="2000" dirty="0"/>
              <a:t>c</a:t>
            </a:r>
            <a:r>
              <a:rPr lang="hu-HU" sz="2000" dirty="0" smtClean="0"/>
              <a:t>)</a:t>
            </a:r>
            <a:endParaRPr lang="hu-HU" sz="2000" dirty="0"/>
          </a:p>
        </p:txBody>
      </p:sp>
      <p:sp>
        <p:nvSpPr>
          <p:cNvPr id="14" name="Szövegdoboz 13"/>
          <p:cNvSpPr txBox="1"/>
          <p:nvPr/>
        </p:nvSpPr>
        <p:spPr>
          <a:xfrm>
            <a:off x="9829144" y="3880439"/>
            <a:ext cx="1008112" cy="369332"/>
          </a:xfrm>
          <a:prstGeom prst="rect">
            <a:avLst/>
          </a:prstGeom>
          <a:noFill/>
        </p:spPr>
        <p:txBody>
          <a:bodyPr wrap="square" rtlCol="0">
            <a:spAutoFit/>
          </a:bodyPr>
          <a:lstStyle/>
          <a:p>
            <a:pPr algn="ctr">
              <a:lnSpc>
                <a:spcPct val="90000"/>
              </a:lnSpc>
            </a:pPr>
            <a:r>
              <a:rPr lang="hu-HU" sz="2000" dirty="0"/>
              <a:t>d</a:t>
            </a:r>
            <a:r>
              <a:rPr lang="hu-HU" sz="2000" dirty="0" smtClean="0"/>
              <a:t>)</a:t>
            </a:r>
            <a:endParaRPr lang="hu-HU" sz="2000" dirty="0"/>
          </a:p>
        </p:txBody>
      </p:sp>
      <p:sp>
        <p:nvSpPr>
          <p:cNvPr id="15" name="Szövegdoboz 14"/>
          <p:cNvSpPr txBox="1"/>
          <p:nvPr/>
        </p:nvSpPr>
        <p:spPr>
          <a:xfrm>
            <a:off x="3651877" y="3880439"/>
            <a:ext cx="1618814" cy="369332"/>
          </a:xfrm>
          <a:prstGeom prst="rect">
            <a:avLst/>
          </a:prstGeom>
          <a:noFill/>
        </p:spPr>
        <p:txBody>
          <a:bodyPr wrap="square" rtlCol="0">
            <a:spAutoFit/>
          </a:bodyPr>
          <a:lstStyle/>
          <a:p>
            <a:pPr algn="ctr">
              <a:lnSpc>
                <a:spcPct val="90000"/>
              </a:lnSpc>
            </a:pPr>
            <a:r>
              <a:rPr lang="hu-HU" sz="2000" dirty="0"/>
              <a:t>b</a:t>
            </a:r>
            <a:r>
              <a:rPr lang="hu-HU" sz="2000" dirty="0" smtClean="0"/>
              <a:t>)</a:t>
            </a:r>
            <a:endParaRPr lang="hu-HU" sz="2000" dirty="0"/>
          </a:p>
        </p:txBody>
      </p:sp>
      <p:sp>
        <p:nvSpPr>
          <p:cNvPr id="16" name="Szövegdoboz 15"/>
          <p:cNvSpPr txBox="1"/>
          <p:nvPr/>
        </p:nvSpPr>
        <p:spPr>
          <a:xfrm>
            <a:off x="657145" y="6087438"/>
            <a:ext cx="1380937" cy="369332"/>
          </a:xfrm>
          <a:prstGeom prst="rect">
            <a:avLst/>
          </a:prstGeom>
          <a:noFill/>
        </p:spPr>
        <p:txBody>
          <a:bodyPr wrap="square" rtlCol="0">
            <a:spAutoFit/>
          </a:bodyPr>
          <a:lstStyle/>
          <a:p>
            <a:pPr algn="ctr">
              <a:lnSpc>
                <a:spcPct val="90000"/>
              </a:lnSpc>
            </a:pPr>
            <a:r>
              <a:rPr lang="hu-HU" sz="2000" dirty="0"/>
              <a:t>e</a:t>
            </a:r>
            <a:r>
              <a:rPr lang="hu-HU" sz="2000" dirty="0" smtClean="0"/>
              <a:t>)</a:t>
            </a:r>
            <a:endParaRPr lang="hu-HU" sz="2000" dirty="0"/>
          </a:p>
        </p:txBody>
      </p:sp>
      <p:sp>
        <p:nvSpPr>
          <p:cNvPr id="17" name="Szövegdoboz 16"/>
          <p:cNvSpPr txBox="1"/>
          <p:nvPr/>
        </p:nvSpPr>
        <p:spPr>
          <a:xfrm>
            <a:off x="6714992" y="6087438"/>
            <a:ext cx="1725954" cy="369332"/>
          </a:xfrm>
          <a:prstGeom prst="rect">
            <a:avLst/>
          </a:prstGeom>
          <a:noFill/>
        </p:spPr>
        <p:txBody>
          <a:bodyPr wrap="square" rtlCol="0">
            <a:spAutoFit/>
          </a:bodyPr>
          <a:lstStyle/>
          <a:p>
            <a:pPr algn="ctr">
              <a:lnSpc>
                <a:spcPct val="90000"/>
              </a:lnSpc>
            </a:pPr>
            <a:r>
              <a:rPr lang="hu-HU" sz="2000" dirty="0"/>
              <a:t>g</a:t>
            </a:r>
            <a:r>
              <a:rPr lang="hu-HU" sz="2000" dirty="0" smtClean="0"/>
              <a:t>)</a:t>
            </a:r>
            <a:endParaRPr lang="hu-HU" sz="2000" dirty="0"/>
          </a:p>
        </p:txBody>
      </p:sp>
      <p:sp>
        <p:nvSpPr>
          <p:cNvPr id="18" name="Szövegdoboz 17"/>
          <p:cNvSpPr txBox="1"/>
          <p:nvPr/>
        </p:nvSpPr>
        <p:spPr>
          <a:xfrm>
            <a:off x="9853243" y="6087438"/>
            <a:ext cx="1008112" cy="369332"/>
          </a:xfrm>
          <a:prstGeom prst="rect">
            <a:avLst/>
          </a:prstGeom>
          <a:noFill/>
        </p:spPr>
        <p:txBody>
          <a:bodyPr wrap="square" rtlCol="0">
            <a:spAutoFit/>
          </a:bodyPr>
          <a:lstStyle/>
          <a:p>
            <a:pPr algn="ctr">
              <a:lnSpc>
                <a:spcPct val="90000"/>
              </a:lnSpc>
            </a:pPr>
            <a:r>
              <a:rPr lang="hu-HU" sz="2000" dirty="0"/>
              <a:t>h</a:t>
            </a:r>
            <a:r>
              <a:rPr lang="hu-HU" sz="2000" dirty="0" smtClean="0"/>
              <a:t>)</a:t>
            </a:r>
            <a:endParaRPr lang="hu-HU" sz="2000" dirty="0"/>
          </a:p>
        </p:txBody>
      </p:sp>
      <p:sp>
        <p:nvSpPr>
          <p:cNvPr id="19" name="Szövegdoboz 18"/>
          <p:cNvSpPr txBox="1"/>
          <p:nvPr/>
        </p:nvSpPr>
        <p:spPr>
          <a:xfrm>
            <a:off x="3651877" y="6071525"/>
            <a:ext cx="1618814" cy="369332"/>
          </a:xfrm>
          <a:prstGeom prst="rect">
            <a:avLst/>
          </a:prstGeom>
          <a:noFill/>
        </p:spPr>
        <p:txBody>
          <a:bodyPr wrap="square" rtlCol="0">
            <a:spAutoFit/>
          </a:bodyPr>
          <a:lstStyle/>
          <a:p>
            <a:pPr algn="ctr">
              <a:lnSpc>
                <a:spcPct val="90000"/>
              </a:lnSpc>
            </a:pPr>
            <a:r>
              <a:rPr lang="hu-HU" sz="2000" dirty="0"/>
              <a:t>f</a:t>
            </a:r>
            <a:r>
              <a:rPr lang="hu-HU" sz="2000" dirty="0" smtClean="0"/>
              <a:t>)</a:t>
            </a:r>
            <a:endParaRPr lang="hu-HU" sz="2000" dirty="0"/>
          </a:p>
        </p:txBody>
      </p:sp>
      <p:sp>
        <p:nvSpPr>
          <p:cNvPr id="20" name="Téglalap 19"/>
          <p:cNvSpPr/>
          <p:nvPr/>
        </p:nvSpPr>
        <p:spPr>
          <a:xfrm>
            <a:off x="4895239" y="6361746"/>
            <a:ext cx="2417650" cy="454612"/>
          </a:xfrm>
          <a:prstGeom prst="rect">
            <a:avLst/>
          </a:prstGeom>
        </p:spPr>
        <p:txBody>
          <a:bodyPr wrap="none">
            <a:spAutoFit/>
          </a:bodyPr>
          <a:lstStyle/>
          <a:p>
            <a:pPr>
              <a:lnSpc>
                <a:spcPct val="107000"/>
              </a:lnSpc>
              <a:spcAft>
                <a:spcPts val="0"/>
              </a:spcAft>
            </a:pPr>
            <a:r>
              <a:rPr lang="hu-HU" sz="2200" dirty="0">
                <a:solidFill>
                  <a:srgbClr val="FF0000"/>
                </a:solidFill>
                <a:ea typeface="Calibri" panose="020F0502020204030204" pitchFamily="34" charset="0"/>
                <a:cs typeface="Times New Roman" panose="02020603050405020304" pitchFamily="18" charset="0"/>
              </a:rPr>
              <a:t>Megoldás: </a:t>
            </a:r>
            <a:r>
              <a:rPr lang="hu-HU" sz="2200" dirty="0" smtClean="0">
                <a:solidFill>
                  <a:srgbClr val="FF0000"/>
                </a:solidFill>
                <a:ea typeface="Calibri" panose="020F0502020204030204" pitchFamily="34" charset="0"/>
                <a:cs typeface="Times New Roman" panose="02020603050405020304" pitchFamily="18" charset="0"/>
              </a:rPr>
              <a:t>d), </a:t>
            </a:r>
            <a:r>
              <a:rPr lang="hu-HU" sz="2200" dirty="0">
                <a:solidFill>
                  <a:srgbClr val="FF0000"/>
                </a:solidFill>
                <a:ea typeface="Calibri" panose="020F0502020204030204" pitchFamily="34" charset="0"/>
                <a:cs typeface="Times New Roman" panose="02020603050405020304" pitchFamily="18" charset="0"/>
              </a:rPr>
              <a:t>f</a:t>
            </a:r>
            <a:r>
              <a:rPr lang="hu-HU" sz="2200" dirty="0" smtClean="0">
                <a:solidFill>
                  <a:srgbClr val="FF0000"/>
                </a:solidFill>
                <a:ea typeface="Calibri" panose="020F0502020204030204" pitchFamily="34" charset="0"/>
                <a:cs typeface="Times New Roman" panose="02020603050405020304" pitchFamily="18" charset="0"/>
              </a:rPr>
              <a:t>),  </a:t>
            </a:r>
            <a:r>
              <a:rPr lang="hu-HU" sz="2200" dirty="0">
                <a:solidFill>
                  <a:srgbClr val="FF0000"/>
                </a:solidFill>
                <a:ea typeface="Calibri" panose="020F0502020204030204" pitchFamily="34" charset="0"/>
                <a:cs typeface="Times New Roman" panose="02020603050405020304" pitchFamily="18" charset="0"/>
              </a:rPr>
              <a:t>h</a:t>
            </a:r>
            <a:r>
              <a:rPr lang="hu-HU" sz="2200" dirty="0" smtClean="0">
                <a:solidFill>
                  <a:srgbClr val="FF0000"/>
                </a:solidFill>
                <a:ea typeface="Calibri" panose="020F0502020204030204" pitchFamily="34" charset="0"/>
                <a:cs typeface="Times New Roman" panose="02020603050405020304" pitchFamily="18" charset="0"/>
              </a:rPr>
              <a:t>)</a:t>
            </a:r>
            <a:endParaRPr lang="hu-HU"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608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850106"/>
          </a:xfrm>
        </p:spPr>
        <p:txBody>
          <a:bodyPr/>
          <a:lstStyle/>
          <a:p>
            <a:pPr lvl="0"/>
            <a:r>
              <a:rPr lang="hu-HU" dirty="0" smtClean="0"/>
              <a:t>215. Válassza </a:t>
            </a:r>
            <a:r>
              <a:rPr lang="hu-HU" dirty="0"/>
              <a:t>ki a képek közül azokat, amelyek a közbiztonságra különösen veszélyes eszközök közül </a:t>
            </a:r>
            <a:r>
              <a:rPr lang="hu-HU" b="1" u="sng" dirty="0">
                <a:solidFill>
                  <a:srgbClr val="FF0000"/>
                </a:solidFill>
              </a:rPr>
              <a:t>nem</a:t>
            </a:r>
            <a:r>
              <a:rPr lang="hu-HU" dirty="0"/>
              <a:t> az alábbi csoportba tartoznak</a:t>
            </a:r>
            <a:r>
              <a:rPr lang="hu-HU" dirty="0" smtClean="0"/>
              <a:t>:</a:t>
            </a:r>
            <a:endParaRPr lang="hu-HU" dirty="0"/>
          </a:p>
        </p:txBody>
      </p:sp>
      <p:sp>
        <p:nvSpPr>
          <p:cNvPr id="3" name="Tartalom helye 2"/>
          <p:cNvSpPr>
            <a:spLocks noGrp="1"/>
          </p:cNvSpPr>
          <p:nvPr>
            <p:ph idx="1"/>
          </p:nvPr>
        </p:nvSpPr>
        <p:spPr>
          <a:xfrm>
            <a:off x="261764" y="1700808"/>
            <a:ext cx="11593288" cy="504056"/>
          </a:xfrm>
        </p:spPr>
        <p:txBody>
          <a:bodyPr/>
          <a:lstStyle/>
          <a:p>
            <a:pPr marL="0" indent="0" algn="ctr">
              <a:buNone/>
            </a:pPr>
            <a:r>
              <a:rPr lang="hu-HU" dirty="0"/>
              <a:t>„A jellegzetesen ütés céljára használható és az ütés erejét, hatását növelő eszköz.”</a:t>
            </a:r>
          </a:p>
          <a:p>
            <a:pPr algn="ctr"/>
            <a:endParaRPr lang="hu-HU" dirty="0"/>
          </a:p>
        </p:txBody>
      </p:sp>
      <p:pic>
        <p:nvPicPr>
          <p:cNvPr id="4" name="Kép 3"/>
          <p:cNvPicPr/>
          <p:nvPr/>
        </p:nvPicPr>
        <p:blipFill>
          <a:blip r:embed="rId2"/>
          <a:stretch>
            <a:fillRect/>
          </a:stretch>
        </p:blipFill>
        <p:spPr>
          <a:xfrm>
            <a:off x="576780" y="2223253"/>
            <a:ext cx="2397610" cy="1551351"/>
          </a:xfrm>
          <a:prstGeom prst="rect">
            <a:avLst/>
          </a:prstGeom>
        </p:spPr>
      </p:pic>
      <p:pic>
        <p:nvPicPr>
          <p:cNvPr id="5" name="Kép 4"/>
          <p:cNvPicPr/>
          <p:nvPr/>
        </p:nvPicPr>
        <p:blipFill>
          <a:blip r:embed="rId3"/>
          <a:stretch>
            <a:fillRect/>
          </a:stretch>
        </p:blipFill>
        <p:spPr>
          <a:xfrm>
            <a:off x="3559991" y="2204864"/>
            <a:ext cx="2308860" cy="1597025"/>
          </a:xfrm>
          <a:prstGeom prst="rect">
            <a:avLst/>
          </a:prstGeom>
        </p:spPr>
      </p:pic>
      <p:pic>
        <p:nvPicPr>
          <p:cNvPr id="6" name="Kép 5"/>
          <p:cNvPicPr/>
          <p:nvPr/>
        </p:nvPicPr>
        <p:blipFill>
          <a:blip r:embed="rId4"/>
          <a:stretch>
            <a:fillRect/>
          </a:stretch>
        </p:blipFill>
        <p:spPr>
          <a:xfrm>
            <a:off x="6454452" y="2200121"/>
            <a:ext cx="2385305" cy="1601768"/>
          </a:xfrm>
          <a:prstGeom prst="rect">
            <a:avLst/>
          </a:prstGeom>
        </p:spPr>
      </p:pic>
      <p:pic>
        <p:nvPicPr>
          <p:cNvPr id="7" name="Kép 6"/>
          <p:cNvPicPr/>
          <p:nvPr/>
        </p:nvPicPr>
        <p:blipFill>
          <a:blip r:embed="rId5"/>
          <a:stretch>
            <a:fillRect/>
          </a:stretch>
        </p:blipFill>
        <p:spPr>
          <a:xfrm>
            <a:off x="9425358" y="2200121"/>
            <a:ext cx="2339604" cy="1601768"/>
          </a:xfrm>
          <a:prstGeom prst="rect">
            <a:avLst/>
          </a:prstGeom>
        </p:spPr>
      </p:pic>
      <p:pic>
        <p:nvPicPr>
          <p:cNvPr id="8" name="Kép 7"/>
          <p:cNvPicPr/>
          <p:nvPr/>
        </p:nvPicPr>
        <p:blipFill>
          <a:blip r:embed="rId6"/>
          <a:stretch>
            <a:fillRect/>
          </a:stretch>
        </p:blipFill>
        <p:spPr>
          <a:xfrm>
            <a:off x="594969" y="4365104"/>
            <a:ext cx="2379421" cy="1696085"/>
          </a:xfrm>
          <a:prstGeom prst="rect">
            <a:avLst/>
          </a:prstGeom>
        </p:spPr>
      </p:pic>
      <p:pic>
        <p:nvPicPr>
          <p:cNvPr id="9" name="Kép 8"/>
          <p:cNvPicPr/>
          <p:nvPr/>
        </p:nvPicPr>
        <p:blipFill>
          <a:blip r:embed="rId7"/>
          <a:stretch>
            <a:fillRect/>
          </a:stretch>
        </p:blipFill>
        <p:spPr>
          <a:xfrm>
            <a:off x="3559991" y="4365104"/>
            <a:ext cx="2308859" cy="1696085"/>
          </a:xfrm>
          <a:prstGeom prst="rect">
            <a:avLst/>
          </a:prstGeom>
        </p:spPr>
      </p:pic>
      <p:pic>
        <p:nvPicPr>
          <p:cNvPr id="10" name="Kép 9"/>
          <p:cNvPicPr/>
          <p:nvPr/>
        </p:nvPicPr>
        <p:blipFill>
          <a:blip r:embed="rId8"/>
          <a:stretch>
            <a:fillRect/>
          </a:stretch>
        </p:blipFill>
        <p:spPr>
          <a:xfrm>
            <a:off x="6454451" y="4365104"/>
            <a:ext cx="2385306" cy="1696085"/>
          </a:xfrm>
          <a:prstGeom prst="rect">
            <a:avLst/>
          </a:prstGeom>
        </p:spPr>
      </p:pic>
      <p:pic>
        <p:nvPicPr>
          <p:cNvPr id="11" name="Kép 10"/>
          <p:cNvPicPr/>
          <p:nvPr/>
        </p:nvPicPr>
        <p:blipFill>
          <a:blip r:embed="rId9"/>
          <a:stretch>
            <a:fillRect/>
          </a:stretch>
        </p:blipFill>
        <p:spPr>
          <a:xfrm>
            <a:off x="9412082" y="4365104"/>
            <a:ext cx="2352880" cy="1696085"/>
          </a:xfrm>
          <a:prstGeom prst="rect">
            <a:avLst/>
          </a:prstGeom>
        </p:spPr>
      </p:pic>
      <p:sp>
        <p:nvSpPr>
          <p:cNvPr id="12" name="Szövegdoboz 11"/>
          <p:cNvSpPr txBox="1"/>
          <p:nvPr/>
        </p:nvSpPr>
        <p:spPr>
          <a:xfrm>
            <a:off x="909836" y="3925559"/>
            <a:ext cx="1380937" cy="369332"/>
          </a:xfrm>
          <a:prstGeom prst="rect">
            <a:avLst/>
          </a:prstGeom>
          <a:noFill/>
        </p:spPr>
        <p:txBody>
          <a:bodyPr wrap="square" rtlCol="0">
            <a:spAutoFit/>
          </a:bodyPr>
          <a:lstStyle/>
          <a:p>
            <a:pPr algn="ctr">
              <a:lnSpc>
                <a:spcPct val="90000"/>
              </a:lnSpc>
            </a:pPr>
            <a:r>
              <a:rPr lang="hu-HU" sz="2000" dirty="0" smtClean="0"/>
              <a:t>a)</a:t>
            </a:r>
            <a:endParaRPr lang="hu-HU" sz="2000" dirty="0"/>
          </a:p>
        </p:txBody>
      </p:sp>
      <p:sp>
        <p:nvSpPr>
          <p:cNvPr id="13" name="Szövegdoboz 12"/>
          <p:cNvSpPr txBox="1"/>
          <p:nvPr/>
        </p:nvSpPr>
        <p:spPr>
          <a:xfrm>
            <a:off x="6877968" y="3925559"/>
            <a:ext cx="1725954" cy="369332"/>
          </a:xfrm>
          <a:prstGeom prst="rect">
            <a:avLst/>
          </a:prstGeom>
          <a:noFill/>
        </p:spPr>
        <p:txBody>
          <a:bodyPr wrap="square" rtlCol="0">
            <a:spAutoFit/>
          </a:bodyPr>
          <a:lstStyle/>
          <a:p>
            <a:pPr algn="ctr">
              <a:lnSpc>
                <a:spcPct val="90000"/>
              </a:lnSpc>
            </a:pPr>
            <a:r>
              <a:rPr lang="hu-HU" sz="2000" dirty="0"/>
              <a:t>c</a:t>
            </a:r>
            <a:r>
              <a:rPr lang="hu-HU" sz="2000" dirty="0" smtClean="0"/>
              <a:t>)</a:t>
            </a:r>
            <a:endParaRPr lang="hu-HU" sz="2000" dirty="0"/>
          </a:p>
        </p:txBody>
      </p:sp>
      <p:sp>
        <p:nvSpPr>
          <p:cNvPr id="14" name="Szövegdoboz 13"/>
          <p:cNvSpPr txBox="1"/>
          <p:nvPr/>
        </p:nvSpPr>
        <p:spPr>
          <a:xfrm>
            <a:off x="10027234" y="3934890"/>
            <a:ext cx="1008112" cy="369332"/>
          </a:xfrm>
          <a:prstGeom prst="rect">
            <a:avLst/>
          </a:prstGeom>
          <a:noFill/>
        </p:spPr>
        <p:txBody>
          <a:bodyPr wrap="square" rtlCol="0">
            <a:spAutoFit/>
          </a:bodyPr>
          <a:lstStyle/>
          <a:p>
            <a:pPr algn="ctr">
              <a:lnSpc>
                <a:spcPct val="90000"/>
              </a:lnSpc>
            </a:pPr>
            <a:r>
              <a:rPr lang="hu-HU" sz="2000" dirty="0"/>
              <a:t>d</a:t>
            </a:r>
            <a:r>
              <a:rPr lang="hu-HU" sz="2000" dirty="0" smtClean="0"/>
              <a:t>)</a:t>
            </a:r>
            <a:endParaRPr lang="hu-HU" sz="2000" dirty="0"/>
          </a:p>
        </p:txBody>
      </p:sp>
      <p:sp>
        <p:nvSpPr>
          <p:cNvPr id="15" name="Szövegdoboz 14"/>
          <p:cNvSpPr txBox="1"/>
          <p:nvPr/>
        </p:nvSpPr>
        <p:spPr>
          <a:xfrm>
            <a:off x="3849967" y="3934890"/>
            <a:ext cx="1618814" cy="369332"/>
          </a:xfrm>
          <a:prstGeom prst="rect">
            <a:avLst/>
          </a:prstGeom>
          <a:noFill/>
        </p:spPr>
        <p:txBody>
          <a:bodyPr wrap="square" rtlCol="0">
            <a:spAutoFit/>
          </a:bodyPr>
          <a:lstStyle/>
          <a:p>
            <a:pPr algn="ctr">
              <a:lnSpc>
                <a:spcPct val="90000"/>
              </a:lnSpc>
            </a:pPr>
            <a:r>
              <a:rPr lang="hu-HU" sz="2000" dirty="0"/>
              <a:t>b</a:t>
            </a:r>
            <a:r>
              <a:rPr lang="hu-HU" sz="2000" dirty="0" smtClean="0"/>
              <a:t>)</a:t>
            </a:r>
            <a:endParaRPr lang="hu-HU" sz="2000" dirty="0"/>
          </a:p>
        </p:txBody>
      </p:sp>
      <p:sp>
        <p:nvSpPr>
          <p:cNvPr id="16" name="Szövegdoboz 15"/>
          <p:cNvSpPr txBox="1"/>
          <p:nvPr/>
        </p:nvSpPr>
        <p:spPr>
          <a:xfrm>
            <a:off x="855235" y="6141889"/>
            <a:ext cx="1380937" cy="369332"/>
          </a:xfrm>
          <a:prstGeom prst="rect">
            <a:avLst/>
          </a:prstGeom>
          <a:noFill/>
        </p:spPr>
        <p:txBody>
          <a:bodyPr wrap="square" rtlCol="0">
            <a:spAutoFit/>
          </a:bodyPr>
          <a:lstStyle/>
          <a:p>
            <a:pPr algn="ctr">
              <a:lnSpc>
                <a:spcPct val="90000"/>
              </a:lnSpc>
            </a:pPr>
            <a:r>
              <a:rPr lang="hu-HU" sz="2000" dirty="0"/>
              <a:t>e</a:t>
            </a:r>
            <a:r>
              <a:rPr lang="hu-HU" sz="2000" dirty="0" smtClean="0"/>
              <a:t>)</a:t>
            </a:r>
            <a:endParaRPr lang="hu-HU" sz="2000" dirty="0"/>
          </a:p>
        </p:txBody>
      </p:sp>
      <p:sp>
        <p:nvSpPr>
          <p:cNvPr id="17" name="Szövegdoboz 16"/>
          <p:cNvSpPr txBox="1"/>
          <p:nvPr/>
        </p:nvSpPr>
        <p:spPr>
          <a:xfrm>
            <a:off x="6913082" y="6141889"/>
            <a:ext cx="1725954" cy="369332"/>
          </a:xfrm>
          <a:prstGeom prst="rect">
            <a:avLst/>
          </a:prstGeom>
          <a:noFill/>
        </p:spPr>
        <p:txBody>
          <a:bodyPr wrap="square" rtlCol="0">
            <a:spAutoFit/>
          </a:bodyPr>
          <a:lstStyle/>
          <a:p>
            <a:pPr algn="ctr">
              <a:lnSpc>
                <a:spcPct val="90000"/>
              </a:lnSpc>
            </a:pPr>
            <a:r>
              <a:rPr lang="hu-HU" sz="2000" dirty="0"/>
              <a:t>g</a:t>
            </a:r>
            <a:r>
              <a:rPr lang="hu-HU" sz="2000" dirty="0" smtClean="0"/>
              <a:t>)</a:t>
            </a:r>
            <a:endParaRPr lang="hu-HU" sz="2000" dirty="0"/>
          </a:p>
        </p:txBody>
      </p:sp>
      <p:sp>
        <p:nvSpPr>
          <p:cNvPr id="18" name="Szövegdoboz 17"/>
          <p:cNvSpPr txBox="1"/>
          <p:nvPr/>
        </p:nvSpPr>
        <p:spPr>
          <a:xfrm>
            <a:off x="10051333" y="6141889"/>
            <a:ext cx="1008112" cy="369332"/>
          </a:xfrm>
          <a:prstGeom prst="rect">
            <a:avLst/>
          </a:prstGeom>
          <a:noFill/>
        </p:spPr>
        <p:txBody>
          <a:bodyPr wrap="square" rtlCol="0">
            <a:spAutoFit/>
          </a:bodyPr>
          <a:lstStyle/>
          <a:p>
            <a:pPr algn="ctr">
              <a:lnSpc>
                <a:spcPct val="90000"/>
              </a:lnSpc>
            </a:pPr>
            <a:r>
              <a:rPr lang="hu-HU" sz="2000" dirty="0"/>
              <a:t>h</a:t>
            </a:r>
            <a:r>
              <a:rPr lang="hu-HU" sz="2000" dirty="0" smtClean="0"/>
              <a:t>)</a:t>
            </a:r>
            <a:endParaRPr lang="hu-HU" sz="2000" dirty="0"/>
          </a:p>
        </p:txBody>
      </p:sp>
      <p:sp>
        <p:nvSpPr>
          <p:cNvPr id="19" name="Szövegdoboz 18"/>
          <p:cNvSpPr txBox="1"/>
          <p:nvPr/>
        </p:nvSpPr>
        <p:spPr>
          <a:xfrm>
            <a:off x="3849967" y="6125976"/>
            <a:ext cx="1618814" cy="369332"/>
          </a:xfrm>
          <a:prstGeom prst="rect">
            <a:avLst/>
          </a:prstGeom>
          <a:noFill/>
        </p:spPr>
        <p:txBody>
          <a:bodyPr wrap="square" rtlCol="0">
            <a:spAutoFit/>
          </a:bodyPr>
          <a:lstStyle/>
          <a:p>
            <a:pPr algn="ctr">
              <a:lnSpc>
                <a:spcPct val="90000"/>
              </a:lnSpc>
            </a:pPr>
            <a:r>
              <a:rPr lang="hu-HU" sz="2000" dirty="0"/>
              <a:t>f</a:t>
            </a:r>
            <a:r>
              <a:rPr lang="hu-HU" sz="2000" dirty="0" smtClean="0"/>
              <a:t>)</a:t>
            </a:r>
            <a:endParaRPr lang="hu-HU" sz="2000" dirty="0"/>
          </a:p>
        </p:txBody>
      </p:sp>
      <p:sp>
        <p:nvSpPr>
          <p:cNvPr id="20" name="Téglalap 19"/>
          <p:cNvSpPr/>
          <p:nvPr/>
        </p:nvSpPr>
        <p:spPr>
          <a:xfrm>
            <a:off x="4785643" y="6332789"/>
            <a:ext cx="2810578" cy="454612"/>
          </a:xfrm>
          <a:prstGeom prst="rect">
            <a:avLst/>
          </a:prstGeom>
        </p:spPr>
        <p:txBody>
          <a:bodyPr wrap="none">
            <a:spAutoFit/>
          </a:bodyPr>
          <a:lstStyle/>
          <a:p>
            <a:pPr>
              <a:lnSpc>
                <a:spcPct val="107000"/>
              </a:lnSpc>
              <a:spcAft>
                <a:spcPts val="0"/>
              </a:spcAft>
            </a:pPr>
            <a:r>
              <a:rPr lang="hu-HU" sz="2200" dirty="0">
                <a:solidFill>
                  <a:srgbClr val="FF0000"/>
                </a:solidFill>
                <a:ea typeface="Calibri" panose="020F0502020204030204" pitchFamily="34" charset="0"/>
                <a:cs typeface="Times New Roman" panose="02020603050405020304" pitchFamily="18" charset="0"/>
              </a:rPr>
              <a:t>Megoldás: a</a:t>
            </a:r>
            <a:r>
              <a:rPr lang="hu-HU" sz="2200" dirty="0" smtClean="0">
                <a:solidFill>
                  <a:srgbClr val="FF0000"/>
                </a:solidFill>
                <a:ea typeface="Calibri" panose="020F0502020204030204" pitchFamily="34" charset="0"/>
                <a:cs typeface="Times New Roman" panose="02020603050405020304" pitchFamily="18" charset="0"/>
              </a:rPr>
              <a:t>), </a:t>
            </a:r>
            <a:r>
              <a:rPr lang="hu-HU" sz="2200" dirty="0">
                <a:solidFill>
                  <a:srgbClr val="FF0000"/>
                </a:solidFill>
                <a:ea typeface="Calibri" panose="020F0502020204030204" pitchFamily="34" charset="0"/>
                <a:cs typeface="Times New Roman" panose="02020603050405020304" pitchFamily="18" charset="0"/>
              </a:rPr>
              <a:t>d</a:t>
            </a:r>
            <a:r>
              <a:rPr lang="hu-HU" sz="2200" dirty="0" smtClean="0">
                <a:solidFill>
                  <a:srgbClr val="FF0000"/>
                </a:solidFill>
                <a:ea typeface="Calibri" panose="020F0502020204030204" pitchFamily="34" charset="0"/>
                <a:cs typeface="Times New Roman" panose="02020603050405020304" pitchFamily="18" charset="0"/>
              </a:rPr>
              <a:t>),  </a:t>
            </a:r>
            <a:r>
              <a:rPr lang="hu-HU" sz="2200" dirty="0">
                <a:solidFill>
                  <a:srgbClr val="FF0000"/>
                </a:solidFill>
                <a:ea typeface="Calibri" panose="020F0502020204030204" pitchFamily="34" charset="0"/>
                <a:cs typeface="Times New Roman" panose="02020603050405020304" pitchFamily="18" charset="0"/>
              </a:rPr>
              <a:t>e</a:t>
            </a:r>
            <a:r>
              <a:rPr lang="hu-HU" sz="2200" dirty="0" smtClean="0">
                <a:solidFill>
                  <a:srgbClr val="FF0000"/>
                </a:solidFill>
                <a:ea typeface="Calibri" panose="020F0502020204030204" pitchFamily="34" charset="0"/>
                <a:cs typeface="Times New Roman" panose="02020603050405020304" pitchFamily="18" charset="0"/>
              </a:rPr>
              <a:t>), h)</a:t>
            </a:r>
            <a:endParaRPr lang="hu-HU" sz="2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997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706090"/>
          </a:xfrm>
        </p:spPr>
        <p:txBody>
          <a:bodyPr/>
          <a:lstStyle/>
          <a:p>
            <a:pPr lvl="0"/>
            <a:r>
              <a:rPr lang="hu-HU" dirty="0" smtClean="0"/>
              <a:t>216. Az </a:t>
            </a:r>
            <a:r>
              <a:rPr lang="hu-HU" dirty="0"/>
              <a:t>alábbi válaszlehetőségek közül a megfelelőket kiválasztva egészítse ki a magántitok megsértése bűncselekmény törvényi tényállását</a:t>
            </a:r>
            <a:r>
              <a:rPr lang="hu-HU" dirty="0" smtClean="0"/>
              <a:t>!</a:t>
            </a:r>
            <a:endParaRPr lang="hu-HU" dirty="0"/>
          </a:p>
        </p:txBody>
      </p:sp>
      <p:sp>
        <p:nvSpPr>
          <p:cNvPr id="3" name="Tartalom helye 2"/>
          <p:cNvSpPr>
            <a:spLocks noGrp="1"/>
          </p:cNvSpPr>
          <p:nvPr>
            <p:ph idx="1"/>
          </p:nvPr>
        </p:nvSpPr>
        <p:spPr>
          <a:xfrm>
            <a:off x="765820" y="1905000"/>
            <a:ext cx="10801200" cy="4267200"/>
          </a:xfrm>
        </p:spPr>
        <p:txBody>
          <a:bodyPr/>
          <a:lstStyle/>
          <a:p>
            <a:pPr marL="0" indent="0" algn="just">
              <a:buNone/>
            </a:pPr>
            <a:r>
              <a:rPr lang="hu-HU" dirty="0"/>
              <a:t>Aki a </a:t>
            </a:r>
            <a:r>
              <a:rPr lang="hu-HU" b="1" dirty="0">
                <a:solidFill>
                  <a:srgbClr val="FF0000"/>
                </a:solidFill>
              </a:rPr>
              <a:t>foglalkozásánál</a:t>
            </a:r>
            <a:r>
              <a:rPr lang="hu-HU" dirty="0"/>
              <a:t> vagy közmegbízatásánál fogva tudomására jutott </a:t>
            </a:r>
            <a:r>
              <a:rPr lang="hu-HU" b="1" dirty="0">
                <a:solidFill>
                  <a:srgbClr val="FF0000"/>
                </a:solidFill>
              </a:rPr>
              <a:t>magántitkot</a:t>
            </a:r>
            <a:r>
              <a:rPr lang="hu-HU" dirty="0"/>
              <a:t> alapos ok nélkül </a:t>
            </a:r>
            <a:r>
              <a:rPr lang="hu-HU" b="1" dirty="0">
                <a:solidFill>
                  <a:srgbClr val="FF0000"/>
                </a:solidFill>
              </a:rPr>
              <a:t>felfedi</a:t>
            </a:r>
            <a:r>
              <a:rPr lang="hu-HU" dirty="0"/>
              <a:t>, vétség miatt elzárással büntetendő.</a:t>
            </a:r>
          </a:p>
          <a:p>
            <a:pPr marL="0" indent="0" algn="just">
              <a:buNone/>
            </a:pPr>
            <a:r>
              <a:rPr lang="hu-HU" dirty="0"/>
              <a:t> </a:t>
            </a:r>
            <a:endParaRPr lang="hu-HU" dirty="0" smtClean="0"/>
          </a:p>
          <a:p>
            <a:pPr marL="0" indent="0" algn="just">
              <a:buNone/>
            </a:pPr>
            <a:r>
              <a:rPr lang="hu-HU" dirty="0" smtClean="0"/>
              <a:t>Válaszlehetőségek:</a:t>
            </a:r>
            <a:endParaRPr lang="hu-HU" dirty="0"/>
          </a:p>
          <a:p>
            <a:pPr marL="0" indent="0" algn="just">
              <a:buNone/>
            </a:pPr>
            <a:r>
              <a:rPr lang="hu-HU" dirty="0" smtClean="0"/>
              <a:t>elfoglaltságnál</a:t>
            </a:r>
            <a:r>
              <a:rPr lang="hu-HU" dirty="0"/>
              <a:t>, </a:t>
            </a:r>
            <a:r>
              <a:rPr lang="hu-HU" b="1" dirty="0">
                <a:solidFill>
                  <a:srgbClr val="FF0000"/>
                </a:solidFill>
              </a:rPr>
              <a:t>felfedi</a:t>
            </a:r>
            <a:r>
              <a:rPr lang="hu-HU" dirty="0"/>
              <a:t>, ismereteit, közfoglalkozásnál, </a:t>
            </a:r>
            <a:r>
              <a:rPr lang="hu-HU" b="1" dirty="0">
                <a:solidFill>
                  <a:srgbClr val="FF0000"/>
                </a:solidFill>
              </a:rPr>
              <a:t>foglalkozásnál</a:t>
            </a:r>
            <a:r>
              <a:rPr lang="hu-HU" dirty="0"/>
              <a:t>, </a:t>
            </a:r>
            <a:r>
              <a:rPr lang="hu-HU" b="1" dirty="0">
                <a:solidFill>
                  <a:srgbClr val="FF0000"/>
                </a:solidFill>
              </a:rPr>
              <a:t>magántitkot</a:t>
            </a:r>
            <a:r>
              <a:rPr lang="hu-HU" b="1" dirty="0"/>
              <a:t>,</a:t>
            </a:r>
            <a:r>
              <a:rPr lang="hu-HU" dirty="0"/>
              <a:t> lefedi, közreadja</a:t>
            </a:r>
          </a:p>
          <a:p>
            <a:pPr algn="just"/>
            <a:endParaRPr lang="hu-HU" dirty="0"/>
          </a:p>
        </p:txBody>
      </p:sp>
    </p:spTree>
    <p:extLst>
      <p:ext uri="{BB962C8B-B14F-4D97-AF65-F5344CB8AC3E}">
        <p14:creationId xmlns:p14="http://schemas.microsoft.com/office/powerpoint/2010/main" val="333820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217. Az </a:t>
            </a:r>
            <a:r>
              <a:rPr lang="hu-HU" dirty="0"/>
              <a:t>alábbi válaszlehetőségek közül a megfelelőket kiválasztva egészítse ki a tulajdon elleni szabálysértés törvényi tényállását! (Egy kifejezés több helyes is helyes lehet</a:t>
            </a:r>
            <a:r>
              <a:rPr lang="hu-HU" dirty="0" smtClean="0"/>
              <a:t>.)</a:t>
            </a:r>
            <a:endParaRPr lang="hu-HU" dirty="0"/>
          </a:p>
        </p:txBody>
      </p:sp>
      <p:sp>
        <p:nvSpPr>
          <p:cNvPr id="3" name="Tartalom helye 2"/>
          <p:cNvSpPr>
            <a:spLocks noGrp="1"/>
          </p:cNvSpPr>
          <p:nvPr>
            <p:ph idx="1"/>
          </p:nvPr>
        </p:nvSpPr>
        <p:spPr>
          <a:xfrm>
            <a:off x="405780" y="1905000"/>
            <a:ext cx="11449272" cy="4764360"/>
          </a:xfrm>
        </p:spPr>
        <p:txBody>
          <a:bodyPr>
            <a:normAutofit fontScale="62500" lnSpcReduction="20000"/>
          </a:bodyPr>
          <a:lstStyle/>
          <a:p>
            <a:pPr marL="0" indent="0">
              <a:buNone/>
            </a:pPr>
            <a:r>
              <a:rPr lang="hu-HU" b="1" dirty="0"/>
              <a:t>177.§</a:t>
            </a:r>
            <a:r>
              <a:rPr lang="hu-HU" dirty="0"/>
              <a:t> (1) Aki</a:t>
            </a:r>
          </a:p>
          <a:p>
            <a:pPr marL="0" indent="0">
              <a:buNone/>
            </a:pPr>
            <a:r>
              <a:rPr lang="hu-HU" dirty="0"/>
              <a:t>a) </a:t>
            </a:r>
            <a:r>
              <a:rPr lang="hu-HU" b="1" dirty="0">
                <a:solidFill>
                  <a:srgbClr val="FF0000"/>
                </a:solidFill>
              </a:rPr>
              <a:t>ötvenezer</a:t>
            </a:r>
            <a:r>
              <a:rPr lang="hu-HU" dirty="0"/>
              <a:t> forintot meg nem haladó értékre lopást, </a:t>
            </a:r>
            <a:r>
              <a:rPr lang="hu-HU" b="1" dirty="0">
                <a:solidFill>
                  <a:srgbClr val="FF0000"/>
                </a:solidFill>
              </a:rPr>
              <a:t>sikkasztást</a:t>
            </a:r>
            <a:r>
              <a:rPr lang="hu-HU" dirty="0"/>
              <a:t>, jogtalan elsajátítást, orgazdaságot,</a:t>
            </a:r>
          </a:p>
          <a:p>
            <a:pPr marL="0" indent="0">
              <a:buNone/>
            </a:pPr>
            <a:r>
              <a:rPr lang="hu-HU" dirty="0"/>
              <a:t>b) </a:t>
            </a:r>
            <a:r>
              <a:rPr lang="hu-HU" b="1" dirty="0">
                <a:solidFill>
                  <a:srgbClr val="FF0000"/>
                </a:solidFill>
              </a:rPr>
              <a:t>ötvenezer</a:t>
            </a:r>
            <a:r>
              <a:rPr lang="hu-HU" dirty="0"/>
              <a:t> forintot meg nem haladó kárt okozva </a:t>
            </a:r>
            <a:r>
              <a:rPr lang="hu-HU" b="1" dirty="0">
                <a:solidFill>
                  <a:srgbClr val="FF0000"/>
                </a:solidFill>
              </a:rPr>
              <a:t>csalást</a:t>
            </a:r>
            <a:r>
              <a:rPr lang="hu-HU" dirty="0"/>
              <a:t>, szándékos rongálást,</a:t>
            </a:r>
          </a:p>
          <a:p>
            <a:pPr marL="0" indent="0">
              <a:buNone/>
            </a:pPr>
            <a:r>
              <a:rPr lang="hu-HU" dirty="0"/>
              <a:t>c) </a:t>
            </a:r>
            <a:r>
              <a:rPr lang="hu-HU" b="1" dirty="0">
                <a:solidFill>
                  <a:srgbClr val="FF0000"/>
                </a:solidFill>
              </a:rPr>
              <a:t>ötvenezer</a:t>
            </a:r>
            <a:r>
              <a:rPr lang="hu-HU" dirty="0"/>
              <a:t> forintot meg nem haladó vagyoni hátrányt okozva </a:t>
            </a:r>
            <a:r>
              <a:rPr lang="hu-HU" b="1" dirty="0">
                <a:solidFill>
                  <a:srgbClr val="FF0000"/>
                </a:solidFill>
              </a:rPr>
              <a:t>hűtlen kezelést </a:t>
            </a:r>
            <a:r>
              <a:rPr lang="hu-HU" dirty="0"/>
              <a:t>követ el, úgyszintén, aki e cselekmények elkövetését megkísérli, </a:t>
            </a:r>
            <a:r>
              <a:rPr lang="hu-HU" b="1" dirty="0">
                <a:solidFill>
                  <a:srgbClr val="FF0000"/>
                </a:solidFill>
              </a:rPr>
              <a:t>szabálysértést</a:t>
            </a:r>
            <a:r>
              <a:rPr lang="hu-HU" dirty="0"/>
              <a:t> követ el.</a:t>
            </a:r>
          </a:p>
          <a:p>
            <a:pPr marL="0" indent="0">
              <a:buNone/>
            </a:pPr>
            <a:r>
              <a:rPr lang="hu-HU" dirty="0"/>
              <a:t>(2) Aki idegen, </a:t>
            </a:r>
            <a:r>
              <a:rPr lang="hu-HU" b="1" dirty="0">
                <a:solidFill>
                  <a:srgbClr val="FF0000"/>
                </a:solidFill>
              </a:rPr>
              <a:t>nem gépi</a:t>
            </a:r>
            <a:r>
              <a:rPr lang="hu-HU" b="1" dirty="0"/>
              <a:t> </a:t>
            </a:r>
            <a:r>
              <a:rPr lang="hu-HU" dirty="0"/>
              <a:t>meghajtású járművet mástól azért vesz el, hogy jogtalanul használja, </a:t>
            </a:r>
            <a:r>
              <a:rPr lang="hu-HU" b="1" dirty="0">
                <a:solidFill>
                  <a:srgbClr val="FF0000"/>
                </a:solidFill>
              </a:rPr>
              <a:t>szabálysértést</a:t>
            </a:r>
            <a:r>
              <a:rPr lang="hu-HU" dirty="0"/>
              <a:t> követ el.</a:t>
            </a:r>
          </a:p>
          <a:p>
            <a:pPr marL="0" indent="0">
              <a:buNone/>
            </a:pPr>
            <a:r>
              <a:rPr lang="hu-HU" dirty="0"/>
              <a:t>(</a:t>
            </a:r>
            <a:r>
              <a:rPr lang="hu-HU" dirty="0" err="1"/>
              <a:t>2a</a:t>
            </a:r>
            <a:r>
              <a:rPr lang="hu-HU" dirty="0"/>
              <a:t>) Aki földmérési jelet vagy az államhatár megjelölésére szolgáló jelet elvisz, áthelyez vagy elmozdít, </a:t>
            </a:r>
            <a:r>
              <a:rPr lang="hu-HU" b="1" dirty="0">
                <a:solidFill>
                  <a:srgbClr val="FF0000"/>
                </a:solidFill>
              </a:rPr>
              <a:t>szabálysértést</a:t>
            </a:r>
            <a:r>
              <a:rPr lang="hu-HU" dirty="0"/>
              <a:t> követ el.</a:t>
            </a:r>
          </a:p>
          <a:p>
            <a:pPr marL="0" indent="0">
              <a:buNone/>
            </a:pPr>
            <a:r>
              <a:rPr lang="hu-HU" dirty="0"/>
              <a:t>(3) Aki a kulturális örökség védett elemeit, a megye-, város-, községhatár vagy a birtokhatár megjelölésére szolgáló hivatalos jelet vagy létesítményt, </a:t>
            </a:r>
            <a:r>
              <a:rPr lang="hu-HU" b="1" dirty="0">
                <a:solidFill>
                  <a:srgbClr val="FF0000"/>
                </a:solidFill>
              </a:rPr>
              <a:t>tömegközlekedési</a:t>
            </a:r>
            <a:r>
              <a:rPr lang="hu-HU" dirty="0"/>
              <a:t> vagy távközlési eszközt, </a:t>
            </a:r>
            <a:r>
              <a:rPr lang="hu-HU" b="1" dirty="0">
                <a:solidFill>
                  <a:srgbClr val="FF0000"/>
                </a:solidFill>
              </a:rPr>
              <a:t>közúti jelzést</a:t>
            </a:r>
            <a:r>
              <a:rPr lang="hu-HU" dirty="0"/>
              <a:t>, parkot vagy ahhoz tartozó felszerelést, természetvédelmi hatósági és tájékoztató táblát vagy egyéb közérdeket szolgáló jelet vagy létesítményt </a:t>
            </a:r>
            <a:r>
              <a:rPr lang="hu-HU" b="1" dirty="0">
                <a:solidFill>
                  <a:srgbClr val="FF0000"/>
                </a:solidFill>
              </a:rPr>
              <a:t>gondatlanul</a:t>
            </a:r>
            <a:r>
              <a:rPr lang="hu-HU" dirty="0"/>
              <a:t> megsemmisít, </a:t>
            </a:r>
            <a:r>
              <a:rPr lang="hu-HU" b="1" dirty="0">
                <a:solidFill>
                  <a:srgbClr val="FF0000"/>
                </a:solidFill>
              </a:rPr>
              <a:t>megrongál</a:t>
            </a:r>
            <a:r>
              <a:rPr lang="hu-HU" dirty="0"/>
              <a:t>, elvisz, áthelyez vagy elmozdít, </a:t>
            </a:r>
            <a:r>
              <a:rPr lang="hu-HU" b="1" dirty="0">
                <a:solidFill>
                  <a:srgbClr val="FF0000"/>
                </a:solidFill>
              </a:rPr>
              <a:t>szabálysértést</a:t>
            </a:r>
            <a:r>
              <a:rPr lang="hu-HU" dirty="0"/>
              <a:t> követ el.</a:t>
            </a:r>
          </a:p>
          <a:p>
            <a:pPr marL="0" indent="0">
              <a:buNone/>
            </a:pPr>
            <a:r>
              <a:rPr lang="hu-HU" dirty="0"/>
              <a:t> </a:t>
            </a:r>
            <a:r>
              <a:rPr lang="hu-HU" b="1" dirty="0" smtClean="0"/>
              <a:t>Válaszlehetőségek:</a:t>
            </a:r>
            <a:endParaRPr lang="hu-HU" dirty="0"/>
          </a:p>
          <a:p>
            <a:pPr marL="0" indent="0">
              <a:buNone/>
            </a:pPr>
            <a:r>
              <a:rPr lang="hu-HU" b="1" dirty="0" smtClean="0">
                <a:solidFill>
                  <a:srgbClr val="FF0000"/>
                </a:solidFill>
              </a:rPr>
              <a:t>tömegközlekedési</a:t>
            </a:r>
            <a:r>
              <a:rPr lang="hu-HU" b="1" dirty="0"/>
              <a:t>,</a:t>
            </a:r>
            <a:r>
              <a:rPr lang="hu-HU" dirty="0"/>
              <a:t> bűncselekményt, húszezer, százezer, </a:t>
            </a:r>
            <a:r>
              <a:rPr lang="hu-HU" b="1" dirty="0">
                <a:solidFill>
                  <a:srgbClr val="FF0000"/>
                </a:solidFill>
              </a:rPr>
              <a:t>ötvenezer</a:t>
            </a:r>
            <a:r>
              <a:rPr lang="hu-HU" b="1" dirty="0"/>
              <a:t>,</a:t>
            </a:r>
            <a:r>
              <a:rPr lang="hu-HU" dirty="0"/>
              <a:t> vétséget, </a:t>
            </a:r>
            <a:r>
              <a:rPr lang="hu-HU" b="1" dirty="0">
                <a:solidFill>
                  <a:srgbClr val="FF0000"/>
                </a:solidFill>
              </a:rPr>
              <a:t>szabálysértést</a:t>
            </a:r>
            <a:r>
              <a:rPr lang="hu-HU" b="1" dirty="0"/>
              <a:t>,</a:t>
            </a:r>
            <a:r>
              <a:rPr lang="hu-HU" dirty="0"/>
              <a:t> </a:t>
            </a:r>
            <a:r>
              <a:rPr lang="hu-HU" b="1" dirty="0">
                <a:solidFill>
                  <a:srgbClr val="FF0000"/>
                </a:solidFill>
              </a:rPr>
              <a:t>sikkasztást</a:t>
            </a:r>
            <a:r>
              <a:rPr lang="hu-HU" b="1" dirty="0"/>
              <a:t>,</a:t>
            </a:r>
            <a:r>
              <a:rPr lang="hu-HU" dirty="0"/>
              <a:t> rablást, önbíráskodást, eltulajdonítást, </a:t>
            </a:r>
            <a:r>
              <a:rPr lang="hu-HU" b="1" dirty="0">
                <a:solidFill>
                  <a:srgbClr val="FF0000"/>
                </a:solidFill>
              </a:rPr>
              <a:t>csalást</a:t>
            </a:r>
            <a:r>
              <a:rPr lang="hu-HU" b="1" dirty="0"/>
              <a:t>,</a:t>
            </a:r>
            <a:r>
              <a:rPr lang="hu-HU" dirty="0"/>
              <a:t> </a:t>
            </a:r>
            <a:r>
              <a:rPr lang="hu-HU" b="1" dirty="0">
                <a:solidFill>
                  <a:srgbClr val="FF0000"/>
                </a:solidFill>
              </a:rPr>
              <a:t>hűtlen kezelést</a:t>
            </a:r>
            <a:r>
              <a:rPr lang="hu-HU" b="1" dirty="0"/>
              <a:t>,</a:t>
            </a:r>
            <a:r>
              <a:rPr lang="hu-HU" dirty="0"/>
              <a:t> szabályszegést, vétséget, közlekedési, </a:t>
            </a:r>
            <a:r>
              <a:rPr lang="hu-HU" b="1" dirty="0">
                <a:solidFill>
                  <a:srgbClr val="FF0000"/>
                </a:solidFill>
              </a:rPr>
              <a:t>gondatlanul</a:t>
            </a:r>
            <a:r>
              <a:rPr lang="hu-HU" b="1" dirty="0"/>
              <a:t>,</a:t>
            </a:r>
            <a:r>
              <a:rPr lang="hu-HU" dirty="0"/>
              <a:t> szándékosan, vétkesen, esetlegesen, útjelzést, </a:t>
            </a:r>
            <a:r>
              <a:rPr lang="hu-HU" b="1" dirty="0">
                <a:solidFill>
                  <a:srgbClr val="FF0000"/>
                </a:solidFill>
              </a:rPr>
              <a:t>közúti jelzést</a:t>
            </a:r>
            <a:r>
              <a:rPr lang="hu-HU" b="1" dirty="0"/>
              <a:t>,</a:t>
            </a:r>
            <a:r>
              <a:rPr lang="hu-HU" dirty="0"/>
              <a:t> gépi, </a:t>
            </a:r>
            <a:r>
              <a:rPr lang="hu-HU" b="1" dirty="0">
                <a:solidFill>
                  <a:srgbClr val="FF0000"/>
                </a:solidFill>
              </a:rPr>
              <a:t>megrongál</a:t>
            </a:r>
            <a:r>
              <a:rPr lang="hu-HU" b="1" dirty="0"/>
              <a:t>,</a:t>
            </a:r>
            <a:r>
              <a:rPr lang="hu-HU" dirty="0"/>
              <a:t> tönkre tesz, eltulajdonít, felróható módon, </a:t>
            </a:r>
            <a:r>
              <a:rPr lang="hu-HU" b="1" dirty="0">
                <a:solidFill>
                  <a:srgbClr val="FF0000"/>
                </a:solidFill>
              </a:rPr>
              <a:t>nem</a:t>
            </a:r>
            <a:r>
              <a:rPr lang="hu-HU" b="1" dirty="0"/>
              <a:t> </a:t>
            </a:r>
            <a:r>
              <a:rPr lang="hu-HU" b="1" dirty="0">
                <a:solidFill>
                  <a:srgbClr val="FF0000"/>
                </a:solidFill>
              </a:rPr>
              <a:t>gépi</a:t>
            </a:r>
            <a:r>
              <a:rPr lang="hu-HU" dirty="0"/>
              <a:t> </a:t>
            </a:r>
          </a:p>
          <a:p>
            <a:endParaRPr lang="hu-HU" dirty="0"/>
          </a:p>
        </p:txBody>
      </p:sp>
    </p:spTree>
    <p:extLst>
      <p:ext uri="{BB962C8B-B14F-4D97-AF65-F5344CB8AC3E}">
        <p14:creationId xmlns:p14="http://schemas.microsoft.com/office/powerpoint/2010/main" val="338398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218. Döntse </a:t>
            </a:r>
            <a:r>
              <a:rPr lang="hu-HU" dirty="0"/>
              <a:t>el, hogy az alábbi állítások közül melyik igaz és melyik hamis! Karikázza be a helyes válasz betűjelét</a:t>
            </a:r>
            <a:r>
              <a:rPr lang="hu-HU" dirty="0" smtClean="0"/>
              <a:t>!</a:t>
            </a:r>
            <a:endParaRPr lang="hu-HU" dirty="0"/>
          </a:p>
        </p:txBody>
      </p:sp>
      <p:sp>
        <p:nvSpPr>
          <p:cNvPr id="3" name="Tartalom helye 2"/>
          <p:cNvSpPr>
            <a:spLocks noGrp="1"/>
          </p:cNvSpPr>
          <p:nvPr>
            <p:ph idx="1"/>
          </p:nvPr>
        </p:nvSpPr>
        <p:spPr>
          <a:xfrm>
            <a:off x="261764" y="1844824"/>
            <a:ext cx="11737304" cy="4267200"/>
          </a:xfrm>
        </p:spPr>
        <p:txBody>
          <a:bodyPr>
            <a:normAutofit/>
          </a:bodyPr>
          <a:lstStyle/>
          <a:p>
            <a:pPr marL="0" lvl="0" indent="0">
              <a:buNone/>
            </a:pPr>
            <a:r>
              <a:rPr lang="hu-HU" sz="2000" b="1" dirty="0" smtClean="0"/>
              <a:t>a) </a:t>
            </a:r>
            <a:r>
              <a:rPr lang="hu-HU" sz="2000" b="1" dirty="0" smtClean="0">
                <a:solidFill>
                  <a:srgbClr val="FF0000"/>
                </a:solidFill>
              </a:rPr>
              <a:t>Igaz</a:t>
            </a:r>
            <a:r>
              <a:rPr lang="hu-HU" sz="2000" dirty="0" smtClean="0"/>
              <a:t>   b</a:t>
            </a:r>
            <a:r>
              <a:rPr lang="hu-HU" sz="2000" dirty="0"/>
              <a:t>) </a:t>
            </a:r>
            <a:r>
              <a:rPr lang="hu-HU" sz="2000" dirty="0" smtClean="0"/>
              <a:t>hamis        A </a:t>
            </a:r>
            <a:r>
              <a:rPr lang="hu-HU" sz="2000" dirty="0"/>
              <a:t>szabálysértés a bűncselekményhez képest kisebb fokban </a:t>
            </a:r>
            <a:r>
              <a:rPr lang="hu-HU" sz="2000" dirty="0" smtClean="0"/>
              <a:t>veszélyes </a:t>
            </a:r>
            <a:r>
              <a:rPr lang="hu-HU" sz="2000" dirty="0"/>
              <a:t>a </a:t>
            </a:r>
            <a:r>
              <a:rPr lang="hu-HU" sz="2000" dirty="0" smtClean="0"/>
              <a:t>társadalomra.</a:t>
            </a:r>
            <a:endParaRPr lang="hu-HU" sz="2000" dirty="0"/>
          </a:p>
          <a:p>
            <a:pPr marL="0" lvl="0" indent="0">
              <a:buNone/>
            </a:pPr>
            <a:r>
              <a:rPr lang="hu-HU" sz="2000" dirty="0" smtClean="0"/>
              <a:t>a) Igaz</a:t>
            </a:r>
            <a:r>
              <a:rPr lang="hu-HU" sz="2000" dirty="0"/>
              <a:t>	b) </a:t>
            </a:r>
            <a:r>
              <a:rPr lang="hu-HU" sz="2000" b="1" dirty="0" smtClean="0">
                <a:solidFill>
                  <a:srgbClr val="FF0000"/>
                </a:solidFill>
              </a:rPr>
              <a:t>hamis</a:t>
            </a:r>
            <a:r>
              <a:rPr lang="hu-HU" sz="2000" dirty="0"/>
              <a:t> </a:t>
            </a:r>
            <a:r>
              <a:rPr lang="hu-HU" sz="2000" dirty="0" smtClean="0"/>
              <a:t>      A </a:t>
            </a:r>
            <a:r>
              <a:rPr lang="hu-HU" sz="2000" dirty="0"/>
              <a:t>szabálysértést törvényerejű rendelet rendeli büntetni</a:t>
            </a:r>
            <a:r>
              <a:rPr lang="hu-HU" sz="2000" dirty="0" smtClean="0"/>
              <a:t>.</a:t>
            </a:r>
            <a:endParaRPr lang="hu-HU" sz="2000" dirty="0"/>
          </a:p>
          <a:p>
            <a:pPr marL="0" lvl="0" indent="0">
              <a:buNone/>
            </a:pPr>
            <a:r>
              <a:rPr lang="hu-HU" sz="2000" b="1" dirty="0" smtClean="0"/>
              <a:t>a) </a:t>
            </a:r>
            <a:r>
              <a:rPr lang="hu-HU" sz="2000" b="1" dirty="0" smtClean="0">
                <a:solidFill>
                  <a:srgbClr val="FF0000"/>
                </a:solidFill>
              </a:rPr>
              <a:t>Igaz</a:t>
            </a:r>
            <a:r>
              <a:rPr lang="hu-HU" sz="2000" dirty="0"/>
              <a:t>	b) hamis	</a:t>
            </a:r>
            <a:r>
              <a:rPr lang="hu-HU" sz="2000" dirty="0" smtClean="0"/>
              <a:t>       A </a:t>
            </a:r>
            <a:r>
              <a:rPr lang="hu-HU" sz="2000" dirty="0"/>
              <a:t>szabálysértés veszélyes a társadalomra. </a:t>
            </a:r>
          </a:p>
          <a:p>
            <a:pPr marL="0" lvl="0" indent="0">
              <a:buNone/>
            </a:pPr>
            <a:r>
              <a:rPr lang="hu-HU" sz="2000" b="1" dirty="0" smtClean="0"/>
              <a:t>a) </a:t>
            </a:r>
            <a:r>
              <a:rPr lang="hu-HU" sz="2000" b="1" dirty="0" smtClean="0">
                <a:solidFill>
                  <a:srgbClr val="FF0000"/>
                </a:solidFill>
              </a:rPr>
              <a:t>Igaz</a:t>
            </a:r>
            <a:r>
              <a:rPr lang="hu-HU" sz="2000" dirty="0"/>
              <a:t>	b) hamis	</a:t>
            </a:r>
            <a:r>
              <a:rPr lang="hu-HU" sz="2000" dirty="0" smtClean="0"/>
              <a:t>       A </a:t>
            </a:r>
            <a:r>
              <a:rPr lang="hu-HU" sz="2000" dirty="0"/>
              <a:t>szabálysértést törvény rendeli büntetni.</a:t>
            </a:r>
          </a:p>
          <a:p>
            <a:pPr marL="0" indent="0">
              <a:buNone/>
            </a:pPr>
            <a:endParaRPr lang="hu-HU" sz="2000" b="1" dirty="0" smtClean="0">
              <a:solidFill>
                <a:srgbClr val="FF0000"/>
              </a:solidFill>
            </a:endParaRPr>
          </a:p>
          <a:p>
            <a:pPr marL="0" indent="0">
              <a:buNone/>
            </a:pPr>
            <a:r>
              <a:rPr lang="hu-HU" sz="2000" b="1" dirty="0" smtClean="0">
                <a:solidFill>
                  <a:srgbClr val="FF0000"/>
                </a:solidFill>
              </a:rPr>
              <a:t>Megoldás</a:t>
            </a:r>
            <a:r>
              <a:rPr lang="hu-HU" sz="2000" b="1" dirty="0">
                <a:solidFill>
                  <a:srgbClr val="FF0000"/>
                </a:solidFill>
              </a:rPr>
              <a:t>: a) igaz, b) hamis, a) igaz, a) igaz</a:t>
            </a:r>
            <a:endParaRPr lang="hu-HU" sz="2000" dirty="0">
              <a:solidFill>
                <a:srgbClr val="FF0000"/>
              </a:solidFill>
            </a:endParaRPr>
          </a:p>
          <a:p>
            <a:endParaRPr lang="hu-HU" sz="2000" dirty="0"/>
          </a:p>
        </p:txBody>
      </p:sp>
    </p:spTree>
    <p:extLst>
      <p:ext uri="{BB962C8B-B14F-4D97-AF65-F5344CB8AC3E}">
        <p14:creationId xmlns:p14="http://schemas.microsoft.com/office/powerpoint/2010/main" val="64576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3772" y="274638"/>
            <a:ext cx="11449272" cy="1020762"/>
          </a:xfrm>
        </p:spPr>
        <p:txBody>
          <a:bodyPr>
            <a:noAutofit/>
          </a:bodyPr>
          <a:lstStyle/>
          <a:p>
            <a:r>
              <a:rPr lang="hu-HU" sz="2200" dirty="0" smtClean="0"/>
              <a:t>21. Az </a:t>
            </a:r>
            <a:r>
              <a:rPr lang="hu-HU" sz="2200" dirty="0"/>
              <a:t>alábbi felsorolásból válassza ki azokat a szakképesítéseket, amellyel személy és vagyonvédelmi tevékenységet </a:t>
            </a:r>
            <a:r>
              <a:rPr lang="hu-HU" sz="2200" b="1" u="sng" dirty="0">
                <a:solidFill>
                  <a:srgbClr val="FF0000"/>
                </a:solidFill>
              </a:rPr>
              <a:t>nem</a:t>
            </a:r>
            <a:r>
              <a:rPr lang="hu-HU" sz="2200" dirty="0"/>
              <a:t> lehet végezni</a:t>
            </a:r>
            <a:r>
              <a:rPr lang="hu-HU" sz="2200" dirty="0" smtClean="0"/>
              <a:t>.</a:t>
            </a:r>
            <a:endParaRPr lang="hu-HU" sz="2200" dirty="0"/>
          </a:p>
        </p:txBody>
      </p:sp>
      <p:sp>
        <p:nvSpPr>
          <p:cNvPr id="3" name="Tartalom helye 2"/>
          <p:cNvSpPr>
            <a:spLocks noGrp="1"/>
          </p:cNvSpPr>
          <p:nvPr>
            <p:ph idx="1"/>
          </p:nvPr>
        </p:nvSpPr>
        <p:spPr>
          <a:xfrm>
            <a:off x="549796" y="1905000"/>
            <a:ext cx="11233248" cy="4267200"/>
          </a:xfrm>
        </p:spPr>
        <p:txBody>
          <a:bodyPr>
            <a:normAutofit lnSpcReduction="10000"/>
          </a:bodyPr>
          <a:lstStyle/>
          <a:p>
            <a:pPr marL="457200" lvl="0" indent="-457200">
              <a:buFont typeface="+mj-lt"/>
              <a:buAutoNum type="alphaLcParenR"/>
            </a:pPr>
            <a:r>
              <a:rPr lang="hu-HU" dirty="0">
                <a:solidFill>
                  <a:srgbClr val="FF0000"/>
                </a:solidFill>
              </a:rPr>
              <a:t>mezőőr,</a:t>
            </a:r>
          </a:p>
          <a:p>
            <a:pPr marL="457200" lvl="0" indent="-457200">
              <a:buFont typeface="+mj-lt"/>
              <a:buAutoNum type="alphaLcParenR"/>
            </a:pPr>
            <a:r>
              <a:rPr lang="hu-HU" dirty="0"/>
              <a:t>biztonsági őr,</a:t>
            </a:r>
          </a:p>
          <a:p>
            <a:pPr marL="457200" lvl="0" indent="-457200">
              <a:buFont typeface="+mj-lt"/>
              <a:buAutoNum type="alphaLcParenR"/>
            </a:pPr>
            <a:r>
              <a:rPr lang="hu-HU" dirty="0">
                <a:solidFill>
                  <a:srgbClr val="FF0000"/>
                </a:solidFill>
              </a:rPr>
              <a:t>szobafestő</a:t>
            </a:r>
            <a:r>
              <a:rPr lang="hu-HU" dirty="0"/>
              <a:t>,</a:t>
            </a:r>
          </a:p>
          <a:p>
            <a:pPr marL="457200" lvl="0" indent="-457200">
              <a:buFont typeface="+mj-lt"/>
              <a:buAutoNum type="alphaLcParenR"/>
            </a:pPr>
            <a:r>
              <a:rPr lang="hu-HU" dirty="0"/>
              <a:t>vagyonőr,</a:t>
            </a:r>
          </a:p>
          <a:p>
            <a:pPr marL="457200" lvl="0" indent="-457200">
              <a:buFont typeface="+mj-lt"/>
              <a:buAutoNum type="alphaLcParenR"/>
            </a:pPr>
            <a:r>
              <a:rPr lang="hu-HU" dirty="0"/>
              <a:t>biztonságszervező,</a:t>
            </a:r>
          </a:p>
          <a:p>
            <a:pPr marL="457200" lvl="0" indent="-457200">
              <a:buFont typeface="+mj-lt"/>
              <a:buAutoNum type="alphaLcParenR"/>
            </a:pPr>
            <a:r>
              <a:rPr lang="hu-HU" dirty="0">
                <a:solidFill>
                  <a:srgbClr val="FF0000"/>
                </a:solidFill>
              </a:rPr>
              <a:t>pénzkísérő őr, </a:t>
            </a:r>
          </a:p>
          <a:p>
            <a:pPr marL="457200" lvl="0" indent="-457200">
              <a:buFont typeface="+mj-lt"/>
              <a:buAutoNum type="alphaLcParenR"/>
            </a:pPr>
            <a:r>
              <a:rPr lang="hu-HU" dirty="0">
                <a:solidFill>
                  <a:srgbClr val="FF0000"/>
                </a:solidFill>
              </a:rPr>
              <a:t>dekoratőr,</a:t>
            </a:r>
          </a:p>
          <a:p>
            <a:pPr marL="457200" lvl="0" indent="-457200">
              <a:buFont typeface="+mj-lt"/>
              <a:buAutoNum type="alphaLcParenR"/>
            </a:pPr>
            <a:r>
              <a:rPr lang="hu-HU" dirty="0"/>
              <a:t>testőr,</a:t>
            </a:r>
          </a:p>
          <a:p>
            <a:endParaRPr lang="hu-HU" dirty="0"/>
          </a:p>
        </p:txBody>
      </p:sp>
    </p:spTree>
    <p:extLst>
      <p:ext uri="{BB962C8B-B14F-4D97-AF65-F5344CB8AC3E}">
        <p14:creationId xmlns:p14="http://schemas.microsoft.com/office/powerpoint/2010/main" val="1000328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778098"/>
          </a:xfrm>
        </p:spPr>
        <p:txBody>
          <a:bodyPr/>
          <a:lstStyle/>
          <a:p>
            <a:pPr lvl="0"/>
            <a:r>
              <a:rPr lang="hu-HU" dirty="0" smtClean="0"/>
              <a:t>219. Döntse </a:t>
            </a:r>
            <a:r>
              <a:rPr lang="hu-HU" dirty="0"/>
              <a:t>el, hogy az alábbi állítások közül melyik igaz és melyik hamis! Karikázza be a helyes válasz betűjelét</a:t>
            </a:r>
            <a:r>
              <a:rPr lang="hu-HU" dirty="0" smtClean="0"/>
              <a:t>!</a:t>
            </a:r>
            <a:endParaRPr lang="hu-HU" dirty="0"/>
          </a:p>
        </p:txBody>
      </p:sp>
      <p:sp>
        <p:nvSpPr>
          <p:cNvPr id="3" name="Tartalom helye 2"/>
          <p:cNvSpPr>
            <a:spLocks noGrp="1"/>
          </p:cNvSpPr>
          <p:nvPr>
            <p:ph idx="1"/>
          </p:nvPr>
        </p:nvSpPr>
        <p:spPr>
          <a:xfrm>
            <a:off x="621804" y="1700808"/>
            <a:ext cx="11143158" cy="4267200"/>
          </a:xfrm>
        </p:spPr>
        <p:txBody>
          <a:bodyPr>
            <a:noAutofit/>
          </a:bodyPr>
          <a:lstStyle/>
          <a:p>
            <a:pPr marL="0" indent="0">
              <a:buNone/>
            </a:pPr>
            <a:r>
              <a:rPr lang="hu-HU" sz="2000" dirty="0" smtClean="0"/>
              <a:t>a) </a:t>
            </a:r>
            <a:r>
              <a:rPr lang="en-GB" sz="2000" dirty="0" err="1" smtClean="0"/>
              <a:t>Igaz</a:t>
            </a:r>
            <a:r>
              <a:rPr lang="en-GB" sz="2000" dirty="0"/>
              <a:t>	</a:t>
            </a:r>
            <a:r>
              <a:rPr lang="en-GB" sz="2000" dirty="0">
                <a:solidFill>
                  <a:srgbClr val="FF0000"/>
                </a:solidFill>
              </a:rPr>
              <a:t>b</a:t>
            </a:r>
            <a:r>
              <a:rPr lang="en-GB" sz="2000" b="1" dirty="0">
                <a:solidFill>
                  <a:srgbClr val="FF0000"/>
                </a:solidFill>
              </a:rPr>
              <a:t>) </a:t>
            </a:r>
            <a:r>
              <a:rPr lang="en-GB" sz="2000" b="1" dirty="0" err="1">
                <a:solidFill>
                  <a:srgbClr val="FF0000"/>
                </a:solidFill>
              </a:rPr>
              <a:t>hamis</a:t>
            </a:r>
            <a:r>
              <a:rPr lang="en-GB" sz="2000" b="1" dirty="0"/>
              <a:t> </a:t>
            </a:r>
            <a:r>
              <a:rPr lang="en-GB" sz="2000" dirty="0"/>
              <a:t>	A </a:t>
            </a:r>
            <a:r>
              <a:rPr lang="en-GB" sz="2000" dirty="0" err="1"/>
              <a:t>tényállás</a:t>
            </a:r>
            <a:r>
              <a:rPr lang="en-GB" sz="2000" dirty="0"/>
              <a:t> </a:t>
            </a:r>
            <a:r>
              <a:rPr lang="en-GB" sz="2000" dirty="0" err="1"/>
              <a:t>csak</a:t>
            </a:r>
            <a:r>
              <a:rPr lang="en-GB" sz="2000" dirty="0"/>
              <a:t> </a:t>
            </a:r>
            <a:r>
              <a:rPr lang="en-GB" sz="2000" dirty="0" err="1"/>
              <a:t>tanú</a:t>
            </a:r>
            <a:r>
              <a:rPr lang="en-GB" sz="2000" dirty="0"/>
              <a:t> </a:t>
            </a:r>
            <a:r>
              <a:rPr lang="en-GB" sz="2000" dirty="0" err="1"/>
              <a:t>vallomásával</a:t>
            </a:r>
            <a:r>
              <a:rPr lang="en-GB" sz="2000" dirty="0"/>
              <a:t> </a:t>
            </a:r>
            <a:r>
              <a:rPr lang="en-GB" sz="2000" dirty="0" err="1"/>
              <a:t>bizonyítható</a:t>
            </a:r>
            <a:r>
              <a:rPr lang="en-GB" sz="2000" dirty="0" smtClean="0"/>
              <a:t>.</a:t>
            </a:r>
            <a:r>
              <a:rPr lang="en-GB" sz="2000" dirty="0"/>
              <a:t> </a:t>
            </a:r>
            <a:endParaRPr lang="hu-HU" sz="2000" dirty="0" smtClean="0"/>
          </a:p>
          <a:p>
            <a:pPr marL="0" indent="0">
              <a:buNone/>
            </a:pPr>
            <a:r>
              <a:rPr lang="hu-HU" sz="2000" b="1" dirty="0" smtClean="0">
                <a:solidFill>
                  <a:srgbClr val="FF0000"/>
                </a:solidFill>
              </a:rPr>
              <a:t>a)</a:t>
            </a:r>
            <a:r>
              <a:rPr lang="hu-HU" sz="2000" b="1" dirty="0" smtClean="0"/>
              <a:t> </a:t>
            </a:r>
            <a:r>
              <a:rPr lang="hu-HU" sz="2000" b="1" dirty="0" smtClean="0">
                <a:solidFill>
                  <a:srgbClr val="FF0000"/>
                </a:solidFill>
              </a:rPr>
              <a:t>Igaz</a:t>
            </a:r>
            <a:r>
              <a:rPr lang="hu-HU" sz="2000" dirty="0" smtClean="0"/>
              <a:t>	b) hamis	                  Nem lehet tanúként meghallgatni azt, aki foglalkozásánál, hivatásánál </a:t>
            </a:r>
            <a:r>
              <a:rPr lang="hu-HU" sz="2000" dirty="0"/>
              <a:t>vagy  </a:t>
            </a:r>
            <a:r>
              <a:rPr lang="hu-HU" sz="2000" dirty="0" smtClean="0"/>
              <a:t>                         			közmegbízatásánál </a:t>
            </a:r>
            <a:r>
              <a:rPr lang="hu-HU" sz="2000" dirty="0"/>
              <a:t>fogva titoktartásra </a:t>
            </a:r>
            <a:r>
              <a:rPr lang="hu-HU" sz="2000" dirty="0" smtClean="0"/>
              <a:t>köteles, ha </a:t>
            </a:r>
            <a:r>
              <a:rPr lang="hu-HU" sz="2000" dirty="0"/>
              <a:t>a tanúvallomással e </a:t>
            </a:r>
            <a:r>
              <a:rPr lang="hu-HU" sz="2000" dirty="0" smtClean="0"/>
              <a:t>			kötelezettségét </a:t>
            </a:r>
            <a:r>
              <a:rPr lang="hu-HU" sz="2000" dirty="0"/>
              <a:t>megsértené.</a:t>
            </a:r>
          </a:p>
          <a:p>
            <a:pPr marL="0" indent="0">
              <a:buNone/>
            </a:pPr>
            <a:r>
              <a:rPr lang="hu-HU" sz="2000" dirty="0"/>
              <a:t> </a:t>
            </a:r>
            <a:r>
              <a:rPr lang="hu-HU" sz="2000" dirty="0" smtClean="0">
                <a:solidFill>
                  <a:srgbClr val="FF0000"/>
                </a:solidFill>
              </a:rPr>
              <a:t>a)</a:t>
            </a:r>
            <a:r>
              <a:rPr lang="hu-HU" sz="2000" dirty="0" smtClean="0"/>
              <a:t> </a:t>
            </a:r>
            <a:r>
              <a:rPr lang="hu-HU" sz="2000" b="1" dirty="0" smtClean="0">
                <a:solidFill>
                  <a:srgbClr val="FF0000"/>
                </a:solidFill>
              </a:rPr>
              <a:t>Igaz</a:t>
            </a:r>
            <a:r>
              <a:rPr lang="hu-HU" sz="2000" dirty="0"/>
              <a:t>	b) hamis	</a:t>
            </a:r>
            <a:r>
              <a:rPr lang="hu-HU" sz="2000" dirty="0" smtClean="0"/>
              <a:t>	A </a:t>
            </a:r>
            <a:r>
              <a:rPr lang="hu-HU" sz="2000" dirty="0"/>
              <a:t>tanú idézésére köteles megjelenni és </a:t>
            </a:r>
            <a:r>
              <a:rPr lang="hu-HU" sz="2000" dirty="0" smtClean="0"/>
              <a:t>–  </a:t>
            </a:r>
            <a:r>
              <a:rPr lang="hu-HU" sz="2000" dirty="0"/>
              <a:t>ha e törvény másképp nem </a:t>
            </a:r>
            <a:r>
              <a:rPr lang="hu-HU" sz="2000" dirty="0" smtClean="0"/>
              <a:t>				rendelkezik </a:t>
            </a:r>
            <a:r>
              <a:rPr lang="hu-HU" sz="2000" dirty="0"/>
              <a:t>– vallomást tenni.</a:t>
            </a:r>
          </a:p>
          <a:p>
            <a:pPr marL="0" indent="0">
              <a:buNone/>
            </a:pPr>
            <a:r>
              <a:rPr lang="hu-HU" sz="2000" dirty="0"/>
              <a:t> </a:t>
            </a:r>
            <a:r>
              <a:rPr lang="hu-HU" sz="2000" dirty="0" smtClean="0">
                <a:solidFill>
                  <a:srgbClr val="FF0000"/>
                </a:solidFill>
              </a:rPr>
              <a:t>a)</a:t>
            </a:r>
            <a:r>
              <a:rPr lang="hu-HU" sz="2000" dirty="0" smtClean="0"/>
              <a:t> </a:t>
            </a:r>
            <a:r>
              <a:rPr lang="hu-HU" sz="2000" b="1" dirty="0" smtClean="0">
                <a:solidFill>
                  <a:srgbClr val="FF0000"/>
                </a:solidFill>
              </a:rPr>
              <a:t>Igaz</a:t>
            </a:r>
            <a:r>
              <a:rPr lang="hu-HU" sz="2000" dirty="0"/>
              <a:t>	b) hamis	</a:t>
            </a:r>
            <a:r>
              <a:rPr lang="hu-HU" sz="2000" dirty="0" smtClean="0"/>
              <a:t>	A </a:t>
            </a:r>
            <a:r>
              <a:rPr lang="hu-HU" sz="2000" dirty="0"/>
              <a:t>tanú kérelmére a megjelenésével felmerült </a:t>
            </a:r>
            <a:r>
              <a:rPr lang="hu-HU" sz="2000" dirty="0" smtClean="0"/>
              <a:t>költséget a </a:t>
            </a:r>
            <a:r>
              <a:rPr lang="hu-HU" sz="2000" dirty="0"/>
              <a:t>szabálysértési </a:t>
            </a:r>
            <a:r>
              <a:rPr lang="hu-HU" sz="2000" dirty="0" smtClean="0"/>
              <a:t>			hatóság</a:t>
            </a:r>
            <a:r>
              <a:rPr lang="hu-HU" sz="2000" dirty="0"/>
              <a:t>, illetve a bíróság megtéríti</a:t>
            </a:r>
            <a:r>
              <a:rPr lang="hu-HU" sz="2000" dirty="0" smtClean="0"/>
              <a:t>.</a:t>
            </a:r>
            <a:endParaRPr lang="hu-HU" sz="2000" dirty="0"/>
          </a:p>
          <a:p>
            <a:pPr marL="0" lvl="0" indent="0">
              <a:buNone/>
            </a:pPr>
            <a:r>
              <a:rPr lang="hu-HU" sz="2000" b="1" dirty="0" smtClean="0">
                <a:solidFill>
                  <a:srgbClr val="FF0000"/>
                </a:solidFill>
              </a:rPr>
              <a:t>a) Igaz</a:t>
            </a:r>
            <a:r>
              <a:rPr lang="hu-HU" sz="2000" dirty="0" smtClean="0"/>
              <a:t> b</a:t>
            </a:r>
            <a:r>
              <a:rPr lang="hu-HU" sz="2000" dirty="0"/>
              <a:t>) </a:t>
            </a:r>
            <a:r>
              <a:rPr lang="hu-HU" sz="2000" dirty="0" smtClean="0"/>
              <a:t>hamis		A </a:t>
            </a:r>
            <a:r>
              <a:rPr lang="hu-HU" sz="2000" dirty="0"/>
              <a:t>tanúvallomást megtagadhatja az, aki az eljárás alá vont személy </a:t>
            </a:r>
            <a:r>
              <a:rPr lang="hu-HU" sz="2000" dirty="0" smtClean="0"/>
              <a:t>				hozzátartozója</a:t>
            </a:r>
            <a:r>
              <a:rPr lang="hu-HU" sz="2000" dirty="0"/>
              <a:t>.</a:t>
            </a:r>
          </a:p>
          <a:p>
            <a:pPr marL="0" indent="0">
              <a:buNone/>
            </a:pPr>
            <a:endParaRPr lang="hu-HU" sz="2000" dirty="0"/>
          </a:p>
          <a:p>
            <a:pPr marL="0" indent="0">
              <a:buNone/>
            </a:pPr>
            <a:r>
              <a:rPr lang="hu-HU" sz="2000" b="1" dirty="0">
                <a:solidFill>
                  <a:srgbClr val="FF0000"/>
                </a:solidFill>
              </a:rPr>
              <a:t>Megoldás: b) hamis, a) igaz, a) igaz, a) igaz, a) igaz</a:t>
            </a:r>
            <a:endParaRPr lang="hu-HU" sz="2000" dirty="0">
              <a:solidFill>
                <a:srgbClr val="FF0000"/>
              </a:solidFill>
            </a:endParaRPr>
          </a:p>
        </p:txBody>
      </p:sp>
    </p:spTree>
    <p:extLst>
      <p:ext uri="{BB962C8B-B14F-4D97-AF65-F5344CB8AC3E}">
        <p14:creationId xmlns:p14="http://schemas.microsoft.com/office/powerpoint/2010/main" val="38107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778098"/>
          </a:xfrm>
        </p:spPr>
        <p:txBody>
          <a:bodyPr/>
          <a:lstStyle/>
          <a:p>
            <a:pPr lvl="0"/>
            <a:r>
              <a:rPr lang="hu-HU" dirty="0" smtClean="0"/>
              <a:t>220. Írja </a:t>
            </a:r>
            <a:r>
              <a:rPr lang="hu-HU" dirty="0"/>
              <a:t>le, hogy milyen általános szakmai előírások vonatkoznak a biztonsági őr támadáselhárító eszközeinek alkalmazására</a:t>
            </a:r>
            <a:r>
              <a:rPr lang="hu-HU" dirty="0" smtClean="0"/>
              <a:t>!</a:t>
            </a:r>
            <a:endParaRPr lang="hu-HU" dirty="0"/>
          </a:p>
        </p:txBody>
      </p:sp>
      <p:sp>
        <p:nvSpPr>
          <p:cNvPr id="3" name="Tartalom helye 2"/>
          <p:cNvSpPr>
            <a:spLocks noGrp="1"/>
          </p:cNvSpPr>
          <p:nvPr>
            <p:ph idx="1"/>
          </p:nvPr>
        </p:nvSpPr>
        <p:spPr>
          <a:xfrm>
            <a:off x="405780" y="1772816"/>
            <a:ext cx="11017224" cy="4267200"/>
          </a:xfrm>
        </p:spPr>
        <p:txBody>
          <a:bodyPr>
            <a:normAutofit/>
          </a:bodyPr>
          <a:lstStyle/>
          <a:p>
            <a:pPr marL="0" indent="0" algn="just">
              <a:buNone/>
            </a:pPr>
            <a:r>
              <a:rPr lang="hu-HU" sz="2000" dirty="0"/>
              <a:t>A vagyonvédelmi törvényben meghatározott támadáselhárító eszközöket a biztonsági őr csak </a:t>
            </a:r>
            <a:r>
              <a:rPr lang="hu-HU" sz="2000" b="1" dirty="0">
                <a:solidFill>
                  <a:srgbClr val="FF0000"/>
                </a:solidFill>
              </a:rPr>
              <a:t>jogszerűen és szakszerűen alkalmazhatja</a:t>
            </a:r>
            <a:r>
              <a:rPr lang="hu-HU" sz="2000" dirty="0"/>
              <a:t>. A törvényben meghatározott támadáselhárító eszközöket a </a:t>
            </a:r>
            <a:r>
              <a:rPr lang="hu-HU" sz="2000" b="1" dirty="0">
                <a:solidFill>
                  <a:srgbClr val="FF0000"/>
                </a:solidFill>
              </a:rPr>
              <a:t>jogos védelmi</a:t>
            </a:r>
            <a:r>
              <a:rPr lang="hu-HU" sz="2000" dirty="0"/>
              <a:t>, illetve a végszükség esetében alkalmazhatja. Ennek alapján a biztonsági őr </a:t>
            </a:r>
            <a:r>
              <a:rPr lang="hu-HU" sz="2000" b="1" dirty="0">
                <a:solidFill>
                  <a:srgbClr val="FF0000"/>
                </a:solidFill>
              </a:rPr>
              <a:t>szolgálata ellátása során, a jogtalan támadás esetén</a:t>
            </a:r>
            <a:r>
              <a:rPr lang="hu-HU" sz="2000" dirty="0">
                <a:solidFill>
                  <a:srgbClr val="FF0000"/>
                </a:solidFill>
              </a:rPr>
              <a:t> </a:t>
            </a:r>
            <a:r>
              <a:rPr lang="hu-HU" sz="2000" dirty="0"/>
              <a:t>– a személy-és vagyonbiztonság fenntartása érdekében – általában </a:t>
            </a:r>
            <a:r>
              <a:rPr lang="hu-HU" sz="2000" b="1" dirty="0">
                <a:solidFill>
                  <a:srgbClr val="FF0000"/>
                </a:solidFill>
              </a:rPr>
              <a:t>előzetes figyelmeztetés után</a:t>
            </a:r>
            <a:r>
              <a:rPr lang="hu-HU" sz="2000" dirty="0">
                <a:solidFill>
                  <a:srgbClr val="FF0000"/>
                </a:solidFill>
              </a:rPr>
              <a:t> </a:t>
            </a:r>
            <a:r>
              <a:rPr lang="hu-HU" sz="2000" dirty="0"/>
              <a:t>alkalmazhatja támadáselhárító eszközeit.</a:t>
            </a:r>
          </a:p>
          <a:p>
            <a:pPr marL="0" indent="0" algn="just">
              <a:buNone/>
            </a:pPr>
            <a:r>
              <a:rPr lang="hu-HU" sz="2000" b="1" dirty="0">
                <a:solidFill>
                  <a:srgbClr val="FF0000"/>
                </a:solidFill>
              </a:rPr>
              <a:t>A fokozatosság</a:t>
            </a:r>
            <a:r>
              <a:rPr lang="hu-HU" sz="2000" dirty="0">
                <a:solidFill>
                  <a:srgbClr val="FF0000"/>
                </a:solidFill>
              </a:rPr>
              <a:t> </a:t>
            </a:r>
            <a:r>
              <a:rPr lang="hu-HU" sz="2000" dirty="0"/>
              <a:t>elvének megfelelően az eszközök közül mindig azt alkalmazza, amelyik az </a:t>
            </a:r>
            <a:r>
              <a:rPr lang="hu-HU" sz="2000" b="1" dirty="0">
                <a:solidFill>
                  <a:srgbClr val="FF0000"/>
                </a:solidFill>
              </a:rPr>
              <a:t>arányosság</a:t>
            </a:r>
            <a:r>
              <a:rPr lang="hu-HU" sz="2000" b="1" dirty="0"/>
              <a:t> </a:t>
            </a:r>
            <a:r>
              <a:rPr lang="hu-HU" sz="2000" b="1" dirty="0">
                <a:solidFill>
                  <a:srgbClr val="FF0000"/>
                </a:solidFill>
              </a:rPr>
              <a:t>figyelembevételéve</a:t>
            </a:r>
            <a:r>
              <a:rPr lang="hu-HU" sz="2000" dirty="0">
                <a:solidFill>
                  <a:srgbClr val="FF0000"/>
                </a:solidFill>
              </a:rPr>
              <a:t>l</a:t>
            </a:r>
            <a:r>
              <a:rPr lang="hu-HU" sz="2000" dirty="0"/>
              <a:t> is, legcélszerűbb a támadó magatartás elhárítására. A támadáselhárító eszközök alkalmazásának </a:t>
            </a:r>
            <a:r>
              <a:rPr lang="hu-HU" sz="2000" b="1" dirty="0">
                <a:solidFill>
                  <a:srgbClr val="FF0000"/>
                </a:solidFill>
              </a:rPr>
              <a:t>szükségesnek</a:t>
            </a:r>
            <a:r>
              <a:rPr lang="hu-HU" sz="2000" b="1" dirty="0"/>
              <a:t>,</a:t>
            </a:r>
            <a:r>
              <a:rPr lang="hu-HU" sz="2000" dirty="0"/>
              <a:t> </a:t>
            </a:r>
            <a:r>
              <a:rPr lang="hu-HU" sz="2000" b="1" dirty="0">
                <a:solidFill>
                  <a:srgbClr val="FF0000"/>
                </a:solidFill>
              </a:rPr>
              <a:t>időszerűnek</a:t>
            </a:r>
            <a:r>
              <a:rPr lang="hu-HU" sz="2000" dirty="0"/>
              <a:t>, </a:t>
            </a:r>
            <a:r>
              <a:rPr lang="hu-HU" sz="2000" b="1" dirty="0">
                <a:solidFill>
                  <a:srgbClr val="FF0000"/>
                </a:solidFill>
              </a:rPr>
              <a:t>és arányosnak</a:t>
            </a:r>
            <a:r>
              <a:rPr lang="hu-HU" sz="2000" dirty="0">
                <a:solidFill>
                  <a:srgbClr val="FF0000"/>
                </a:solidFill>
              </a:rPr>
              <a:t> </a:t>
            </a:r>
            <a:r>
              <a:rPr lang="hu-HU" sz="2000" dirty="0"/>
              <a:t>kell lenni. A támadáselhárító eszközök alkalmazásáról minden esetben </a:t>
            </a:r>
            <a:r>
              <a:rPr lang="hu-HU" sz="2000" b="1" dirty="0">
                <a:solidFill>
                  <a:srgbClr val="FF0000"/>
                </a:solidFill>
              </a:rPr>
              <a:t>jelentést kell írni, illetve rögzíteni az eseménynaplóba</a:t>
            </a:r>
            <a:r>
              <a:rPr lang="hu-HU" sz="2000" dirty="0"/>
              <a:t>.</a:t>
            </a:r>
          </a:p>
        </p:txBody>
      </p:sp>
    </p:spTree>
    <p:extLst>
      <p:ext uri="{BB962C8B-B14F-4D97-AF65-F5344CB8AC3E}">
        <p14:creationId xmlns:p14="http://schemas.microsoft.com/office/powerpoint/2010/main" val="274287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2815" y="188640"/>
            <a:ext cx="11503198" cy="648072"/>
          </a:xfrm>
        </p:spPr>
        <p:txBody>
          <a:bodyPr/>
          <a:lstStyle/>
          <a:p>
            <a:pPr lvl="0" algn="ctr"/>
            <a:r>
              <a:rPr lang="hu-HU" dirty="0" smtClean="0"/>
              <a:t>221. Írja </a:t>
            </a:r>
            <a:r>
              <a:rPr lang="hu-HU" dirty="0"/>
              <a:t>le, hogy milyen bűncselekményt takar az alábbi tényállás</a:t>
            </a:r>
            <a:r>
              <a:rPr lang="hu-HU" dirty="0" smtClean="0"/>
              <a:t>!</a:t>
            </a:r>
            <a:endParaRPr lang="hu-HU" dirty="0"/>
          </a:p>
        </p:txBody>
      </p:sp>
      <p:sp>
        <p:nvSpPr>
          <p:cNvPr id="3" name="Tartalom helye 2"/>
          <p:cNvSpPr>
            <a:spLocks noGrp="1"/>
          </p:cNvSpPr>
          <p:nvPr>
            <p:ph idx="1"/>
          </p:nvPr>
        </p:nvSpPr>
        <p:spPr>
          <a:xfrm>
            <a:off x="909836" y="1905000"/>
            <a:ext cx="10801200" cy="4267200"/>
          </a:xfrm>
        </p:spPr>
        <p:txBody>
          <a:bodyPr/>
          <a:lstStyle/>
          <a:p>
            <a:pPr marL="0" indent="0" algn="just">
              <a:buNone/>
            </a:pPr>
            <a:r>
              <a:rPr lang="hu-HU" dirty="0"/>
              <a:t>“Aki abból a célból, hogy jogos vagy jogosnak vélt vagyoni igénynek érvényt szerezzen, mást erőszakkal vagy fenyegetéssel arra kényszerít, hogy valamit tegyen, ne tegyen vagy </a:t>
            </a:r>
            <a:r>
              <a:rPr lang="hu-HU" dirty="0" err="1"/>
              <a:t>eltűrjön</a:t>
            </a:r>
            <a:r>
              <a:rPr lang="hu-HU" dirty="0"/>
              <a:t>, bűntett miatt egy évtől öt évig terjedő szabadságvesztéssel büntetendő.”</a:t>
            </a:r>
          </a:p>
          <a:p>
            <a:pPr marL="0" indent="0">
              <a:buNone/>
            </a:pPr>
            <a:r>
              <a:rPr lang="hu-HU" b="1" dirty="0"/>
              <a:t> </a:t>
            </a:r>
            <a:endParaRPr lang="hu-HU" dirty="0"/>
          </a:p>
          <a:p>
            <a:pPr marL="0" indent="0">
              <a:buNone/>
            </a:pPr>
            <a:r>
              <a:rPr lang="hu-HU" b="1" dirty="0">
                <a:solidFill>
                  <a:srgbClr val="FF0000"/>
                </a:solidFill>
              </a:rPr>
              <a:t>Megoldás: Önbíráskodás</a:t>
            </a:r>
            <a:endParaRPr lang="hu-HU" dirty="0">
              <a:solidFill>
                <a:srgbClr val="FF0000"/>
              </a:solidFill>
            </a:endParaRPr>
          </a:p>
          <a:p>
            <a:endParaRPr lang="hu-HU" dirty="0"/>
          </a:p>
        </p:txBody>
      </p:sp>
    </p:spTree>
    <p:extLst>
      <p:ext uri="{BB962C8B-B14F-4D97-AF65-F5344CB8AC3E}">
        <p14:creationId xmlns:p14="http://schemas.microsoft.com/office/powerpoint/2010/main" val="2843026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1066130"/>
          </a:xfrm>
        </p:spPr>
        <p:txBody>
          <a:bodyPr>
            <a:normAutofit fontScale="90000"/>
          </a:bodyPr>
          <a:lstStyle/>
          <a:p>
            <a:pPr lvl="0"/>
            <a:r>
              <a:rPr lang="hu-HU" dirty="0" smtClean="0"/>
              <a:t>222. Írja </a:t>
            </a:r>
            <a:r>
              <a:rPr lang="hu-HU" dirty="0"/>
              <a:t>le, hogy mit jelent a biztonsági őr „arányos mérvű kényszerítő testi erő alkalmazása”! Milyen kötelezettségei vannak az intézkedés befejezése után?</a:t>
            </a:r>
            <a:br>
              <a:rPr lang="hu-HU" dirty="0"/>
            </a:br>
            <a:endParaRPr lang="hu-HU" dirty="0"/>
          </a:p>
        </p:txBody>
      </p:sp>
      <p:sp>
        <p:nvSpPr>
          <p:cNvPr id="3" name="Tartalom helye 2"/>
          <p:cNvSpPr>
            <a:spLocks noGrp="1"/>
          </p:cNvSpPr>
          <p:nvPr>
            <p:ph idx="1"/>
          </p:nvPr>
        </p:nvSpPr>
        <p:spPr>
          <a:xfrm>
            <a:off x="477788" y="1905000"/>
            <a:ext cx="10657184" cy="4267200"/>
          </a:xfrm>
        </p:spPr>
        <p:txBody>
          <a:bodyPr/>
          <a:lstStyle/>
          <a:p>
            <a:pPr marL="0" indent="0">
              <a:buNone/>
            </a:pPr>
            <a:r>
              <a:rPr lang="hu-HU" b="1" dirty="0" smtClean="0"/>
              <a:t> </a:t>
            </a:r>
            <a:endParaRPr lang="hu-HU" dirty="0"/>
          </a:p>
          <a:p>
            <a:pPr marL="0" indent="0">
              <a:buNone/>
            </a:pPr>
            <a:r>
              <a:rPr lang="hu-HU" sz="1800" dirty="0"/>
              <a:t>Nem kifejezetten tárgyi jellegű eszköz, inkább </a:t>
            </a:r>
            <a:r>
              <a:rPr lang="hu-HU" sz="1800" b="1" dirty="0">
                <a:solidFill>
                  <a:srgbClr val="FF0000"/>
                </a:solidFill>
              </a:rPr>
              <a:t>egyfajta alapvető lehetőség a különféle támadások elhárítása</a:t>
            </a:r>
            <a:r>
              <a:rPr lang="hu-HU" sz="1800" dirty="0"/>
              <a:t>. (1 pont) </a:t>
            </a:r>
            <a:r>
              <a:rPr lang="hu-HU" sz="1800" b="1" dirty="0">
                <a:solidFill>
                  <a:srgbClr val="FF0000"/>
                </a:solidFill>
              </a:rPr>
              <a:t>Cselekvésre</a:t>
            </a:r>
            <a:r>
              <a:rPr lang="hu-HU" sz="1800" dirty="0"/>
              <a:t> vagy a </a:t>
            </a:r>
            <a:r>
              <a:rPr lang="hu-HU" sz="1800" b="1" dirty="0">
                <a:solidFill>
                  <a:srgbClr val="FF0000"/>
                </a:solidFill>
              </a:rPr>
              <a:t>cselekvés abbahagyására test erővel való kényszerítést jelent</a:t>
            </a:r>
            <a:r>
              <a:rPr lang="hu-HU" sz="1800" dirty="0"/>
              <a:t>. (3 pont) Gyakorlati megvalósítása a </a:t>
            </a:r>
            <a:r>
              <a:rPr lang="hu-HU" sz="1800" b="1" dirty="0">
                <a:solidFill>
                  <a:srgbClr val="FF0000"/>
                </a:solidFill>
              </a:rPr>
              <a:t>megfogás</a:t>
            </a:r>
            <a:r>
              <a:rPr lang="hu-HU" sz="1800" dirty="0"/>
              <a:t>, a </a:t>
            </a:r>
            <a:r>
              <a:rPr lang="hu-HU" sz="1800" b="1" dirty="0">
                <a:solidFill>
                  <a:srgbClr val="FF0000"/>
                </a:solidFill>
              </a:rPr>
              <a:t>lefogás</a:t>
            </a:r>
            <a:r>
              <a:rPr lang="hu-HU" sz="1800" dirty="0"/>
              <a:t>, és a </a:t>
            </a:r>
            <a:r>
              <a:rPr lang="hu-HU" sz="1800" b="1" dirty="0">
                <a:solidFill>
                  <a:srgbClr val="FF0000"/>
                </a:solidFill>
              </a:rPr>
              <a:t>helyről való eltávolítás</a:t>
            </a:r>
            <a:r>
              <a:rPr lang="hu-HU" sz="1800" dirty="0"/>
              <a:t>. (3 pont) Akkor kell alkalmazni, ha a támadás elhárítására </a:t>
            </a:r>
            <a:r>
              <a:rPr lang="hu-HU" sz="1800" b="1" dirty="0">
                <a:solidFill>
                  <a:srgbClr val="FF0000"/>
                </a:solidFill>
              </a:rPr>
              <a:t>súlyosabb eszköz igénybe vétele nem indokolt</a:t>
            </a:r>
            <a:r>
              <a:rPr lang="hu-HU" sz="1800" dirty="0"/>
              <a:t>. (1 pont)</a:t>
            </a:r>
          </a:p>
          <a:p>
            <a:pPr marL="0" indent="0">
              <a:buNone/>
            </a:pPr>
            <a:r>
              <a:rPr lang="hu-HU" sz="1800" dirty="0"/>
              <a:t>A támadáselhárító eszközök alkalmazásáról minden esetben </a:t>
            </a:r>
            <a:r>
              <a:rPr lang="hu-HU" sz="1800" b="1" dirty="0">
                <a:solidFill>
                  <a:srgbClr val="FF0000"/>
                </a:solidFill>
              </a:rPr>
              <a:t>szóban</a:t>
            </a:r>
            <a:r>
              <a:rPr lang="hu-HU" sz="1800" dirty="0">
                <a:solidFill>
                  <a:srgbClr val="FF0000"/>
                </a:solidFill>
              </a:rPr>
              <a:t> és </a:t>
            </a:r>
            <a:r>
              <a:rPr lang="hu-HU" sz="1800" b="1" dirty="0">
                <a:solidFill>
                  <a:srgbClr val="FF0000"/>
                </a:solidFill>
              </a:rPr>
              <a:t>írásban jelentést kell tenni</a:t>
            </a:r>
            <a:r>
              <a:rPr lang="hu-HU" sz="1800" dirty="0"/>
              <a:t>, illetve </a:t>
            </a:r>
            <a:r>
              <a:rPr lang="hu-HU" sz="1800" b="1" dirty="0">
                <a:solidFill>
                  <a:srgbClr val="FF0000"/>
                </a:solidFill>
              </a:rPr>
              <a:t>rögzíteni azt az esemény / őrnaplóba</a:t>
            </a:r>
            <a:r>
              <a:rPr lang="hu-HU" sz="1800" dirty="0"/>
              <a:t>. (3 pont)</a:t>
            </a:r>
          </a:p>
          <a:p>
            <a:endParaRPr lang="hu-HU" dirty="0"/>
          </a:p>
        </p:txBody>
      </p:sp>
    </p:spTree>
    <p:extLst>
      <p:ext uri="{BB962C8B-B14F-4D97-AF65-F5344CB8AC3E}">
        <p14:creationId xmlns:p14="http://schemas.microsoft.com/office/powerpoint/2010/main" val="262103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994122"/>
          </a:xfrm>
        </p:spPr>
        <p:txBody>
          <a:bodyPr>
            <a:normAutofit fontScale="90000"/>
          </a:bodyPr>
          <a:lstStyle/>
          <a:p>
            <a:pPr lvl="0"/>
            <a:r>
              <a:rPr lang="hu-HU" dirty="0" smtClean="0"/>
              <a:t>223. Írja le, milyen esetben feltehető megalapozottan az, hogy valaki bűncselekményből vagy szabálysértésből származó dolgot tart magánál!</a:t>
            </a:r>
            <a:br>
              <a:rPr lang="hu-HU" dirty="0" smtClean="0"/>
            </a:br>
            <a:endParaRPr lang="hu-HU" dirty="0"/>
          </a:p>
        </p:txBody>
      </p:sp>
      <p:sp>
        <p:nvSpPr>
          <p:cNvPr id="3" name="Tartalom helye 2"/>
          <p:cNvSpPr>
            <a:spLocks noGrp="1"/>
          </p:cNvSpPr>
          <p:nvPr>
            <p:ph idx="1"/>
          </p:nvPr>
        </p:nvSpPr>
        <p:spPr/>
        <p:txBody>
          <a:bodyPr/>
          <a:lstStyle/>
          <a:p>
            <a:pPr lvl="0"/>
            <a:r>
              <a:rPr lang="hu-HU" dirty="0"/>
              <a:t>A szolgálatban lévő őr az őrzött területen közvetlenül észleli, hogy valaki valamit </a:t>
            </a:r>
            <a:r>
              <a:rPr lang="hu-HU" b="1" dirty="0">
                <a:solidFill>
                  <a:srgbClr val="FF0000"/>
                </a:solidFill>
              </a:rPr>
              <a:t>magához vesz</a:t>
            </a:r>
            <a:r>
              <a:rPr lang="hu-HU" dirty="0">
                <a:solidFill>
                  <a:srgbClr val="FF0000"/>
                </a:solidFill>
              </a:rPr>
              <a:t>, </a:t>
            </a:r>
            <a:r>
              <a:rPr lang="hu-HU" b="1" dirty="0">
                <a:solidFill>
                  <a:srgbClr val="FF0000"/>
                </a:solidFill>
              </a:rPr>
              <a:t>elrejt a ruhájába</a:t>
            </a:r>
            <a:r>
              <a:rPr lang="hu-HU" dirty="0"/>
              <a:t>, vagy </a:t>
            </a:r>
            <a:r>
              <a:rPr lang="hu-HU" b="1" dirty="0">
                <a:solidFill>
                  <a:srgbClr val="FF0000"/>
                </a:solidFill>
              </a:rPr>
              <a:t>a táskájába </a:t>
            </a:r>
            <a:r>
              <a:rPr lang="hu-HU" dirty="0"/>
              <a:t>(3 pont)</a:t>
            </a:r>
          </a:p>
          <a:p>
            <a:pPr lvl="0"/>
            <a:r>
              <a:rPr lang="hu-HU" dirty="0"/>
              <a:t>Valaki a </a:t>
            </a:r>
            <a:r>
              <a:rPr lang="hu-HU" b="1" dirty="0">
                <a:solidFill>
                  <a:srgbClr val="FF0000"/>
                </a:solidFill>
              </a:rPr>
              <a:t>figyelemfelhívó jelzésben </a:t>
            </a:r>
            <a:r>
              <a:rPr lang="hu-HU" dirty="0"/>
              <a:t>vagy </a:t>
            </a:r>
            <a:r>
              <a:rPr lang="hu-HU" b="1" dirty="0">
                <a:solidFill>
                  <a:srgbClr val="FF0000"/>
                </a:solidFill>
              </a:rPr>
              <a:t>ismertetésben megjelölt tárgyat tart magánál </a:t>
            </a:r>
            <a:r>
              <a:rPr lang="hu-HU" dirty="0"/>
              <a:t>(2 pont)</a:t>
            </a:r>
          </a:p>
          <a:p>
            <a:pPr lvl="0"/>
            <a:r>
              <a:rPr lang="hu-HU" b="1" dirty="0">
                <a:solidFill>
                  <a:srgbClr val="FF0000"/>
                </a:solidFill>
              </a:rPr>
              <a:t>Harmadik személytől szerez tudomást (biztonsági kamera, az áruház dolgozója, vásárló)</a:t>
            </a:r>
            <a:r>
              <a:rPr lang="hu-HU" b="1" dirty="0"/>
              <a:t> </a:t>
            </a:r>
            <a:r>
              <a:rPr lang="hu-HU" dirty="0"/>
              <a:t>jogsértő cselekményről (3 pont)</a:t>
            </a:r>
          </a:p>
          <a:p>
            <a:pPr lvl="0"/>
            <a:r>
              <a:rPr lang="hu-HU" b="1" dirty="0">
                <a:solidFill>
                  <a:srgbClr val="FF0000"/>
                </a:solidFill>
              </a:rPr>
              <a:t>„Tolvajt” kiáltó üldöző elől menekül valaki</a:t>
            </a:r>
            <a:r>
              <a:rPr lang="hu-HU" dirty="0">
                <a:solidFill>
                  <a:srgbClr val="FF0000"/>
                </a:solidFill>
              </a:rPr>
              <a:t> </a:t>
            </a:r>
            <a:r>
              <a:rPr lang="hu-HU" dirty="0"/>
              <a:t>(</a:t>
            </a:r>
            <a:r>
              <a:rPr lang="hu-HU" dirty="0" err="1"/>
              <a:t>1pont</a:t>
            </a:r>
            <a:r>
              <a:rPr lang="hu-HU" dirty="0"/>
              <a:t>)</a:t>
            </a:r>
          </a:p>
          <a:p>
            <a:endParaRPr lang="hu-HU" dirty="0"/>
          </a:p>
        </p:txBody>
      </p:sp>
    </p:spTree>
    <p:extLst>
      <p:ext uri="{BB962C8B-B14F-4D97-AF65-F5344CB8AC3E}">
        <p14:creationId xmlns:p14="http://schemas.microsoft.com/office/powerpoint/2010/main" val="388800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224. Írja </a:t>
            </a:r>
            <a:r>
              <a:rPr lang="hu-HU" dirty="0"/>
              <a:t>le, mi a közterület!</a:t>
            </a:r>
            <a:br>
              <a:rPr lang="hu-HU" dirty="0"/>
            </a:br>
            <a:endParaRPr lang="hu-HU" dirty="0"/>
          </a:p>
        </p:txBody>
      </p:sp>
      <p:sp>
        <p:nvSpPr>
          <p:cNvPr id="3" name="Tartalom helye 2"/>
          <p:cNvSpPr>
            <a:spLocks noGrp="1"/>
          </p:cNvSpPr>
          <p:nvPr>
            <p:ph idx="1"/>
          </p:nvPr>
        </p:nvSpPr>
        <p:spPr>
          <a:xfrm>
            <a:off x="549796" y="1905000"/>
            <a:ext cx="11305256" cy="4267200"/>
          </a:xfrm>
        </p:spPr>
        <p:txBody>
          <a:bodyPr/>
          <a:lstStyle/>
          <a:p>
            <a:pPr marL="0" indent="0">
              <a:buNone/>
            </a:pPr>
            <a:r>
              <a:rPr lang="hu-HU" dirty="0"/>
              <a:t>A </a:t>
            </a:r>
            <a:r>
              <a:rPr lang="hu-HU" b="1" dirty="0">
                <a:solidFill>
                  <a:srgbClr val="FF0000"/>
                </a:solidFill>
              </a:rPr>
              <a:t>közhasználatra szolgáló</a:t>
            </a:r>
            <a:r>
              <a:rPr lang="hu-HU" dirty="0">
                <a:solidFill>
                  <a:srgbClr val="FF0000"/>
                </a:solidFill>
              </a:rPr>
              <a:t> </a:t>
            </a:r>
            <a:r>
              <a:rPr lang="hu-HU" dirty="0"/>
              <a:t>olyan </a:t>
            </a:r>
            <a:r>
              <a:rPr lang="hu-HU" b="1" dirty="0">
                <a:solidFill>
                  <a:srgbClr val="FF0000"/>
                </a:solidFill>
              </a:rPr>
              <a:t>állami</a:t>
            </a:r>
            <a:r>
              <a:rPr lang="hu-HU" dirty="0"/>
              <a:t> vagy </a:t>
            </a:r>
            <a:r>
              <a:rPr lang="hu-HU" b="1" dirty="0">
                <a:solidFill>
                  <a:srgbClr val="FF0000"/>
                </a:solidFill>
              </a:rPr>
              <a:t>önkormányzati</a:t>
            </a:r>
            <a:r>
              <a:rPr lang="hu-HU" b="1" dirty="0"/>
              <a:t> </a:t>
            </a:r>
            <a:r>
              <a:rPr lang="hu-HU" b="1" dirty="0">
                <a:solidFill>
                  <a:srgbClr val="FF0000"/>
                </a:solidFill>
              </a:rPr>
              <a:t>tulajdonban</a:t>
            </a:r>
            <a:r>
              <a:rPr lang="hu-HU" b="1" dirty="0"/>
              <a:t> </a:t>
            </a:r>
            <a:r>
              <a:rPr lang="hu-HU" b="1" dirty="0">
                <a:solidFill>
                  <a:srgbClr val="FF0000"/>
                </a:solidFill>
              </a:rPr>
              <a:t>álló</a:t>
            </a:r>
            <a:r>
              <a:rPr lang="hu-HU" b="1" dirty="0"/>
              <a:t> </a:t>
            </a:r>
            <a:r>
              <a:rPr lang="hu-HU" b="1" dirty="0">
                <a:solidFill>
                  <a:srgbClr val="FF0000"/>
                </a:solidFill>
              </a:rPr>
              <a:t>terület</a:t>
            </a:r>
            <a:r>
              <a:rPr lang="hu-HU" dirty="0"/>
              <a:t>, amelyet rendeltetésének megfelelően mindenki korlátozás nélkül igénybe vehet, ideértve a </a:t>
            </a:r>
            <a:r>
              <a:rPr lang="hu-HU" b="1" dirty="0">
                <a:solidFill>
                  <a:srgbClr val="FF0000"/>
                </a:solidFill>
              </a:rPr>
              <a:t>közterületnek közútként szolgáló részét</a:t>
            </a:r>
            <a:r>
              <a:rPr lang="hu-HU" dirty="0">
                <a:solidFill>
                  <a:srgbClr val="FF0000"/>
                </a:solidFill>
              </a:rPr>
              <a:t> </a:t>
            </a:r>
            <a:r>
              <a:rPr lang="hu-HU" dirty="0"/>
              <a:t>is.</a:t>
            </a:r>
          </a:p>
          <a:p>
            <a:endParaRPr lang="hu-HU" dirty="0"/>
          </a:p>
        </p:txBody>
      </p:sp>
    </p:spTree>
    <p:extLst>
      <p:ext uri="{BB962C8B-B14F-4D97-AF65-F5344CB8AC3E}">
        <p14:creationId xmlns:p14="http://schemas.microsoft.com/office/powerpoint/2010/main" val="46733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225. Írja </a:t>
            </a:r>
            <a:r>
              <a:rPr lang="hu-HU" dirty="0"/>
              <a:t>le, hogy mi a magánterület közönség számára nyilvános része!</a:t>
            </a:r>
            <a:br>
              <a:rPr lang="hu-HU" dirty="0"/>
            </a:br>
            <a:endParaRPr lang="hu-HU" dirty="0"/>
          </a:p>
        </p:txBody>
      </p:sp>
      <p:sp>
        <p:nvSpPr>
          <p:cNvPr id="3" name="Tartalom helye 2"/>
          <p:cNvSpPr>
            <a:spLocks noGrp="1"/>
          </p:cNvSpPr>
          <p:nvPr>
            <p:ph idx="1"/>
          </p:nvPr>
        </p:nvSpPr>
        <p:spPr/>
        <p:txBody>
          <a:bodyPr/>
          <a:lstStyle/>
          <a:p>
            <a:pPr marL="0" indent="0">
              <a:buNone/>
            </a:pPr>
            <a:r>
              <a:rPr lang="hu-HU" dirty="0"/>
              <a:t>Olyan </a:t>
            </a:r>
            <a:r>
              <a:rPr lang="hu-HU" b="1" dirty="0">
                <a:solidFill>
                  <a:srgbClr val="FF0000"/>
                </a:solidFill>
              </a:rPr>
              <a:t>magánterület</a:t>
            </a:r>
            <a:r>
              <a:rPr lang="hu-HU" dirty="0"/>
              <a:t>, amely </a:t>
            </a:r>
            <a:r>
              <a:rPr lang="hu-HU" b="1" dirty="0">
                <a:solidFill>
                  <a:srgbClr val="FF0000"/>
                </a:solidFill>
              </a:rPr>
              <a:t>mindenki számára korlátozás nélkül igénybe vehető</a:t>
            </a:r>
            <a:r>
              <a:rPr lang="hu-HU" dirty="0">
                <a:solidFill>
                  <a:srgbClr val="FF0000"/>
                </a:solidFill>
              </a:rPr>
              <a:t>. </a:t>
            </a:r>
            <a:r>
              <a:rPr lang="hu-HU" dirty="0"/>
              <a:t>(2 pont)</a:t>
            </a:r>
          </a:p>
          <a:p>
            <a:pPr marL="0" indent="0">
              <a:buNone/>
            </a:pPr>
            <a:r>
              <a:rPr lang="hu-HU" dirty="0"/>
              <a:t>A </a:t>
            </a:r>
            <a:r>
              <a:rPr lang="hu-HU" b="1" dirty="0">
                <a:solidFill>
                  <a:srgbClr val="FF0000"/>
                </a:solidFill>
              </a:rPr>
              <a:t>közterület azon </a:t>
            </a:r>
            <a:r>
              <a:rPr lang="hu-HU" b="1" dirty="0"/>
              <a:t>része</a:t>
            </a:r>
            <a:r>
              <a:rPr lang="hu-HU" dirty="0"/>
              <a:t>, amelyet </a:t>
            </a:r>
            <a:r>
              <a:rPr lang="hu-HU" b="1" dirty="0">
                <a:solidFill>
                  <a:srgbClr val="FF0000"/>
                </a:solidFill>
              </a:rPr>
              <a:t>a megbízó bérel a magánterületen folytatott tevékenysége végzéséhez</a:t>
            </a:r>
            <a:r>
              <a:rPr lang="hu-HU" dirty="0">
                <a:solidFill>
                  <a:srgbClr val="FF0000"/>
                </a:solidFill>
              </a:rPr>
              <a:t>.</a:t>
            </a:r>
            <a:r>
              <a:rPr lang="hu-HU" dirty="0"/>
              <a:t> (2 pont)</a:t>
            </a:r>
          </a:p>
          <a:p>
            <a:endParaRPr lang="hu-HU" dirty="0"/>
          </a:p>
        </p:txBody>
      </p:sp>
    </p:spTree>
    <p:extLst>
      <p:ext uri="{BB962C8B-B14F-4D97-AF65-F5344CB8AC3E}">
        <p14:creationId xmlns:p14="http://schemas.microsoft.com/office/powerpoint/2010/main" val="354493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226. Írja </a:t>
            </a:r>
            <a:r>
              <a:rPr lang="hu-HU" dirty="0"/>
              <a:t>le, hogy személy- és vagyonvédelmi szempontból mit tekintünk „csomagnak”!</a:t>
            </a:r>
            <a:br>
              <a:rPr lang="hu-HU" dirty="0"/>
            </a:br>
            <a:endParaRPr lang="hu-HU" dirty="0"/>
          </a:p>
        </p:txBody>
      </p:sp>
      <p:sp>
        <p:nvSpPr>
          <p:cNvPr id="3" name="Tartalom helye 2"/>
          <p:cNvSpPr>
            <a:spLocks noGrp="1"/>
          </p:cNvSpPr>
          <p:nvPr>
            <p:ph idx="1"/>
          </p:nvPr>
        </p:nvSpPr>
        <p:spPr>
          <a:xfrm>
            <a:off x="621804" y="1905000"/>
            <a:ext cx="11143158" cy="4267200"/>
          </a:xfrm>
        </p:spPr>
        <p:txBody>
          <a:bodyPr/>
          <a:lstStyle/>
          <a:p>
            <a:pPr marL="0" indent="0">
              <a:buNone/>
            </a:pPr>
            <a:r>
              <a:rPr lang="hu-HU" sz="2000" dirty="0"/>
              <a:t>Mindazon, az érintett </a:t>
            </a:r>
            <a:r>
              <a:rPr lang="hu-HU" sz="2000" b="1" dirty="0">
                <a:solidFill>
                  <a:srgbClr val="FF0000"/>
                </a:solidFill>
              </a:rPr>
              <a:t>személy birtokában lévő</a:t>
            </a:r>
            <a:r>
              <a:rPr lang="hu-HU" sz="2000" dirty="0"/>
              <a:t>, általa </a:t>
            </a:r>
            <a:r>
              <a:rPr lang="hu-HU" sz="2000" b="1" dirty="0">
                <a:solidFill>
                  <a:srgbClr val="FF0000"/>
                </a:solidFill>
              </a:rPr>
              <a:t>fogott</a:t>
            </a:r>
            <a:r>
              <a:rPr lang="hu-HU" sz="2000" dirty="0"/>
              <a:t> vagy </a:t>
            </a:r>
            <a:r>
              <a:rPr lang="hu-HU" sz="2000" b="1" dirty="0">
                <a:solidFill>
                  <a:srgbClr val="FF0000"/>
                </a:solidFill>
              </a:rPr>
              <a:t>testére rögzített</a:t>
            </a:r>
            <a:r>
              <a:rPr lang="hu-HU" sz="2000" dirty="0"/>
              <a:t>, azon </a:t>
            </a:r>
            <a:r>
              <a:rPr lang="hu-HU" sz="2000" b="1" dirty="0">
                <a:solidFill>
                  <a:srgbClr val="FF0000"/>
                </a:solidFill>
              </a:rPr>
              <a:t>viselt olyan tárgy</a:t>
            </a:r>
            <a:r>
              <a:rPr lang="hu-HU" sz="2000" dirty="0"/>
              <a:t>, amely </a:t>
            </a:r>
            <a:r>
              <a:rPr lang="hu-HU" sz="2000" dirty="0">
                <a:solidFill>
                  <a:srgbClr val="FF0000"/>
                </a:solidFill>
              </a:rPr>
              <a:t>a </a:t>
            </a:r>
            <a:r>
              <a:rPr lang="hu-HU" sz="2000" b="1" dirty="0">
                <a:solidFill>
                  <a:srgbClr val="FF0000"/>
                </a:solidFill>
              </a:rPr>
              <a:t>benne elhelyezett dolgok szállítására</a:t>
            </a:r>
            <a:r>
              <a:rPr lang="hu-HU" sz="2000" dirty="0"/>
              <a:t>, avagy azok </a:t>
            </a:r>
            <a:r>
              <a:rPr lang="hu-HU" sz="2000" b="1" dirty="0">
                <a:solidFill>
                  <a:srgbClr val="FF0000"/>
                </a:solidFill>
              </a:rPr>
              <a:t>szállításának megkönnyítésére </a:t>
            </a:r>
            <a:r>
              <a:rPr lang="hu-HU" sz="2000" dirty="0"/>
              <a:t>szolgál, és amely </a:t>
            </a:r>
            <a:r>
              <a:rPr lang="hu-HU" sz="2000" b="1" dirty="0">
                <a:solidFill>
                  <a:srgbClr val="FF0000"/>
                </a:solidFill>
              </a:rPr>
              <a:t>alkalmas arra</a:t>
            </a:r>
            <a:r>
              <a:rPr lang="hu-HU" sz="2000" dirty="0"/>
              <a:t>, hogy a </a:t>
            </a:r>
            <a:r>
              <a:rPr lang="hu-HU" sz="2000" b="1" dirty="0">
                <a:solidFill>
                  <a:srgbClr val="FF0000"/>
                </a:solidFill>
              </a:rPr>
              <a:t>benne lévő dolgok </a:t>
            </a:r>
            <a:r>
              <a:rPr lang="hu-HU" sz="2000" dirty="0"/>
              <a:t>a külső szemlélő elől – </a:t>
            </a:r>
            <a:r>
              <a:rPr lang="hu-HU" sz="2000" b="1" dirty="0">
                <a:solidFill>
                  <a:srgbClr val="FF0000"/>
                </a:solidFill>
              </a:rPr>
              <a:t>részben</a:t>
            </a:r>
            <a:r>
              <a:rPr lang="hu-HU" sz="2000" dirty="0"/>
              <a:t> vagy </a:t>
            </a:r>
            <a:r>
              <a:rPr lang="hu-HU" sz="2000" b="1" dirty="0">
                <a:solidFill>
                  <a:srgbClr val="FF0000"/>
                </a:solidFill>
              </a:rPr>
              <a:t>egészben</a:t>
            </a:r>
            <a:r>
              <a:rPr lang="hu-HU" sz="2000" dirty="0"/>
              <a:t> – </a:t>
            </a:r>
            <a:r>
              <a:rPr lang="hu-HU" sz="2000" b="1" dirty="0">
                <a:solidFill>
                  <a:srgbClr val="FF0000"/>
                </a:solidFill>
              </a:rPr>
              <a:t>elfedve</a:t>
            </a:r>
            <a:r>
              <a:rPr lang="hu-HU" sz="2000" b="1" dirty="0"/>
              <a:t> </a:t>
            </a:r>
            <a:r>
              <a:rPr lang="hu-HU" sz="2000" b="1" dirty="0">
                <a:solidFill>
                  <a:srgbClr val="FF0000"/>
                </a:solidFill>
              </a:rPr>
              <a:t>maradjanak</a:t>
            </a:r>
            <a:r>
              <a:rPr lang="hu-HU" sz="2000" dirty="0"/>
              <a:t>.</a:t>
            </a:r>
          </a:p>
          <a:p>
            <a:endParaRPr lang="hu-HU" dirty="0"/>
          </a:p>
        </p:txBody>
      </p:sp>
    </p:spTree>
    <p:extLst>
      <p:ext uri="{BB962C8B-B14F-4D97-AF65-F5344CB8AC3E}">
        <p14:creationId xmlns:p14="http://schemas.microsoft.com/office/powerpoint/2010/main" val="88676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850106"/>
          </a:xfrm>
        </p:spPr>
        <p:txBody>
          <a:bodyPr/>
          <a:lstStyle/>
          <a:p>
            <a:pPr lvl="0"/>
            <a:r>
              <a:rPr lang="hu-HU" dirty="0" smtClean="0"/>
              <a:t>227. Írja </a:t>
            </a:r>
            <a:r>
              <a:rPr lang="hu-HU" dirty="0"/>
              <a:t>le a személy- és vagyonőr intézkedésével szembeni panasz elbírálására vonatkozó jogi előírások főbb rendelkezéseit</a:t>
            </a:r>
            <a:r>
              <a:rPr lang="hu-HU" dirty="0" smtClean="0"/>
              <a:t>!</a:t>
            </a:r>
            <a:endParaRPr lang="hu-HU" dirty="0"/>
          </a:p>
        </p:txBody>
      </p:sp>
      <p:sp>
        <p:nvSpPr>
          <p:cNvPr id="3" name="Tartalom helye 2"/>
          <p:cNvSpPr>
            <a:spLocks noGrp="1"/>
          </p:cNvSpPr>
          <p:nvPr>
            <p:ph idx="1"/>
          </p:nvPr>
        </p:nvSpPr>
        <p:spPr>
          <a:xfrm>
            <a:off x="765820" y="1905000"/>
            <a:ext cx="10369152" cy="4267200"/>
          </a:xfrm>
        </p:spPr>
        <p:txBody>
          <a:bodyPr>
            <a:normAutofit/>
          </a:bodyPr>
          <a:lstStyle/>
          <a:p>
            <a:pPr marL="0" indent="0">
              <a:buNone/>
            </a:pPr>
            <a:r>
              <a:rPr lang="hu-HU" sz="1800" dirty="0"/>
              <a:t>Az intézkedést foganatosító személy- és vagyonőrrel szemben benyújtott</a:t>
            </a:r>
            <a:r>
              <a:rPr lang="hu-HU" sz="1800" b="1" dirty="0"/>
              <a:t> </a:t>
            </a:r>
            <a:r>
              <a:rPr lang="hu-HU" sz="1800" b="1" dirty="0">
                <a:solidFill>
                  <a:srgbClr val="FF0000"/>
                </a:solidFill>
              </a:rPr>
              <a:t>panaszt az intézkedés helye szerint illetékes</a:t>
            </a:r>
            <a:r>
              <a:rPr lang="hu-HU" sz="1800" b="1" dirty="0"/>
              <a:t> </a:t>
            </a:r>
            <a:r>
              <a:rPr lang="hu-HU" sz="1800" dirty="0"/>
              <a:t>az alapszabályban meghatározott</a:t>
            </a:r>
            <a:r>
              <a:rPr lang="hu-HU" sz="1800" b="1" dirty="0"/>
              <a:t> </a:t>
            </a:r>
            <a:r>
              <a:rPr lang="hu-HU" sz="1800" b="1" dirty="0">
                <a:solidFill>
                  <a:srgbClr val="FF0000"/>
                </a:solidFill>
              </a:rPr>
              <a:t>területi szervezet bírálja </a:t>
            </a:r>
            <a:r>
              <a:rPr lang="hu-HU" sz="1800" dirty="0">
                <a:solidFill>
                  <a:srgbClr val="FF0000"/>
                </a:solidFill>
              </a:rPr>
              <a:t>el</a:t>
            </a:r>
            <a:r>
              <a:rPr lang="hu-HU" sz="1800" b="1" dirty="0">
                <a:solidFill>
                  <a:srgbClr val="FF0000"/>
                </a:solidFill>
              </a:rPr>
              <a:t> harminc napon belül </a:t>
            </a:r>
            <a:r>
              <a:rPr lang="hu-HU" sz="1800" dirty="0"/>
              <a:t>közigazgatási</a:t>
            </a:r>
            <a:r>
              <a:rPr lang="hu-HU" sz="1800" b="1" dirty="0"/>
              <a:t> </a:t>
            </a:r>
            <a:r>
              <a:rPr lang="hu-HU" sz="1800" b="1" dirty="0">
                <a:solidFill>
                  <a:srgbClr val="FF0000"/>
                </a:solidFill>
              </a:rPr>
              <a:t>hatósági eljárás szabályai szerint. </a:t>
            </a:r>
            <a:r>
              <a:rPr lang="hu-HU" sz="1800" dirty="0"/>
              <a:t>(4 pont)</a:t>
            </a:r>
          </a:p>
          <a:p>
            <a:pPr marL="0" indent="0">
              <a:buNone/>
            </a:pPr>
            <a:endParaRPr lang="hu-HU" sz="1800" dirty="0"/>
          </a:p>
          <a:p>
            <a:pPr marL="0" indent="0">
              <a:buNone/>
            </a:pPr>
            <a:r>
              <a:rPr lang="en-GB" sz="1800" dirty="0" err="1"/>
              <a:t>Az</a:t>
            </a:r>
            <a:r>
              <a:rPr lang="en-GB" sz="1800" dirty="0"/>
              <a:t> </a:t>
            </a:r>
            <a:r>
              <a:rPr lang="en-GB" sz="1800" dirty="0" err="1"/>
              <a:t>első</a:t>
            </a:r>
            <a:r>
              <a:rPr lang="en-GB" sz="1800" dirty="0"/>
              <a:t> </a:t>
            </a:r>
            <a:r>
              <a:rPr lang="en-GB" sz="1800" dirty="0" err="1"/>
              <a:t>fokú</a:t>
            </a:r>
            <a:r>
              <a:rPr lang="en-GB" sz="1800" b="1" dirty="0"/>
              <a:t> </a:t>
            </a:r>
            <a:r>
              <a:rPr lang="en-GB" sz="1800" b="1" dirty="0" err="1">
                <a:solidFill>
                  <a:srgbClr val="FF0000"/>
                </a:solidFill>
              </a:rPr>
              <a:t>döntés</a:t>
            </a:r>
            <a:r>
              <a:rPr lang="en-GB" sz="1800" b="1" dirty="0">
                <a:solidFill>
                  <a:srgbClr val="FF0000"/>
                </a:solidFill>
              </a:rPr>
              <a:t> </a:t>
            </a:r>
            <a:r>
              <a:rPr lang="en-GB" sz="1800" b="1" dirty="0" err="1">
                <a:solidFill>
                  <a:srgbClr val="FF0000"/>
                </a:solidFill>
              </a:rPr>
              <a:t>ellen</a:t>
            </a:r>
            <a:r>
              <a:rPr lang="en-GB" sz="1800" b="1" dirty="0">
                <a:solidFill>
                  <a:srgbClr val="FF0000"/>
                </a:solidFill>
              </a:rPr>
              <a:t> </a:t>
            </a:r>
            <a:r>
              <a:rPr lang="en-GB" sz="1800" b="1" dirty="0" err="1">
                <a:solidFill>
                  <a:srgbClr val="FF0000"/>
                </a:solidFill>
              </a:rPr>
              <a:t>benyújtott</a:t>
            </a:r>
            <a:r>
              <a:rPr lang="en-GB" sz="1800" b="1" dirty="0">
                <a:solidFill>
                  <a:srgbClr val="FF0000"/>
                </a:solidFill>
              </a:rPr>
              <a:t> </a:t>
            </a:r>
            <a:r>
              <a:rPr lang="en-GB" sz="1800" b="1" dirty="0" err="1">
                <a:solidFill>
                  <a:srgbClr val="FF0000"/>
                </a:solidFill>
              </a:rPr>
              <a:t>fellebbezés</a:t>
            </a:r>
            <a:r>
              <a:rPr lang="en-GB" sz="1800" b="1" dirty="0">
                <a:solidFill>
                  <a:srgbClr val="FF0000"/>
                </a:solidFill>
              </a:rPr>
              <a:t> </a:t>
            </a:r>
            <a:r>
              <a:rPr lang="en-GB" sz="1800" dirty="0" err="1"/>
              <a:t>elbírálását</a:t>
            </a:r>
            <a:r>
              <a:rPr lang="en-GB" sz="1800" dirty="0"/>
              <a:t> </a:t>
            </a:r>
            <a:r>
              <a:rPr lang="en-GB" sz="1800" dirty="0" err="1"/>
              <a:t>az</a:t>
            </a:r>
            <a:r>
              <a:rPr lang="en-GB" sz="1800" b="1" dirty="0"/>
              <a:t> </a:t>
            </a:r>
            <a:r>
              <a:rPr lang="en-GB" sz="1800" b="1" dirty="0" err="1">
                <a:solidFill>
                  <a:srgbClr val="FF0000"/>
                </a:solidFill>
              </a:rPr>
              <a:t>országos</a:t>
            </a:r>
            <a:r>
              <a:rPr lang="en-GB" sz="1800" b="1" dirty="0">
                <a:solidFill>
                  <a:srgbClr val="FF0000"/>
                </a:solidFill>
              </a:rPr>
              <a:t> </a:t>
            </a:r>
            <a:r>
              <a:rPr lang="en-GB" sz="1800" b="1" dirty="0" err="1">
                <a:solidFill>
                  <a:srgbClr val="FF0000"/>
                </a:solidFill>
              </a:rPr>
              <a:t>szervezet</a:t>
            </a:r>
            <a:r>
              <a:rPr lang="en-GB" sz="1800" b="1" dirty="0">
                <a:solidFill>
                  <a:srgbClr val="FF0000"/>
                </a:solidFill>
              </a:rPr>
              <a:t> </a:t>
            </a:r>
            <a:r>
              <a:rPr lang="en-GB" sz="1800" b="1" dirty="0" err="1">
                <a:solidFill>
                  <a:srgbClr val="FF0000"/>
                </a:solidFill>
              </a:rPr>
              <a:t>alapszabályában</a:t>
            </a:r>
            <a:r>
              <a:rPr lang="en-GB" sz="1800" b="1" dirty="0">
                <a:solidFill>
                  <a:srgbClr val="FF0000"/>
                </a:solidFill>
              </a:rPr>
              <a:t> </a:t>
            </a:r>
            <a:r>
              <a:rPr lang="en-GB" sz="1800" b="1" dirty="0" err="1">
                <a:solidFill>
                  <a:srgbClr val="FF0000"/>
                </a:solidFill>
              </a:rPr>
              <a:t>kijelölt</a:t>
            </a:r>
            <a:r>
              <a:rPr lang="en-GB" sz="1800" b="1" dirty="0">
                <a:solidFill>
                  <a:srgbClr val="FF0000"/>
                </a:solidFill>
              </a:rPr>
              <a:t> </a:t>
            </a:r>
            <a:r>
              <a:rPr lang="en-GB" sz="1800" b="1" dirty="0" err="1">
                <a:solidFill>
                  <a:srgbClr val="FF0000"/>
                </a:solidFill>
              </a:rPr>
              <a:t>szerve</a:t>
            </a:r>
            <a:r>
              <a:rPr lang="en-GB" sz="1800" b="1" dirty="0">
                <a:solidFill>
                  <a:srgbClr val="FF0000"/>
                </a:solidFill>
              </a:rPr>
              <a:t> </a:t>
            </a:r>
            <a:r>
              <a:rPr lang="en-GB" sz="1800" b="1" dirty="0" err="1">
                <a:solidFill>
                  <a:srgbClr val="FF0000"/>
                </a:solidFill>
              </a:rPr>
              <a:t>bírálja</a:t>
            </a:r>
            <a:r>
              <a:rPr lang="en-GB" sz="1800" b="1" dirty="0">
                <a:solidFill>
                  <a:srgbClr val="FF0000"/>
                </a:solidFill>
              </a:rPr>
              <a:t> el.</a:t>
            </a:r>
            <a:r>
              <a:rPr lang="en-GB" sz="1800" b="1" dirty="0"/>
              <a:t> </a:t>
            </a:r>
            <a:r>
              <a:rPr lang="en-GB" sz="1800" dirty="0"/>
              <a:t>(2 </a:t>
            </a:r>
            <a:r>
              <a:rPr lang="en-GB" sz="1800" dirty="0" err="1"/>
              <a:t>pont</a:t>
            </a:r>
            <a:r>
              <a:rPr lang="en-GB" sz="1800" dirty="0"/>
              <a:t>)</a:t>
            </a:r>
            <a:endParaRPr lang="hu-HU" sz="1800" dirty="0"/>
          </a:p>
        </p:txBody>
      </p:sp>
    </p:spTree>
    <p:extLst>
      <p:ext uri="{BB962C8B-B14F-4D97-AF65-F5344CB8AC3E}">
        <p14:creationId xmlns:p14="http://schemas.microsoft.com/office/powerpoint/2010/main" val="62880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228. Írja </a:t>
            </a:r>
            <a:r>
              <a:rPr lang="hu-HU" dirty="0"/>
              <a:t>le, hogy a személy- és vagyonvédelmi tevékenységet végző milyen keretek között és milyen jogon gyakorolhatja a személy- és vagyonvédelmi törvényben meghatározott jogosultságait</a:t>
            </a:r>
            <a:r>
              <a:rPr lang="hu-HU" dirty="0" smtClean="0"/>
              <a:t>!</a:t>
            </a:r>
            <a:endParaRPr lang="hu-HU" dirty="0"/>
          </a:p>
        </p:txBody>
      </p:sp>
      <p:sp>
        <p:nvSpPr>
          <p:cNvPr id="3" name="Tartalom helye 2"/>
          <p:cNvSpPr>
            <a:spLocks noGrp="1"/>
          </p:cNvSpPr>
          <p:nvPr>
            <p:ph idx="1"/>
          </p:nvPr>
        </p:nvSpPr>
        <p:spPr>
          <a:xfrm>
            <a:off x="1522414" y="2780928"/>
            <a:ext cx="9144000" cy="3391272"/>
          </a:xfrm>
        </p:spPr>
        <p:txBody>
          <a:bodyPr/>
          <a:lstStyle/>
          <a:p>
            <a:pPr lvl="0"/>
            <a:r>
              <a:rPr lang="hu-HU" dirty="0"/>
              <a:t>A</a:t>
            </a:r>
            <a:r>
              <a:rPr lang="hu-HU" b="1" dirty="0"/>
              <a:t> </a:t>
            </a:r>
            <a:r>
              <a:rPr lang="hu-HU" b="1" dirty="0">
                <a:solidFill>
                  <a:srgbClr val="FF0000"/>
                </a:solidFill>
              </a:rPr>
              <a:t>jogos önhatalom </a:t>
            </a:r>
            <a:r>
              <a:rPr lang="hu-HU" dirty="0"/>
              <a:t>keretei között vagy</a:t>
            </a:r>
          </a:p>
          <a:p>
            <a:pPr lvl="0"/>
            <a:r>
              <a:rPr lang="hu-HU" dirty="0"/>
              <a:t>Az</a:t>
            </a:r>
            <a:r>
              <a:rPr lang="hu-HU" b="1" dirty="0"/>
              <a:t> </a:t>
            </a:r>
            <a:r>
              <a:rPr lang="hu-HU" b="1" dirty="0">
                <a:solidFill>
                  <a:srgbClr val="FF0000"/>
                </a:solidFill>
              </a:rPr>
              <a:t>érintett személy önkéntes hozzájárulása </a:t>
            </a:r>
            <a:r>
              <a:rPr lang="hu-HU" dirty="0"/>
              <a:t>alapján gyakorolja</a:t>
            </a:r>
            <a:r>
              <a:rPr lang="hu-HU" b="1" dirty="0"/>
              <a:t>.</a:t>
            </a:r>
            <a:endParaRPr lang="hu-HU" dirty="0"/>
          </a:p>
          <a:p>
            <a:endParaRPr lang="hu-HU" dirty="0"/>
          </a:p>
        </p:txBody>
      </p:sp>
    </p:spTree>
    <p:extLst>
      <p:ext uri="{BB962C8B-B14F-4D97-AF65-F5344CB8AC3E}">
        <p14:creationId xmlns:p14="http://schemas.microsoft.com/office/powerpoint/2010/main" val="106400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3772" y="274638"/>
            <a:ext cx="11449272" cy="1020762"/>
          </a:xfrm>
        </p:spPr>
        <p:txBody>
          <a:bodyPr>
            <a:noAutofit/>
          </a:bodyPr>
          <a:lstStyle/>
          <a:p>
            <a:r>
              <a:rPr lang="hu-HU" sz="2200" dirty="0" smtClean="0"/>
              <a:t>22. A </a:t>
            </a:r>
            <a:r>
              <a:rPr lang="hu-HU" sz="2200" dirty="0"/>
              <a:t>személy és vagyonvédelmi tevékenységeket párosítsa a megfelelő képpel</a:t>
            </a:r>
            <a:r>
              <a:rPr lang="hu-HU" sz="2200" dirty="0" smtClean="0"/>
              <a:t>.</a:t>
            </a:r>
            <a:endParaRPr lang="hu-HU" sz="2200" dirty="0"/>
          </a:p>
        </p:txBody>
      </p:sp>
      <p:pic>
        <p:nvPicPr>
          <p:cNvPr id="4" name="Tartalom helye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7163" y="1772816"/>
            <a:ext cx="2232248" cy="1584176"/>
          </a:xfrm>
          <a:prstGeom prst="rect">
            <a:avLst/>
          </a:prstGeom>
        </p:spPr>
      </p:pic>
      <p:pic>
        <p:nvPicPr>
          <p:cNvPr id="5" name="Kép 4"/>
          <p:cNvPicPr/>
          <p:nvPr/>
        </p:nvPicPr>
        <p:blipFill>
          <a:blip r:embed="rId3" cstate="print">
            <a:extLst>
              <a:ext uri="{28A0092B-C50C-407E-A947-70E740481C1C}">
                <a14:useLocalDpi xmlns:a14="http://schemas.microsoft.com/office/drawing/2010/main" val="0"/>
              </a:ext>
            </a:extLst>
          </a:blip>
          <a:stretch>
            <a:fillRect/>
          </a:stretch>
        </p:blipFill>
        <p:spPr>
          <a:xfrm>
            <a:off x="2998068" y="1758822"/>
            <a:ext cx="2016224" cy="1560481"/>
          </a:xfrm>
          <a:prstGeom prst="rect">
            <a:avLst/>
          </a:prstGeom>
        </p:spPr>
      </p:pic>
      <p:pic>
        <p:nvPicPr>
          <p:cNvPr id="6" name="Kép 5"/>
          <p:cNvPicPr/>
          <p:nvPr/>
        </p:nvPicPr>
        <p:blipFill>
          <a:blip r:embed="rId4">
            <a:extLst>
              <a:ext uri="{28A0092B-C50C-407E-A947-70E740481C1C}">
                <a14:useLocalDpi xmlns:a14="http://schemas.microsoft.com/office/drawing/2010/main" val="0"/>
              </a:ext>
            </a:extLst>
          </a:blip>
          <a:stretch>
            <a:fillRect/>
          </a:stretch>
        </p:blipFill>
        <p:spPr>
          <a:xfrm>
            <a:off x="5446340" y="1787082"/>
            <a:ext cx="2088232" cy="1532221"/>
          </a:xfrm>
          <a:prstGeom prst="rect">
            <a:avLst/>
          </a:prstGeom>
        </p:spPr>
      </p:pic>
      <p:pic>
        <p:nvPicPr>
          <p:cNvPr id="7" name="Kép 6"/>
          <p:cNvPicPr/>
          <p:nvPr/>
        </p:nvPicPr>
        <p:blipFill>
          <a:blip r:embed="rId5">
            <a:extLst>
              <a:ext uri="{28A0092B-C50C-407E-A947-70E740481C1C}">
                <a14:useLocalDpi xmlns:a14="http://schemas.microsoft.com/office/drawing/2010/main" val="0"/>
              </a:ext>
            </a:extLst>
          </a:blip>
          <a:stretch>
            <a:fillRect/>
          </a:stretch>
        </p:blipFill>
        <p:spPr>
          <a:xfrm>
            <a:off x="7822604" y="1787081"/>
            <a:ext cx="1944216" cy="1532221"/>
          </a:xfrm>
          <a:prstGeom prst="rect">
            <a:avLst/>
          </a:prstGeom>
        </p:spPr>
      </p:pic>
      <p:pic>
        <p:nvPicPr>
          <p:cNvPr id="8" name="Kép 7"/>
          <p:cNvPicPr/>
          <p:nvPr/>
        </p:nvPicPr>
        <p:blipFill>
          <a:blip r:embed="rId6" cstate="print">
            <a:extLst>
              <a:ext uri="{28A0092B-C50C-407E-A947-70E740481C1C}">
                <a14:useLocalDpi xmlns:a14="http://schemas.microsoft.com/office/drawing/2010/main" val="0"/>
              </a:ext>
            </a:extLst>
          </a:blip>
          <a:stretch>
            <a:fillRect/>
          </a:stretch>
        </p:blipFill>
        <p:spPr>
          <a:xfrm>
            <a:off x="10054852" y="1787080"/>
            <a:ext cx="1944216" cy="1532221"/>
          </a:xfrm>
          <a:prstGeom prst="rect">
            <a:avLst/>
          </a:prstGeom>
        </p:spPr>
      </p:pic>
      <p:sp>
        <p:nvSpPr>
          <p:cNvPr id="9" name="Szövegdoboz 8"/>
          <p:cNvSpPr txBox="1"/>
          <p:nvPr/>
        </p:nvSpPr>
        <p:spPr>
          <a:xfrm>
            <a:off x="307163" y="3717032"/>
            <a:ext cx="2232247" cy="432048"/>
          </a:xfrm>
          <a:prstGeom prst="rect">
            <a:avLst/>
          </a:prstGeom>
          <a:noFill/>
        </p:spPr>
        <p:txBody>
          <a:bodyPr wrap="square" rtlCol="0">
            <a:spAutoFit/>
          </a:bodyPr>
          <a:lstStyle/>
          <a:p>
            <a:pPr algn="ctr">
              <a:lnSpc>
                <a:spcPct val="90000"/>
              </a:lnSpc>
            </a:pPr>
            <a:r>
              <a:rPr lang="hu-HU" sz="2400" dirty="0" smtClean="0"/>
              <a:t>a)</a:t>
            </a:r>
            <a:endParaRPr lang="hu-HU" sz="2400" dirty="0"/>
          </a:p>
        </p:txBody>
      </p:sp>
      <p:sp>
        <p:nvSpPr>
          <p:cNvPr id="10" name="Szövegdoboz 9"/>
          <p:cNvSpPr txBox="1"/>
          <p:nvPr/>
        </p:nvSpPr>
        <p:spPr>
          <a:xfrm>
            <a:off x="10054852" y="3717032"/>
            <a:ext cx="1944216" cy="432048"/>
          </a:xfrm>
          <a:prstGeom prst="rect">
            <a:avLst/>
          </a:prstGeom>
          <a:noFill/>
        </p:spPr>
        <p:txBody>
          <a:bodyPr wrap="square" rtlCol="0">
            <a:spAutoFit/>
          </a:bodyPr>
          <a:lstStyle/>
          <a:p>
            <a:pPr algn="ctr">
              <a:lnSpc>
                <a:spcPct val="90000"/>
              </a:lnSpc>
            </a:pPr>
            <a:r>
              <a:rPr lang="hu-HU" sz="2400" dirty="0"/>
              <a:t>e</a:t>
            </a:r>
            <a:r>
              <a:rPr lang="hu-HU" sz="2400" dirty="0" smtClean="0"/>
              <a:t>)</a:t>
            </a:r>
            <a:endParaRPr lang="hu-HU" sz="2400" dirty="0"/>
          </a:p>
        </p:txBody>
      </p:sp>
      <p:sp>
        <p:nvSpPr>
          <p:cNvPr id="11" name="Szövegdoboz 10"/>
          <p:cNvSpPr txBox="1"/>
          <p:nvPr/>
        </p:nvSpPr>
        <p:spPr>
          <a:xfrm>
            <a:off x="5446340" y="3720139"/>
            <a:ext cx="2088232" cy="432048"/>
          </a:xfrm>
          <a:prstGeom prst="rect">
            <a:avLst/>
          </a:prstGeom>
          <a:noFill/>
        </p:spPr>
        <p:txBody>
          <a:bodyPr wrap="square" rtlCol="0">
            <a:spAutoFit/>
          </a:bodyPr>
          <a:lstStyle/>
          <a:p>
            <a:pPr algn="ctr">
              <a:lnSpc>
                <a:spcPct val="90000"/>
              </a:lnSpc>
            </a:pPr>
            <a:r>
              <a:rPr lang="hu-HU" sz="2400" dirty="0"/>
              <a:t>c</a:t>
            </a:r>
            <a:r>
              <a:rPr lang="hu-HU" sz="2400" dirty="0" smtClean="0"/>
              <a:t>)</a:t>
            </a:r>
            <a:endParaRPr lang="hu-HU" sz="2400" dirty="0"/>
          </a:p>
        </p:txBody>
      </p:sp>
      <p:sp>
        <p:nvSpPr>
          <p:cNvPr id="12" name="Szövegdoboz 11"/>
          <p:cNvSpPr txBox="1"/>
          <p:nvPr/>
        </p:nvSpPr>
        <p:spPr>
          <a:xfrm>
            <a:off x="7868002" y="3717032"/>
            <a:ext cx="1898818" cy="432048"/>
          </a:xfrm>
          <a:prstGeom prst="rect">
            <a:avLst/>
          </a:prstGeom>
          <a:noFill/>
        </p:spPr>
        <p:txBody>
          <a:bodyPr wrap="square" rtlCol="0">
            <a:spAutoFit/>
          </a:bodyPr>
          <a:lstStyle/>
          <a:p>
            <a:pPr algn="ctr">
              <a:lnSpc>
                <a:spcPct val="90000"/>
              </a:lnSpc>
            </a:pPr>
            <a:r>
              <a:rPr lang="hu-HU" sz="2400" dirty="0"/>
              <a:t>d</a:t>
            </a:r>
            <a:r>
              <a:rPr lang="hu-HU" sz="2400" dirty="0" smtClean="0"/>
              <a:t>)</a:t>
            </a:r>
            <a:endParaRPr lang="hu-HU" sz="2400" dirty="0"/>
          </a:p>
        </p:txBody>
      </p:sp>
      <p:sp>
        <p:nvSpPr>
          <p:cNvPr id="13" name="Szövegdoboz 12"/>
          <p:cNvSpPr txBox="1"/>
          <p:nvPr/>
        </p:nvSpPr>
        <p:spPr>
          <a:xfrm>
            <a:off x="2998068" y="3700105"/>
            <a:ext cx="2016224" cy="432048"/>
          </a:xfrm>
          <a:prstGeom prst="rect">
            <a:avLst/>
          </a:prstGeom>
          <a:noFill/>
        </p:spPr>
        <p:txBody>
          <a:bodyPr wrap="square" rtlCol="0">
            <a:spAutoFit/>
          </a:bodyPr>
          <a:lstStyle/>
          <a:p>
            <a:pPr algn="ctr">
              <a:lnSpc>
                <a:spcPct val="90000"/>
              </a:lnSpc>
            </a:pPr>
            <a:r>
              <a:rPr lang="hu-HU" sz="2400" dirty="0"/>
              <a:t>b</a:t>
            </a:r>
            <a:r>
              <a:rPr lang="hu-HU" sz="2400" dirty="0" smtClean="0"/>
              <a:t>)</a:t>
            </a:r>
            <a:endParaRPr lang="hu-HU" sz="2400" dirty="0"/>
          </a:p>
        </p:txBody>
      </p:sp>
      <p:sp>
        <p:nvSpPr>
          <p:cNvPr id="14" name="Szövegdoboz 13"/>
          <p:cNvSpPr txBox="1"/>
          <p:nvPr/>
        </p:nvSpPr>
        <p:spPr>
          <a:xfrm>
            <a:off x="2133972" y="4293096"/>
            <a:ext cx="7272808" cy="2394502"/>
          </a:xfrm>
          <a:prstGeom prst="rect">
            <a:avLst/>
          </a:prstGeom>
          <a:noFill/>
        </p:spPr>
        <p:txBody>
          <a:bodyPr wrap="square" rtlCol="0">
            <a:spAutoFit/>
          </a:bodyPr>
          <a:lstStyle/>
          <a:p>
            <a:pPr marL="342900" lvl="0" indent="-342900">
              <a:buFont typeface="+mj-lt"/>
              <a:buAutoNum type="arabicPeriod"/>
            </a:pPr>
            <a:r>
              <a:rPr lang="hu-HU" dirty="0"/>
              <a:t>az ingatlan, illetve ingóság őrzése;</a:t>
            </a:r>
          </a:p>
          <a:p>
            <a:pPr marL="342900" lvl="0" indent="-342900">
              <a:buFont typeface="+mj-lt"/>
              <a:buAutoNum type="arabicPeriod"/>
            </a:pPr>
            <a:r>
              <a:rPr lang="hu-HU" dirty="0"/>
              <a:t>a szállítmány kísérése, pénz és érték szállítása; </a:t>
            </a:r>
          </a:p>
          <a:p>
            <a:pPr marL="342900" lvl="0" indent="-342900">
              <a:buFont typeface="+mj-lt"/>
              <a:buAutoNum type="arabicPeriod"/>
            </a:pPr>
            <a:r>
              <a:rPr lang="hu-HU" dirty="0"/>
              <a:t>a felsorolt tevékenységek szervezése és irányítása;</a:t>
            </a:r>
          </a:p>
          <a:p>
            <a:pPr marL="342900" lvl="0" indent="-342900">
              <a:buFont typeface="+mj-lt"/>
              <a:buAutoNum type="arabicPeriod"/>
            </a:pPr>
            <a:r>
              <a:rPr lang="hu-HU" dirty="0"/>
              <a:t>az emberek életének és testi épségének védelme;</a:t>
            </a:r>
          </a:p>
          <a:p>
            <a:pPr marL="342900" lvl="0" indent="-342900">
              <a:buFont typeface="+mj-lt"/>
              <a:buAutoNum type="arabicPeriod"/>
            </a:pPr>
            <a:r>
              <a:rPr lang="hu-HU" dirty="0"/>
              <a:t>a rendezvény biztosítása;</a:t>
            </a:r>
          </a:p>
          <a:p>
            <a:endParaRPr lang="hu-HU" dirty="0" smtClean="0"/>
          </a:p>
          <a:p>
            <a:pPr algn="ctr"/>
            <a:r>
              <a:rPr lang="hu-HU" sz="2000" dirty="0" smtClean="0">
                <a:solidFill>
                  <a:srgbClr val="FF0000"/>
                </a:solidFill>
              </a:rPr>
              <a:t>Megoldás</a:t>
            </a:r>
            <a:r>
              <a:rPr lang="hu-HU" sz="2000" dirty="0">
                <a:solidFill>
                  <a:srgbClr val="FF0000"/>
                </a:solidFill>
              </a:rPr>
              <a:t>: a-4, b-1, c-2, d-5, e-3</a:t>
            </a:r>
          </a:p>
          <a:p>
            <a:pPr>
              <a:lnSpc>
                <a:spcPct val="90000"/>
              </a:lnSpc>
            </a:pPr>
            <a:endParaRPr lang="hu-HU" sz="2400" dirty="0"/>
          </a:p>
        </p:txBody>
      </p:sp>
    </p:spTree>
    <p:extLst>
      <p:ext uri="{BB962C8B-B14F-4D97-AF65-F5344CB8AC3E}">
        <p14:creationId xmlns:p14="http://schemas.microsoft.com/office/powerpoint/2010/main" val="144772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229. Melyek </a:t>
            </a:r>
            <a:r>
              <a:rPr lang="hu-HU" dirty="0"/>
              <a:t>az intézkedés szakmai szabályai a támadáselhárító eszköz alkalmazásakor? Válassza ki, és karikázással jelölje be a helyes válaszok betűjelét</a:t>
            </a:r>
            <a:r>
              <a:rPr lang="hu-HU" dirty="0" smtClean="0"/>
              <a:t>!</a:t>
            </a:r>
            <a:endParaRPr lang="hu-HU" dirty="0"/>
          </a:p>
        </p:txBody>
      </p:sp>
      <p:sp>
        <p:nvSpPr>
          <p:cNvPr id="3" name="Tartalom helye 2"/>
          <p:cNvSpPr>
            <a:spLocks noGrp="1"/>
          </p:cNvSpPr>
          <p:nvPr>
            <p:ph idx="1"/>
          </p:nvPr>
        </p:nvSpPr>
        <p:spPr>
          <a:xfrm>
            <a:off x="765820" y="1905000"/>
            <a:ext cx="9900594" cy="4764360"/>
          </a:xfrm>
        </p:spPr>
        <p:txBody>
          <a:bodyPr>
            <a:normAutofit fontScale="40000" lnSpcReduction="20000"/>
          </a:bodyPr>
          <a:lstStyle/>
          <a:p>
            <a:pPr lvl="0"/>
            <a:r>
              <a:rPr lang="hu-HU" sz="3800" dirty="0"/>
              <a:t>A szolgálatvezető utasítása alapján alkalmazza a támadás-elhárító eszközt</a:t>
            </a:r>
          </a:p>
          <a:p>
            <a:pPr lvl="0"/>
            <a:r>
              <a:rPr lang="hu-HU" sz="3800" b="1" dirty="0">
                <a:solidFill>
                  <a:srgbClr val="FF0000"/>
                </a:solidFill>
              </a:rPr>
              <a:t>Az őr köteles jelentést tenni és írni az intézkedés után</a:t>
            </a:r>
            <a:endParaRPr lang="hu-HU" sz="3800" dirty="0">
              <a:solidFill>
                <a:srgbClr val="FF0000"/>
              </a:solidFill>
            </a:endParaRPr>
          </a:p>
          <a:p>
            <a:pPr lvl="0"/>
            <a:r>
              <a:rPr lang="hu-HU" sz="3800" b="1" dirty="0">
                <a:solidFill>
                  <a:srgbClr val="FF0000"/>
                </a:solidFill>
              </a:rPr>
              <a:t>Kerülni kell a sérülés okozását</a:t>
            </a:r>
            <a:endParaRPr lang="hu-HU" sz="3800" dirty="0">
              <a:solidFill>
                <a:srgbClr val="FF0000"/>
              </a:solidFill>
            </a:endParaRPr>
          </a:p>
          <a:p>
            <a:pPr lvl="0"/>
            <a:r>
              <a:rPr lang="hu-HU" sz="3800" b="1" dirty="0">
                <a:solidFill>
                  <a:srgbClr val="FF0000"/>
                </a:solidFill>
              </a:rPr>
              <a:t>Felhívja a jogsértőt a magatartása abbahagyására (feltéve, hogy az intézkedés célját ezzel nem veszélyezteti)</a:t>
            </a:r>
            <a:endParaRPr lang="hu-HU" sz="3800" dirty="0">
              <a:solidFill>
                <a:srgbClr val="FF0000"/>
              </a:solidFill>
            </a:endParaRPr>
          </a:p>
          <a:p>
            <a:pPr lvl="0"/>
            <a:r>
              <a:rPr lang="hu-HU" sz="3800" dirty="0"/>
              <a:t>Minden esetben orvost hív a támadás-elhárító eszköz alkalmazása után</a:t>
            </a:r>
          </a:p>
          <a:p>
            <a:pPr lvl="0"/>
            <a:r>
              <a:rPr lang="hu-HU" sz="3800" dirty="0"/>
              <a:t>Az eredménytelen intézkedés nyomán jelentést tesz a megbízónak</a:t>
            </a:r>
          </a:p>
          <a:p>
            <a:pPr lvl="0"/>
            <a:r>
              <a:rPr lang="hu-HU" sz="3800" b="1" dirty="0">
                <a:solidFill>
                  <a:srgbClr val="FF0000"/>
                </a:solidFill>
              </a:rPr>
              <a:t>Figyelmeztet, hogy támadáselhárító eszközt fog alkalmazni, ha a jogsértő nem hagy fel a jogellenes magatartásával</a:t>
            </a:r>
            <a:endParaRPr lang="hu-HU" sz="3800" dirty="0">
              <a:solidFill>
                <a:srgbClr val="FF0000"/>
              </a:solidFill>
            </a:endParaRPr>
          </a:p>
          <a:p>
            <a:pPr lvl="0"/>
            <a:r>
              <a:rPr lang="hu-HU" sz="3800" b="1" dirty="0">
                <a:solidFill>
                  <a:srgbClr val="FF0000"/>
                </a:solidFill>
              </a:rPr>
              <a:t>Betartja a fokozatosság elvét, ha többlépcsős intézkedésre van módja</a:t>
            </a:r>
            <a:endParaRPr lang="hu-HU" sz="3800" dirty="0">
              <a:solidFill>
                <a:srgbClr val="FF0000"/>
              </a:solidFill>
            </a:endParaRPr>
          </a:p>
          <a:p>
            <a:pPr lvl="0"/>
            <a:r>
              <a:rPr lang="hu-HU" sz="3800" b="1" dirty="0">
                <a:solidFill>
                  <a:srgbClr val="FF0000"/>
                </a:solidFill>
              </a:rPr>
              <a:t>Elhárítja a támadást (ha az nem idéz vele elő nagyobb veszélyt, kárt)</a:t>
            </a:r>
            <a:endParaRPr lang="hu-HU" sz="3800" dirty="0">
              <a:solidFill>
                <a:srgbClr val="FF0000"/>
              </a:solidFill>
            </a:endParaRPr>
          </a:p>
          <a:p>
            <a:pPr lvl="0"/>
            <a:r>
              <a:rPr lang="hu-HU" sz="3800" dirty="0"/>
              <a:t>Minden esetben rendőrt hív a támadás-elhárító eszköz alkalmazása után</a:t>
            </a:r>
          </a:p>
          <a:p>
            <a:pPr marL="0" indent="0">
              <a:buNone/>
            </a:pPr>
            <a:endParaRPr lang="hu-HU" sz="3800" b="1" dirty="0" smtClean="0"/>
          </a:p>
          <a:p>
            <a:pPr marL="0" indent="0">
              <a:buNone/>
            </a:pPr>
            <a:r>
              <a:rPr lang="hu-HU" sz="3800" b="1" dirty="0" smtClean="0">
                <a:solidFill>
                  <a:srgbClr val="FF0000"/>
                </a:solidFill>
              </a:rPr>
              <a:t>Megoldás</a:t>
            </a:r>
            <a:r>
              <a:rPr lang="hu-HU" sz="3800" b="1" dirty="0">
                <a:solidFill>
                  <a:srgbClr val="FF0000"/>
                </a:solidFill>
              </a:rPr>
              <a:t>: b), c), d), g), h), i)</a:t>
            </a:r>
            <a:endParaRPr lang="hu-HU" sz="3800" dirty="0">
              <a:solidFill>
                <a:srgbClr val="FF0000"/>
              </a:solidFill>
            </a:endParaRPr>
          </a:p>
          <a:p>
            <a:endParaRPr lang="hu-HU" dirty="0"/>
          </a:p>
        </p:txBody>
      </p:sp>
    </p:spTree>
    <p:extLst>
      <p:ext uri="{BB962C8B-B14F-4D97-AF65-F5344CB8AC3E}">
        <p14:creationId xmlns:p14="http://schemas.microsoft.com/office/powerpoint/2010/main" val="196237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230. Melyek </a:t>
            </a:r>
            <a:r>
              <a:rPr lang="hu-HU" dirty="0"/>
              <a:t>a tűzoltási feladatok? Sorolja fel őket!</a:t>
            </a:r>
            <a:br>
              <a:rPr lang="hu-HU" dirty="0"/>
            </a:br>
            <a:endParaRPr lang="hu-HU" dirty="0"/>
          </a:p>
        </p:txBody>
      </p:sp>
      <p:sp>
        <p:nvSpPr>
          <p:cNvPr id="3" name="Tartalom helye 2"/>
          <p:cNvSpPr>
            <a:spLocks noGrp="1"/>
          </p:cNvSpPr>
          <p:nvPr>
            <p:ph idx="1"/>
          </p:nvPr>
        </p:nvSpPr>
        <p:spPr>
          <a:xfrm>
            <a:off x="1522414" y="2348880"/>
            <a:ext cx="9144000" cy="3823320"/>
          </a:xfrm>
        </p:spPr>
        <p:txBody>
          <a:bodyPr/>
          <a:lstStyle/>
          <a:p>
            <a:pPr lvl="0"/>
            <a:r>
              <a:rPr lang="hu-HU" b="1" dirty="0">
                <a:solidFill>
                  <a:srgbClr val="FF0000"/>
                </a:solidFill>
              </a:rPr>
              <a:t>A veszélyeztetett személyek mentése,</a:t>
            </a:r>
            <a:endParaRPr lang="hu-HU" dirty="0">
              <a:solidFill>
                <a:srgbClr val="FF0000"/>
              </a:solidFill>
            </a:endParaRPr>
          </a:p>
          <a:p>
            <a:pPr lvl="0"/>
            <a:r>
              <a:rPr lang="hu-HU" b="1" dirty="0">
                <a:solidFill>
                  <a:srgbClr val="FF0000"/>
                </a:solidFill>
              </a:rPr>
              <a:t>A tűz terjedésének megakadályozása,</a:t>
            </a:r>
            <a:endParaRPr lang="hu-HU" dirty="0">
              <a:solidFill>
                <a:srgbClr val="FF0000"/>
              </a:solidFill>
            </a:endParaRPr>
          </a:p>
          <a:p>
            <a:pPr lvl="0"/>
            <a:r>
              <a:rPr lang="hu-HU" b="1" dirty="0">
                <a:solidFill>
                  <a:srgbClr val="FF0000"/>
                </a:solidFill>
              </a:rPr>
              <a:t>Az anyagi javak védelme,</a:t>
            </a:r>
            <a:endParaRPr lang="hu-HU" dirty="0">
              <a:solidFill>
                <a:srgbClr val="FF0000"/>
              </a:solidFill>
            </a:endParaRPr>
          </a:p>
          <a:p>
            <a:pPr lvl="0"/>
            <a:r>
              <a:rPr lang="hu-HU" b="1" dirty="0">
                <a:solidFill>
                  <a:srgbClr val="FF0000"/>
                </a:solidFill>
              </a:rPr>
              <a:t>A tűz eloltása és</a:t>
            </a:r>
            <a:endParaRPr lang="hu-HU" dirty="0">
              <a:solidFill>
                <a:srgbClr val="FF0000"/>
              </a:solidFill>
            </a:endParaRPr>
          </a:p>
          <a:p>
            <a:pPr lvl="0"/>
            <a:r>
              <a:rPr lang="hu-HU" b="1" dirty="0">
                <a:solidFill>
                  <a:srgbClr val="FF0000"/>
                </a:solidFill>
              </a:rPr>
              <a:t>A szükséges biztonsági intézkedések megtétele, </a:t>
            </a:r>
            <a:r>
              <a:rPr lang="hu-HU" dirty="0"/>
              <a:t>továbbá</a:t>
            </a:r>
          </a:p>
          <a:p>
            <a:pPr lvl="0"/>
            <a:r>
              <a:rPr lang="hu-HU" b="1" dirty="0">
                <a:solidFill>
                  <a:srgbClr val="FF0000"/>
                </a:solidFill>
              </a:rPr>
              <a:t>A tűz közvetlen veszélyének elhárítása.</a:t>
            </a:r>
            <a:endParaRPr lang="hu-HU" dirty="0">
              <a:solidFill>
                <a:srgbClr val="FF0000"/>
              </a:solidFill>
            </a:endParaRPr>
          </a:p>
          <a:p>
            <a:endParaRPr lang="hu-HU" dirty="0">
              <a:solidFill>
                <a:srgbClr val="FF0000"/>
              </a:solidFill>
            </a:endParaRPr>
          </a:p>
        </p:txBody>
      </p:sp>
    </p:spTree>
    <p:extLst>
      <p:ext uri="{BB962C8B-B14F-4D97-AF65-F5344CB8AC3E}">
        <p14:creationId xmlns:p14="http://schemas.microsoft.com/office/powerpoint/2010/main" val="314927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231. Mi </a:t>
            </a:r>
            <a:r>
              <a:rPr lang="hu-HU" dirty="0"/>
              <a:t>az őr teendője, ha a szervező által megtiltott dolgot talál a belépő személynél a sportrendezvény beléptetésekor? Egészítse ki a mondatokat!</a:t>
            </a:r>
            <a:br>
              <a:rPr lang="hu-HU" dirty="0"/>
            </a:br>
            <a:endParaRPr lang="hu-HU" dirty="0"/>
          </a:p>
        </p:txBody>
      </p:sp>
      <p:sp>
        <p:nvSpPr>
          <p:cNvPr id="3" name="Tartalom helye 2"/>
          <p:cNvSpPr>
            <a:spLocks noGrp="1"/>
          </p:cNvSpPr>
          <p:nvPr>
            <p:ph idx="1"/>
          </p:nvPr>
        </p:nvSpPr>
        <p:spPr>
          <a:xfrm>
            <a:off x="693812" y="1905000"/>
            <a:ext cx="10729192" cy="4267200"/>
          </a:xfrm>
        </p:spPr>
        <p:txBody>
          <a:bodyPr/>
          <a:lstStyle/>
          <a:p>
            <a:pPr marL="0" indent="0">
              <a:buNone/>
            </a:pPr>
            <a:r>
              <a:rPr lang="hu-HU" sz="1800" dirty="0"/>
              <a:t>Ha az eszköz a szervező által megtiltott, testi sérülés okozására alkalmas (közbiztonságra veszélyes): </a:t>
            </a:r>
            <a:r>
              <a:rPr lang="hu-HU" sz="1800" b="1" dirty="0">
                <a:solidFill>
                  <a:srgbClr val="FF0000"/>
                </a:solidFill>
              </a:rPr>
              <a:t>nem engedi</a:t>
            </a:r>
            <a:r>
              <a:rPr lang="hu-HU" sz="1800" dirty="0">
                <a:solidFill>
                  <a:srgbClr val="FF0000"/>
                </a:solidFill>
              </a:rPr>
              <a:t> </a:t>
            </a:r>
            <a:r>
              <a:rPr lang="hu-HU" sz="1800" dirty="0"/>
              <a:t>bevinni</a:t>
            </a:r>
            <a:r>
              <a:rPr lang="hu-HU" sz="1800" dirty="0">
                <a:solidFill>
                  <a:srgbClr val="FF0000"/>
                </a:solidFill>
              </a:rPr>
              <a:t>, </a:t>
            </a:r>
            <a:r>
              <a:rPr lang="hu-HU" sz="1800" b="1" dirty="0">
                <a:solidFill>
                  <a:srgbClr val="FF0000"/>
                </a:solidFill>
              </a:rPr>
              <a:t>elveszi</a:t>
            </a:r>
            <a:r>
              <a:rPr lang="hu-HU" sz="1800" dirty="0">
                <a:solidFill>
                  <a:srgbClr val="FF0000"/>
                </a:solidFill>
              </a:rPr>
              <a:t>, </a:t>
            </a:r>
            <a:r>
              <a:rPr lang="hu-HU" sz="1800" b="1" dirty="0">
                <a:solidFill>
                  <a:srgbClr val="FF0000"/>
                </a:solidFill>
              </a:rPr>
              <a:t>tárolja</a:t>
            </a:r>
            <a:r>
              <a:rPr lang="hu-HU" sz="1800" dirty="0">
                <a:solidFill>
                  <a:srgbClr val="FF0000"/>
                </a:solidFill>
              </a:rPr>
              <a:t>, </a:t>
            </a:r>
            <a:r>
              <a:rPr lang="hu-HU" sz="1800" b="1" dirty="0">
                <a:solidFill>
                  <a:srgbClr val="FF0000"/>
                </a:solidFill>
              </a:rPr>
              <a:t>átvételi elismervényt</a:t>
            </a:r>
            <a:r>
              <a:rPr lang="hu-HU" sz="1800" dirty="0">
                <a:solidFill>
                  <a:srgbClr val="FF0000"/>
                </a:solidFill>
              </a:rPr>
              <a:t> </a:t>
            </a:r>
            <a:r>
              <a:rPr lang="hu-HU" sz="1800" dirty="0"/>
              <a:t>ad át a tulajdonosának. </a:t>
            </a:r>
            <a:endParaRPr lang="hu-HU" sz="1800" dirty="0" smtClean="0"/>
          </a:p>
          <a:p>
            <a:pPr marL="0" indent="0">
              <a:buNone/>
            </a:pPr>
            <a:r>
              <a:rPr lang="hu-HU" sz="1800" dirty="0" smtClean="0"/>
              <a:t>Ha </a:t>
            </a:r>
            <a:r>
              <a:rPr lang="hu-HU" sz="1800" dirty="0"/>
              <a:t>az eszköz közbiztonságra </a:t>
            </a:r>
            <a:r>
              <a:rPr lang="hu-HU" sz="1800" b="1" dirty="0">
                <a:solidFill>
                  <a:srgbClr val="FF0000"/>
                </a:solidFill>
              </a:rPr>
              <a:t>különösen</a:t>
            </a:r>
            <a:r>
              <a:rPr lang="hu-HU" sz="1800" dirty="0"/>
              <a:t> veszélyes: nem engedi bevinni, elveszi, tárolja, </a:t>
            </a:r>
            <a:r>
              <a:rPr lang="hu-HU" sz="1800" b="1" dirty="0">
                <a:solidFill>
                  <a:srgbClr val="FF0000"/>
                </a:solidFill>
              </a:rPr>
              <a:t>rendőrt hív</a:t>
            </a:r>
            <a:r>
              <a:rPr lang="hu-HU" sz="1800" dirty="0"/>
              <a:t>, és átadja az eszközt és </a:t>
            </a:r>
            <a:r>
              <a:rPr lang="hu-HU" sz="1800" b="1" dirty="0">
                <a:solidFill>
                  <a:srgbClr val="FF0000"/>
                </a:solidFill>
              </a:rPr>
              <a:t>a tulajdonosát a rendőrnek</a:t>
            </a:r>
            <a:r>
              <a:rPr lang="hu-HU" sz="1800" dirty="0">
                <a:solidFill>
                  <a:srgbClr val="FF0000"/>
                </a:solidFill>
              </a:rPr>
              <a:t>.</a:t>
            </a:r>
          </a:p>
          <a:p>
            <a:endParaRPr lang="hu-HU" dirty="0"/>
          </a:p>
        </p:txBody>
      </p:sp>
    </p:spTree>
    <p:extLst>
      <p:ext uri="{BB962C8B-B14F-4D97-AF65-F5344CB8AC3E}">
        <p14:creationId xmlns:p14="http://schemas.microsoft.com/office/powerpoint/2010/main" val="217111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922114"/>
          </a:xfrm>
        </p:spPr>
        <p:txBody>
          <a:bodyPr>
            <a:normAutofit fontScale="90000"/>
          </a:bodyPr>
          <a:lstStyle/>
          <a:p>
            <a:pPr lvl="0"/>
            <a:r>
              <a:rPr lang="hu-HU" dirty="0" smtClean="0"/>
              <a:t>232. Sorolja </a:t>
            </a:r>
            <a:r>
              <a:rPr lang="hu-HU" dirty="0"/>
              <a:t>fel, hogy a munkavédelmi rendelkezések alapján általában mit kell biztosítani minden munkahelyen, minden munkavállaló részére!</a:t>
            </a:r>
            <a:br>
              <a:rPr lang="hu-HU" dirty="0"/>
            </a:br>
            <a:endParaRPr lang="hu-HU" dirty="0"/>
          </a:p>
        </p:txBody>
      </p:sp>
      <p:sp>
        <p:nvSpPr>
          <p:cNvPr id="3" name="Tartalom helye 2"/>
          <p:cNvSpPr>
            <a:spLocks noGrp="1"/>
          </p:cNvSpPr>
          <p:nvPr>
            <p:ph idx="1"/>
          </p:nvPr>
        </p:nvSpPr>
        <p:spPr/>
        <p:txBody>
          <a:bodyPr>
            <a:normAutofit lnSpcReduction="10000"/>
          </a:bodyPr>
          <a:lstStyle/>
          <a:p>
            <a:pPr lvl="0"/>
            <a:r>
              <a:rPr lang="hu-HU" b="1" dirty="0">
                <a:solidFill>
                  <a:srgbClr val="FF0000"/>
                </a:solidFill>
              </a:rPr>
              <a:t>Megfelelő mennyiségű</a:t>
            </a:r>
            <a:r>
              <a:rPr lang="hu-HU" b="1" dirty="0"/>
              <a:t>, </a:t>
            </a:r>
            <a:r>
              <a:rPr lang="hu-HU" dirty="0"/>
              <a:t>az egészségügyi előírásoknak</a:t>
            </a:r>
            <a:r>
              <a:rPr lang="hu-HU" b="1" dirty="0"/>
              <a:t> </a:t>
            </a:r>
            <a:r>
              <a:rPr lang="hu-HU" b="1" dirty="0">
                <a:solidFill>
                  <a:srgbClr val="FF0000"/>
                </a:solidFill>
              </a:rPr>
              <a:t>megfelelő mennyiségű ivóvizet,</a:t>
            </a:r>
            <a:r>
              <a:rPr lang="hu-HU" b="1" dirty="0"/>
              <a:t> </a:t>
            </a:r>
            <a:r>
              <a:rPr lang="hu-HU" dirty="0"/>
              <a:t>(2 pont)</a:t>
            </a:r>
          </a:p>
          <a:p>
            <a:pPr lvl="0"/>
            <a:r>
              <a:rPr lang="hu-HU" dirty="0"/>
              <a:t>A munkahely és a munka jellegének </a:t>
            </a:r>
            <a:r>
              <a:rPr lang="hu-HU" b="1" dirty="0">
                <a:solidFill>
                  <a:srgbClr val="FF0000"/>
                </a:solidFill>
              </a:rPr>
              <a:t>megfelelő öltözködési</a:t>
            </a:r>
            <a:r>
              <a:rPr lang="hu-HU" dirty="0"/>
              <a:t>, (1 pont)</a:t>
            </a:r>
          </a:p>
          <a:p>
            <a:pPr lvl="0"/>
            <a:r>
              <a:rPr lang="hu-HU" b="1" dirty="0">
                <a:solidFill>
                  <a:srgbClr val="FF0000"/>
                </a:solidFill>
              </a:rPr>
              <a:t>Tisztálkodási</a:t>
            </a:r>
            <a:r>
              <a:rPr lang="hu-HU" dirty="0"/>
              <a:t>, (1 pont)</a:t>
            </a:r>
          </a:p>
          <a:p>
            <a:pPr lvl="0"/>
            <a:r>
              <a:rPr lang="hu-HU" b="1" dirty="0">
                <a:solidFill>
                  <a:srgbClr val="FF0000"/>
                </a:solidFill>
              </a:rPr>
              <a:t>Egészségügyi</a:t>
            </a:r>
            <a:r>
              <a:rPr lang="hu-HU" dirty="0"/>
              <a:t>, (1 pont)</a:t>
            </a:r>
          </a:p>
          <a:p>
            <a:pPr lvl="0"/>
            <a:r>
              <a:rPr lang="hu-HU" b="1" dirty="0">
                <a:solidFill>
                  <a:srgbClr val="FF0000"/>
                </a:solidFill>
              </a:rPr>
              <a:t>Étkezési</a:t>
            </a:r>
            <a:r>
              <a:rPr lang="hu-HU" dirty="0"/>
              <a:t>, (1 pont)</a:t>
            </a:r>
          </a:p>
          <a:p>
            <a:pPr lvl="0"/>
            <a:r>
              <a:rPr lang="hu-HU" b="1" dirty="0">
                <a:solidFill>
                  <a:srgbClr val="FF0000"/>
                </a:solidFill>
              </a:rPr>
              <a:t>Pihenési</a:t>
            </a:r>
            <a:r>
              <a:rPr lang="hu-HU" dirty="0"/>
              <a:t> </a:t>
            </a:r>
            <a:r>
              <a:rPr lang="hu-HU" b="1" dirty="0">
                <a:solidFill>
                  <a:srgbClr val="FF0000"/>
                </a:solidFill>
              </a:rPr>
              <a:t>és</a:t>
            </a:r>
            <a:r>
              <a:rPr lang="hu-HU" dirty="0"/>
              <a:t> (1 pont)</a:t>
            </a:r>
          </a:p>
          <a:p>
            <a:pPr lvl="0"/>
            <a:r>
              <a:rPr lang="hu-HU" b="1" dirty="0">
                <a:solidFill>
                  <a:srgbClr val="FF0000"/>
                </a:solidFill>
              </a:rPr>
              <a:t>Melegedési</a:t>
            </a:r>
            <a:r>
              <a:rPr lang="hu-HU" b="1" dirty="0"/>
              <a:t> </a:t>
            </a:r>
            <a:r>
              <a:rPr lang="hu-HU" b="1" dirty="0">
                <a:solidFill>
                  <a:srgbClr val="FF0000"/>
                </a:solidFill>
              </a:rPr>
              <a:t>lehetőséget</a:t>
            </a:r>
            <a:r>
              <a:rPr lang="hu-HU" dirty="0"/>
              <a:t>. (1 pont)</a:t>
            </a:r>
          </a:p>
          <a:p>
            <a:endParaRPr lang="hu-HU" dirty="0"/>
          </a:p>
        </p:txBody>
      </p:sp>
    </p:spTree>
    <p:extLst>
      <p:ext uri="{BB962C8B-B14F-4D97-AF65-F5344CB8AC3E}">
        <p14:creationId xmlns:p14="http://schemas.microsoft.com/office/powerpoint/2010/main" val="276605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778098"/>
          </a:xfrm>
        </p:spPr>
        <p:txBody>
          <a:bodyPr/>
          <a:lstStyle/>
          <a:p>
            <a:pPr lvl="0"/>
            <a:r>
              <a:rPr lang="hu-HU" dirty="0" smtClean="0"/>
              <a:t>233. Sorolja </a:t>
            </a:r>
            <a:r>
              <a:rPr lang="hu-HU" dirty="0"/>
              <a:t>fel, hogy mire terjed ki a rendőrség személy- és vagyonvédelmi tevékenységre vonatkozó ellenőrzése</a:t>
            </a:r>
            <a:r>
              <a:rPr lang="hu-HU" dirty="0" smtClean="0"/>
              <a:t>!</a:t>
            </a:r>
            <a:endParaRPr lang="hu-HU" dirty="0"/>
          </a:p>
        </p:txBody>
      </p:sp>
      <p:sp>
        <p:nvSpPr>
          <p:cNvPr id="3" name="Tartalom helye 2"/>
          <p:cNvSpPr>
            <a:spLocks noGrp="1"/>
          </p:cNvSpPr>
          <p:nvPr>
            <p:ph idx="1"/>
          </p:nvPr>
        </p:nvSpPr>
        <p:spPr/>
        <p:txBody>
          <a:bodyPr/>
          <a:lstStyle/>
          <a:p>
            <a:pPr lvl="0"/>
            <a:r>
              <a:rPr lang="hu-HU" dirty="0"/>
              <a:t>A </a:t>
            </a:r>
            <a:r>
              <a:rPr lang="hu-HU" b="1" dirty="0">
                <a:solidFill>
                  <a:srgbClr val="FF0000"/>
                </a:solidFill>
              </a:rPr>
              <a:t>tevékenység gyakorlásának jogszerűségére</a:t>
            </a:r>
            <a:r>
              <a:rPr lang="hu-HU" dirty="0">
                <a:solidFill>
                  <a:srgbClr val="FF0000"/>
                </a:solidFill>
              </a:rPr>
              <a:t>,</a:t>
            </a:r>
          </a:p>
          <a:p>
            <a:pPr lvl="0"/>
            <a:r>
              <a:rPr lang="hu-HU" dirty="0"/>
              <a:t>A rendőrség által nyilvántartott </a:t>
            </a:r>
            <a:r>
              <a:rPr lang="hu-HU" b="1" dirty="0">
                <a:solidFill>
                  <a:srgbClr val="FF0000"/>
                </a:solidFill>
              </a:rPr>
              <a:t>adatok valódiságára</a:t>
            </a:r>
            <a:r>
              <a:rPr lang="hu-HU" dirty="0">
                <a:solidFill>
                  <a:srgbClr val="FF0000"/>
                </a:solidFill>
              </a:rPr>
              <a:t>,</a:t>
            </a:r>
          </a:p>
          <a:p>
            <a:pPr lvl="0"/>
            <a:r>
              <a:rPr lang="hu-HU" dirty="0"/>
              <a:t>Az engedélyezés feltételeiben beállott </a:t>
            </a:r>
            <a:r>
              <a:rPr lang="hu-HU" b="1" dirty="0">
                <a:solidFill>
                  <a:srgbClr val="FF0000"/>
                </a:solidFill>
              </a:rPr>
              <a:t>változásokra</a:t>
            </a:r>
            <a:r>
              <a:rPr lang="hu-HU" dirty="0">
                <a:solidFill>
                  <a:srgbClr val="FF0000"/>
                </a:solidFill>
              </a:rPr>
              <a:t>,</a:t>
            </a:r>
          </a:p>
          <a:p>
            <a:pPr lvl="0"/>
            <a:r>
              <a:rPr lang="hu-HU" dirty="0"/>
              <a:t>A biztonsági őr a munkavégzés ideje alatt </a:t>
            </a:r>
            <a:r>
              <a:rPr lang="hu-HU" b="1" dirty="0">
                <a:solidFill>
                  <a:srgbClr val="FF0000"/>
                </a:solidFill>
              </a:rPr>
              <a:t>magánál tartja-e a szükséges igazolványokat, okmányokat</a:t>
            </a:r>
            <a:r>
              <a:rPr lang="hu-HU" dirty="0">
                <a:solidFill>
                  <a:srgbClr val="FF0000"/>
                </a:solidFill>
              </a:rPr>
              <a:t>,</a:t>
            </a:r>
          </a:p>
          <a:p>
            <a:pPr lvl="0"/>
            <a:r>
              <a:rPr lang="hu-HU" dirty="0"/>
              <a:t>Az őrzési helyen a </a:t>
            </a:r>
            <a:r>
              <a:rPr lang="hu-HU" b="1" dirty="0">
                <a:solidFill>
                  <a:srgbClr val="FF0000"/>
                </a:solidFill>
              </a:rPr>
              <a:t>tevékenység végzésének jogosultságára</a:t>
            </a:r>
            <a:r>
              <a:rPr lang="hu-HU" dirty="0">
                <a:solidFill>
                  <a:srgbClr val="FF0000"/>
                </a:solidFill>
              </a:rPr>
              <a:t>.</a:t>
            </a:r>
          </a:p>
          <a:p>
            <a:endParaRPr lang="hu-HU" dirty="0"/>
          </a:p>
        </p:txBody>
      </p:sp>
    </p:spTree>
    <p:extLst>
      <p:ext uri="{BB962C8B-B14F-4D97-AF65-F5344CB8AC3E}">
        <p14:creationId xmlns:p14="http://schemas.microsoft.com/office/powerpoint/2010/main" val="138861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234. Sorolja </a:t>
            </a:r>
            <a:r>
              <a:rPr lang="hu-HU" dirty="0"/>
              <a:t>fel, hogy szakmai szempontból melyek a „diszpécser”, más szóval a „központi ügyeleti szolgálat” főbb feladatai!</a:t>
            </a:r>
            <a:br>
              <a:rPr lang="hu-HU" dirty="0"/>
            </a:br>
            <a:endParaRPr lang="hu-HU" dirty="0"/>
          </a:p>
        </p:txBody>
      </p:sp>
      <p:sp>
        <p:nvSpPr>
          <p:cNvPr id="3" name="Tartalom helye 2"/>
          <p:cNvSpPr>
            <a:spLocks noGrp="1"/>
          </p:cNvSpPr>
          <p:nvPr>
            <p:ph idx="1"/>
          </p:nvPr>
        </p:nvSpPr>
        <p:spPr>
          <a:xfrm>
            <a:off x="405780" y="1905000"/>
            <a:ext cx="11233248" cy="4267200"/>
          </a:xfrm>
        </p:spPr>
        <p:txBody>
          <a:bodyPr>
            <a:normAutofit lnSpcReduction="10000"/>
          </a:bodyPr>
          <a:lstStyle/>
          <a:p>
            <a:pPr marL="0" indent="0">
              <a:buNone/>
            </a:pPr>
            <a:r>
              <a:rPr lang="hu-HU" b="1" dirty="0"/>
              <a:t>Fő feladatai:</a:t>
            </a:r>
            <a:endParaRPr lang="hu-HU" dirty="0"/>
          </a:p>
          <a:p>
            <a:pPr lvl="0"/>
            <a:r>
              <a:rPr lang="hu-HU" dirty="0">
                <a:solidFill>
                  <a:srgbClr val="FF0000"/>
                </a:solidFill>
              </a:rPr>
              <a:t>A </a:t>
            </a:r>
            <a:r>
              <a:rPr lang="hu-HU" b="1" dirty="0">
                <a:solidFill>
                  <a:srgbClr val="FF0000"/>
                </a:solidFill>
              </a:rPr>
              <a:t>személy- és vagyonvédelmi tevékenység folyamatosságának biztosítása, a szakmai feladatok koordinációja</a:t>
            </a:r>
            <a:r>
              <a:rPr lang="hu-HU" dirty="0">
                <a:solidFill>
                  <a:srgbClr val="FF0000"/>
                </a:solidFill>
              </a:rPr>
              <a:t>, (2 pont)</a:t>
            </a:r>
          </a:p>
          <a:p>
            <a:pPr lvl="0"/>
            <a:r>
              <a:rPr lang="hu-HU" dirty="0">
                <a:solidFill>
                  <a:srgbClr val="FF0000"/>
                </a:solidFill>
              </a:rPr>
              <a:t>A </a:t>
            </a:r>
            <a:r>
              <a:rPr lang="hu-HU" b="1" dirty="0">
                <a:solidFill>
                  <a:srgbClr val="FF0000"/>
                </a:solidFill>
              </a:rPr>
              <a:t>biztonságtechnikai rendszer</a:t>
            </a:r>
            <a:r>
              <a:rPr lang="hu-HU" dirty="0">
                <a:solidFill>
                  <a:srgbClr val="FF0000"/>
                </a:solidFill>
              </a:rPr>
              <a:t>, a </a:t>
            </a:r>
            <a:r>
              <a:rPr lang="hu-HU" b="1" dirty="0">
                <a:solidFill>
                  <a:srgbClr val="FF0000"/>
                </a:solidFill>
              </a:rPr>
              <a:t>jelzőrendszer</a:t>
            </a:r>
            <a:r>
              <a:rPr lang="hu-HU" dirty="0">
                <a:solidFill>
                  <a:srgbClr val="FF0000"/>
                </a:solidFill>
              </a:rPr>
              <a:t>, a </a:t>
            </a:r>
            <a:r>
              <a:rPr lang="hu-HU" b="1" dirty="0">
                <a:solidFill>
                  <a:srgbClr val="FF0000"/>
                </a:solidFill>
              </a:rPr>
              <a:t>távfelügyeleti központ figyelemmel kísérése</a:t>
            </a:r>
            <a:r>
              <a:rPr lang="hu-HU" dirty="0">
                <a:solidFill>
                  <a:srgbClr val="FF0000"/>
                </a:solidFill>
              </a:rPr>
              <a:t>, (3 pont)</a:t>
            </a:r>
          </a:p>
          <a:p>
            <a:pPr lvl="0"/>
            <a:r>
              <a:rPr lang="hu-HU" b="1" dirty="0">
                <a:solidFill>
                  <a:srgbClr val="FF0000"/>
                </a:solidFill>
              </a:rPr>
              <a:t>Kapcsolatot tart a szolgálatot ellátó őrökkel</a:t>
            </a:r>
            <a:r>
              <a:rPr lang="hu-HU" dirty="0">
                <a:solidFill>
                  <a:srgbClr val="FF0000"/>
                </a:solidFill>
              </a:rPr>
              <a:t> (1 pont)</a:t>
            </a:r>
          </a:p>
          <a:p>
            <a:pPr lvl="0"/>
            <a:r>
              <a:rPr lang="hu-HU" dirty="0"/>
              <a:t>Hivatali munkaidőn kívül, </a:t>
            </a:r>
            <a:r>
              <a:rPr lang="hu-HU" b="1" dirty="0">
                <a:solidFill>
                  <a:srgbClr val="FF0000"/>
                </a:solidFill>
              </a:rPr>
              <a:t>meghatározott körben helyettesítheti a vezetőt</a:t>
            </a:r>
            <a:r>
              <a:rPr lang="hu-HU" dirty="0">
                <a:solidFill>
                  <a:srgbClr val="FF0000"/>
                </a:solidFill>
              </a:rPr>
              <a:t>, (1 pont)</a:t>
            </a:r>
          </a:p>
          <a:p>
            <a:pPr lvl="0"/>
            <a:r>
              <a:rPr lang="hu-HU" dirty="0"/>
              <a:t>Meghatározott </a:t>
            </a:r>
            <a:r>
              <a:rPr lang="hu-HU" b="1" dirty="0">
                <a:solidFill>
                  <a:srgbClr val="FF0000"/>
                </a:solidFill>
              </a:rPr>
              <a:t>eseményeknél értesíti az illetékes személyeket, szervezeteket</a:t>
            </a:r>
            <a:r>
              <a:rPr lang="hu-HU" b="1" dirty="0"/>
              <a:t>, </a:t>
            </a:r>
            <a:r>
              <a:rPr lang="hu-HU" dirty="0"/>
              <a:t>illetve</a:t>
            </a:r>
            <a:r>
              <a:rPr lang="hu-HU" b="1" dirty="0"/>
              <a:t> </a:t>
            </a:r>
            <a:r>
              <a:rPr lang="hu-HU" b="1" dirty="0">
                <a:solidFill>
                  <a:srgbClr val="FF0000"/>
                </a:solidFill>
              </a:rPr>
              <a:t>hatóságokat</a:t>
            </a:r>
            <a:r>
              <a:rPr lang="hu-HU" dirty="0"/>
              <a:t>. (3 pont)</a:t>
            </a:r>
          </a:p>
          <a:p>
            <a:endParaRPr lang="hu-HU" dirty="0"/>
          </a:p>
        </p:txBody>
      </p:sp>
    </p:spTree>
    <p:extLst>
      <p:ext uri="{BB962C8B-B14F-4D97-AF65-F5344CB8AC3E}">
        <p14:creationId xmlns:p14="http://schemas.microsoft.com/office/powerpoint/2010/main" val="228183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235. A </a:t>
            </a:r>
            <a:r>
              <a:rPr lang="hu-HU" dirty="0"/>
              <a:t>személy- és vagyonőr mely esetekben tilthatja meg a látogatónak az üzembe való belépést? A feladatlapon jelölve egészítse ki a mondatokat</a:t>
            </a:r>
            <a:r>
              <a:rPr lang="hu-HU" dirty="0" smtClean="0"/>
              <a:t>!</a:t>
            </a:r>
            <a:endParaRPr lang="hu-HU" dirty="0"/>
          </a:p>
        </p:txBody>
      </p:sp>
      <p:sp>
        <p:nvSpPr>
          <p:cNvPr id="3" name="Tartalom helye 2"/>
          <p:cNvSpPr>
            <a:spLocks noGrp="1"/>
          </p:cNvSpPr>
          <p:nvPr>
            <p:ph idx="1"/>
          </p:nvPr>
        </p:nvSpPr>
        <p:spPr>
          <a:xfrm>
            <a:off x="693812" y="2996952"/>
            <a:ext cx="10729192" cy="3175248"/>
          </a:xfrm>
        </p:spPr>
        <p:txBody>
          <a:bodyPr/>
          <a:lstStyle/>
          <a:p>
            <a:pPr marL="0" indent="0">
              <a:buNone/>
            </a:pPr>
            <a:r>
              <a:rPr lang="hu-HU" dirty="0"/>
              <a:t>Ha </a:t>
            </a:r>
            <a:r>
              <a:rPr lang="hu-HU" b="1" dirty="0">
                <a:solidFill>
                  <a:srgbClr val="FF0000"/>
                </a:solidFill>
              </a:rPr>
              <a:t>kiléte</a:t>
            </a:r>
            <a:r>
              <a:rPr lang="hu-HU" dirty="0"/>
              <a:t> igazolását </a:t>
            </a:r>
            <a:r>
              <a:rPr lang="hu-HU" b="1" dirty="0">
                <a:solidFill>
                  <a:srgbClr val="FF0000"/>
                </a:solidFill>
              </a:rPr>
              <a:t>megtagadja</a:t>
            </a:r>
            <a:r>
              <a:rPr lang="hu-HU" dirty="0"/>
              <a:t>, vagy a közölt </a:t>
            </a:r>
            <a:r>
              <a:rPr lang="hu-HU" b="1" dirty="0">
                <a:solidFill>
                  <a:srgbClr val="FF0000"/>
                </a:solidFill>
              </a:rPr>
              <a:t>adatok</a:t>
            </a:r>
            <a:r>
              <a:rPr lang="hu-HU" dirty="0"/>
              <a:t> nyilvánvalóan </a:t>
            </a:r>
            <a:r>
              <a:rPr lang="hu-HU" b="1" dirty="0">
                <a:solidFill>
                  <a:srgbClr val="FF0000"/>
                </a:solidFill>
              </a:rPr>
              <a:t>valótlanok</a:t>
            </a:r>
            <a:r>
              <a:rPr lang="hu-HU" dirty="0"/>
              <a:t>, indokolt esetben igazoltatásra </a:t>
            </a:r>
            <a:r>
              <a:rPr lang="hu-HU" b="1" dirty="0">
                <a:solidFill>
                  <a:srgbClr val="FF0000"/>
                </a:solidFill>
              </a:rPr>
              <a:t>jogosult</a:t>
            </a:r>
            <a:r>
              <a:rPr lang="hu-HU" dirty="0"/>
              <a:t> hatósági személyt kér.</a:t>
            </a:r>
          </a:p>
          <a:p>
            <a:pPr marL="0" indent="0">
              <a:buNone/>
            </a:pPr>
            <a:r>
              <a:rPr lang="hu-HU" dirty="0"/>
              <a:t>Ha nem járul hozzá a csomag-átvizsgáláshoz (ha az előírás), vagy tiltott </a:t>
            </a:r>
            <a:r>
              <a:rPr lang="hu-HU" b="1" dirty="0">
                <a:solidFill>
                  <a:srgbClr val="FF0000"/>
                </a:solidFill>
              </a:rPr>
              <a:t>tárgyat</a:t>
            </a:r>
            <a:r>
              <a:rPr lang="hu-HU" dirty="0"/>
              <a:t> kíván bevinni.</a:t>
            </a:r>
          </a:p>
          <a:p>
            <a:endParaRPr lang="hu-HU" dirty="0"/>
          </a:p>
        </p:txBody>
      </p:sp>
    </p:spTree>
    <p:extLst>
      <p:ext uri="{BB962C8B-B14F-4D97-AF65-F5344CB8AC3E}">
        <p14:creationId xmlns:p14="http://schemas.microsoft.com/office/powerpoint/2010/main" val="34197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236. Állapítsa </a:t>
            </a:r>
            <a:r>
              <a:rPr lang="hu-HU" dirty="0"/>
              <a:t>meg milyen bűncselekmény valósult meg az alábbi esetben!</a:t>
            </a:r>
            <a:br>
              <a:rPr lang="hu-HU" dirty="0"/>
            </a:br>
            <a:endParaRPr lang="hu-HU" dirty="0"/>
          </a:p>
        </p:txBody>
      </p:sp>
      <p:sp>
        <p:nvSpPr>
          <p:cNvPr id="3" name="Tartalom helye 2"/>
          <p:cNvSpPr>
            <a:spLocks noGrp="1"/>
          </p:cNvSpPr>
          <p:nvPr>
            <p:ph idx="1"/>
          </p:nvPr>
        </p:nvSpPr>
        <p:spPr/>
        <p:txBody>
          <a:bodyPr/>
          <a:lstStyle/>
          <a:p>
            <a:pPr marL="0" indent="0">
              <a:buNone/>
            </a:pPr>
            <a:r>
              <a:rPr lang="hu-HU" dirty="0"/>
              <a:t>A kivonuló járőr gépkocsival a diszpécser által megadott címre tart gépkocsival. Már késésben is voltak, amikor egy közúti közlekedési baleset helyszínéhez érkeztek. Azt látták, hogy két autó egymásnak ütközött és az egyik autóban a kormánykerékre bukva ül egy férfi. Miután siettek, úgy gondolták, majd más autósok megállnak.</a:t>
            </a:r>
          </a:p>
          <a:p>
            <a:pPr marL="0" indent="0">
              <a:buNone/>
            </a:pPr>
            <a:r>
              <a:rPr lang="hu-HU" b="1" dirty="0"/>
              <a:t> </a:t>
            </a:r>
            <a:endParaRPr lang="hu-HU" dirty="0"/>
          </a:p>
          <a:p>
            <a:pPr marL="0" indent="0">
              <a:buNone/>
            </a:pPr>
            <a:r>
              <a:rPr lang="hu-HU" b="1" dirty="0">
                <a:solidFill>
                  <a:srgbClr val="FF0000"/>
                </a:solidFill>
              </a:rPr>
              <a:t>Megoldás: Segítségnyújtás elmulasztása bűntette</a:t>
            </a:r>
            <a:endParaRPr lang="hu-HU" dirty="0">
              <a:solidFill>
                <a:srgbClr val="FF0000"/>
              </a:solidFill>
            </a:endParaRPr>
          </a:p>
          <a:p>
            <a:endParaRPr lang="hu-HU" dirty="0"/>
          </a:p>
        </p:txBody>
      </p:sp>
    </p:spTree>
    <p:extLst>
      <p:ext uri="{BB962C8B-B14F-4D97-AF65-F5344CB8AC3E}">
        <p14:creationId xmlns:p14="http://schemas.microsoft.com/office/powerpoint/2010/main" val="90336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237. Aláhúzással</a:t>
            </a:r>
            <a:r>
              <a:rPr lang="hu-HU" b="1" dirty="0" smtClean="0"/>
              <a:t> </a:t>
            </a:r>
            <a:r>
              <a:rPr lang="hu-HU" b="1" dirty="0"/>
              <a:t>jelölje meg, hogy igaz vagy hamis az alábbi állítás!</a:t>
            </a:r>
            <a:r>
              <a:rPr lang="hu-HU" dirty="0"/>
              <a:t/>
            </a:r>
            <a:br>
              <a:rPr lang="hu-HU" dirty="0"/>
            </a:br>
            <a:endParaRPr lang="hu-HU" dirty="0"/>
          </a:p>
        </p:txBody>
      </p:sp>
      <p:sp>
        <p:nvSpPr>
          <p:cNvPr id="3" name="Tartalom helye 2"/>
          <p:cNvSpPr>
            <a:spLocks noGrp="1"/>
          </p:cNvSpPr>
          <p:nvPr>
            <p:ph idx="1"/>
          </p:nvPr>
        </p:nvSpPr>
        <p:spPr>
          <a:xfrm>
            <a:off x="981844" y="1905000"/>
            <a:ext cx="9684570" cy="4267200"/>
          </a:xfrm>
        </p:spPr>
        <p:txBody>
          <a:bodyPr/>
          <a:lstStyle/>
          <a:p>
            <a:pPr marL="0" indent="0" algn="just">
              <a:buNone/>
            </a:pPr>
            <a:r>
              <a:rPr lang="hu-HU" dirty="0"/>
              <a:t>Az erőszakos vagyon elleni bűncselekmények társadalomra veszélyessége olyan nagyfokú, hogy csak bűntetti </a:t>
            </a:r>
            <a:r>
              <a:rPr lang="hu-HU" dirty="0" err="1"/>
              <a:t>alakzatuk</a:t>
            </a:r>
            <a:r>
              <a:rPr lang="hu-HU" dirty="0"/>
              <a:t> van. Éppen ezért ezeknek a bűncselekményeknek nincs szabálysértési </a:t>
            </a:r>
            <a:r>
              <a:rPr lang="hu-HU" dirty="0" err="1"/>
              <a:t>alakzatuk</a:t>
            </a:r>
            <a:r>
              <a:rPr lang="hu-HU" dirty="0"/>
              <a:t> sem.</a:t>
            </a:r>
          </a:p>
          <a:p>
            <a:pPr marL="0" indent="0">
              <a:buNone/>
            </a:pPr>
            <a:endParaRPr lang="hu-HU" dirty="0"/>
          </a:p>
          <a:p>
            <a:pPr lvl="0"/>
            <a:r>
              <a:rPr lang="hu-HU" b="1" dirty="0">
                <a:solidFill>
                  <a:srgbClr val="FF0000"/>
                </a:solidFill>
              </a:rPr>
              <a:t>Igaz</a:t>
            </a:r>
            <a:r>
              <a:rPr lang="hu-HU" b="1" dirty="0"/>
              <a:t>				</a:t>
            </a:r>
            <a:r>
              <a:rPr lang="hu-HU" dirty="0"/>
              <a:t>b) hamis</a:t>
            </a:r>
          </a:p>
          <a:p>
            <a:pPr marL="0" indent="0">
              <a:buNone/>
            </a:pPr>
            <a:endParaRPr lang="hu-HU" dirty="0"/>
          </a:p>
          <a:p>
            <a:pPr marL="0" indent="0">
              <a:buNone/>
            </a:pPr>
            <a:r>
              <a:rPr lang="hu-HU" b="1" dirty="0">
                <a:solidFill>
                  <a:srgbClr val="FF0000"/>
                </a:solidFill>
              </a:rPr>
              <a:t>Megoldás: a) igaz</a:t>
            </a:r>
            <a:endParaRPr lang="hu-HU" dirty="0">
              <a:solidFill>
                <a:srgbClr val="FF0000"/>
              </a:solidFill>
            </a:endParaRPr>
          </a:p>
          <a:p>
            <a:endParaRPr lang="hu-HU" dirty="0">
              <a:solidFill>
                <a:srgbClr val="FF0000"/>
              </a:solidFill>
            </a:endParaRPr>
          </a:p>
        </p:txBody>
      </p:sp>
    </p:spTree>
    <p:extLst>
      <p:ext uri="{BB962C8B-B14F-4D97-AF65-F5344CB8AC3E}">
        <p14:creationId xmlns:p14="http://schemas.microsoft.com/office/powerpoint/2010/main" val="178681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238. Aláhúzással </a:t>
            </a:r>
            <a:r>
              <a:rPr lang="hu-HU" dirty="0"/>
              <a:t>jelölje meg az alábbi felsorolásból azokat, amelyek a magyar állampolgárok alapvető jogai közé tartoznak!</a:t>
            </a:r>
            <a:br>
              <a:rPr lang="hu-HU" dirty="0"/>
            </a:br>
            <a:endParaRPr lang="hu-HU" dirty="0"/>
          </a:p>
        </p:txBody>
      </p:sp>
      <p:sp>
        <p:nvSpPr>
          <p:cNvPr id="3" name="Tartalom helye 2"/>
          <p:cNvSpPr>
            <a:spLocks noGrp="1"/>
          </p:cNvSpPr>
          <p:nvPr>
            <p:ph idx="1"/>
          </p:nvPr>
        </p:nvSpPr>
        <p:spPr/>
        <p:txBody>
          <a:bodyPr/>
          <a:lstStyle/>
          <a:p>
            <a:pPr lvl="0"/>
            <a:r>
              <a:rPr lang="hu-HU" b="1" dirty="0">
                <a:solidFill>
                  <a:srgbClr val="FF0000"/>
                </a:solidFill>
              </a:rPr>
              <a:t>Jogorvoslati</a:t>
            </a:r>
            <a:endParaRPr lang="hu-HU" dirty="0">
              <a:solidFill>
                <a:srgbClr val="FF0000"/>
              </a:solidFill>
            </a:endParaRPr>
          </a:p>
          <a:p>
            <a:pPr lvl="0"/>
            <a:r>
              <a:rPr lang="hu-HU" dirty="0"/>
              <a:t>Honvédelmi</a:t>
            </a:r>
          </a:p>
          <a:p>
            <a:pPr lvl="0"/>
            <a:r>
              <a:rPr lang="hu-HU" dirty="0"/>
              <a:t>Jogszabályok betartása</a:t>
            </a:r>
          </a:p>
          <a:p>
            <a:pPr lvl="0"/>
            <a:r>
              <a:rPr lang="hu-HU" b="1" dirty="0">
                <a:solidFill>
                  <a:srgbClr val="FF0000"/>
                </a:solidFill>
              </a:rPr>
              <a:t>Tulajdonhoz</a:t>
            </a:r>
            <a:endParaRPr lang="hu-HU" dirty="0">
              <a:solidFill>
                <a:srgbClr val="FF0000"/>
              </a:solidFill>
            </a:endParaRPr>
          </a:p>
          <a:p>
            <a:pPr lvl="0"/>
            <a:r>
              <a:rPr lang="hu-HU" b="1" dirty="0">
                <a:solidFill>
                  <a:srgbClr val="FF0000"/>
                </a:solidFill>
              </a:rPr>
              <a:t>Emberi méltósághoz</a:t>
            </a:r>
            <a:endParaRPr lang="hu-HU" dirty="0">
              <a:solidFill>
                <a:srgbClr val="FF0000"/>
              </a:solidFill>
            </a:endParaRPr>
          </a:p>
          <a:p>
            <a:pPr lvl="0"/>
            <a:r>
              <a:rPr lang="hu-HU" dirty="0"/>
              <a:t>Rászoruló szülő ellátása</a:t>
            </a:r>
          </a:p>
          <a:p>
            <a:pPr marL="0" indent="0">
              <a:buNone/>
            </a:pPr>
            <a:r>
              <a:rPr lang="hu-HU" b="1" dirty="0">
                <a:solidFill>
                  <a:srgbClr val="FF0000"/>
                </a:solidFill>
              </a:rPr>
              <a:t>Megoldás: a), d), e)</a:t>
            </a:r>
            <a:endParaRPr lang="hu-HU" dirty="0">
              <a:solidFill>
                <a:srgbClr val="FF0000"/>
              </a:solidFill>
            </a:endParaRPr>
          </a:p>
          <a:p>
            <a:endParaRPr lang="hu-HU" dirty="0"/>
          </a:p>
        </p:txBody>
      </p:sp>
    </p:spTree>
    <p:extLst>
      <p:ext uri="{BB962C8B-B14F-4D97-AF65-F5344CB8AC3E}">
        <p14:creationId xmlns:p14="http://schemas.microsoft.com/office/powerpoint/2010/main" val="245564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3772" y="274638"/>
            <a:ext cx="11449272" cy="778098"/>
          </a:xfrm>
        </p:spPr>
        <p:txBody>
          <a:bodyPr>
            <a:noAutofit/>
          </a:bodyPr>
          <a:lstStyle/>
          <a:p>
            <a:r>
              <a:rPr lang="hu-HU" sz="2200" dirty="0" smtClean="0"/>
              <a:t>23. Válassza </a:t>
            </a:r>
            <a:r>
              <a:rPr lang="hu-HU" sz="2200" dirty="0"/>
              <a:t>ki, hogy az alábbi képek közül melyiken végeznek személy és vagyonőri tevékenységet</a:t>
            </a:r>
            <a:r>
              <a:rPr lang="hu-HU" sz="2200" dirty="0" smtClean="0"/>
              <a:t>.</a:t>
            </a:r>
            <a:endParaRPr lang="hu-HU" sz="2200" dirty="0"/>
          </a:p>
        </p:txBody>
      </p:sp>
      <p:pic>
        <p:nvPicPr>
          <p:cNvPr id="4" name="Tartalom helye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5559" y="1826917"/>
            <a:ext cx="1862177" cy="1602083"/>
          </a:xfrm>
          <a:prstGeom prst="rect">
            <a:avLst/>
          </a:prstGeom>
        </p:spPr>
      </p:pic>
      <p:pic>
        <p:nvPicPr>
          <p:cNvPr id="5" name="Kép 4"/>
          <p:cNvPicPr/>
          <p:nvPr/>
        </p:nvPicPr>
        <p:blipFill>
          <a:blip r:embed="rId3" cstate="print">
            <a:extLst>
              <a:ext uri="{28A0092B-C50C-407E-A947-70E740481C1C}">
                <a14:useLocalDpi xmlns:a14="http://schemas.microsoft.com/office/drawing/2010/main" val="0"/>
              </a:ext>
            </a:extLst>
          </a:blip>
          <a:stretch>
            <a:fillRect/>
          </a:stretch>
        </p:blipFill>
        <p:spPr>
          <a:xfrm>
            <a:off x="2173580" y="1827866"/>
            <a:ext cx="1673788" cy="1601134"/>
          </a:xfrm>
          <a:prstGeom prst="rect">
            <a:avLst/>
          </a:prstGeom>
        </p:spPr>
      </p:pic>
      <p:pic>
        <p:nvPicPr>
          <p:cNvPr id="6" name="Kép 5"/>
          <p:cNvPicPr/>
          <p:nvPr/>
        </p:nvPicPr>
        <p:blipFill>
          <a:blip r:embed="rId4" cstate="print">
            <a:extLst>
              <a:ext uri="{28A0092B-C50C-407E-A947-70E740481C1C}">
                <a14:useLocalDpi xmlns:a14="http://schemas.microsoft.com/office/drawing/2010/main" val="0"/>
              </a:ext>
            </a:extLst>
          </a:blip>
          <a:stretch>
            <a:fillRect/>
          </a:stretch>
        </p:blipFill>
        <p:spPr>
          <a:xfrm>
            <a:off x="4008418" y="1843875"/>
            <a:ext cx="1792844" cy="1585125"/>
          </a:xfrm>
          <a:prstGeom prst="rect">
            <a:avLst/>
          </a:prstGeom>
        </p:spPr>
      </p:pic>
      <p:pic>
        <p:nvPicPr>
          <p:cNvPr id="7" name="Kép 6"/>
          <p:cNvPicPr/>
          <p:nvPr/>
        </p:nvPicPr>
        <p:blipFill>
          <a:blip r:embed="rId5" cstate="print">
            <a:extLst>
              <a:ext uri="{28A0092B-C50C-407E-A947-70E740481C1C}">
                <a14:useLocalDpi xmlns:a14="http://schemas.microsoft.com/office/drawing/2010/main" val="0"/>
              </a:ext>
            </a:extLst>
          </a:blip>
          <a:stretch>
            <a:fillRect/>
          </a:stretch>
        </p:blipFill>
        <p:spPr>
          <a:xfrm>
            <a:off x="5962312" y="1854612"/>
            <a:ext cx="1140211" cy="1637733"/>
          </a:xfrm>
          <a:prstGeom prst="rect">
            <a:avLst/>
          </a:prstGeom>
        </p:spPr>
      </p:pic>
      <p:pic>
        <p:nvPicPr>
          <p:cNvPr id="8" name="Kép 7"/>
          <p:cNvPicPr/>
          <p:nvPr/>
        </p:nvPicPr>
        <p:blipFill>
          <a:blip r:embed="rId6">
            <a:extLst>
              <a:ext uri="{28A0092B-C50C-407E-A947-70E740481C1C}">
                <a14:useLocalDpi xmlns:a14="http://schemas.microsoft.com/office/drawing/2010/main" val="0"/>
              </a:ext>
            </a:extLst>
          </a:blip>
          <a:stretch>
            <a:fillRect/>
          </a:stretch>
        </p:blipFill>
        <p:spPr>
          <a:xfrm>
            <a:off x="7198366" y="1865351"/>
            <a:ext cx="2568454" cy="1626993"/>
          </a:xfrm>
          <a:prstGeom prst="rect">
            <a:avLst/>
          </a:prstGeom>
        </p:spPr>
      </p:pic>
      <p:pic>
        <p:nvPicPr>
          <p:cNvPr id="9" name="Kép 8" descr="Index - Külföld - Kínában annyi a csúcsgazdag, hogy nem bírnak elég testőrt  képezni a biztonsági cégek"/>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879696" y="1845660"/>
            <a:ext cx="2047364" cy="1655348"/>
          </a:xfrm>
          <a:prstGeom prst="rect">
            <a:avLst/>
          </a:prstGeom>
          <a:noFill/>
          <a:ln>
            <a:noFill/>
          </a:ln>
        </p:spPr>
      </p:pic>
      <p:sp>
        <p:nvSpPr>
          <p:cNvPr id="10" name="Szövegdoboz 9"/>
          <p:cNvSpPr txBox="1"/>
          <p:nvPr/>
        </p:nvSpPr>
        <p:spPr>
          <a:xfrm>
            <a:off x="215561" y="3492346"/>
            <a:ext cx="1845144" cy="432048"/>
          </a:xfrm>
          <a:prstGeom prst="rect">
            <a:avLst/>
          </a:prstGeom>
          <a:noFill/>
        </p:spPr>
        <p:txBody>
          <a:bodyPr wrap="square" rtlCol="0">
            <a:spAutoFit/>
          </a:bodyPr>
          <a:lstStyle/>
          <a:p>
            <a:pPr algn="ctr">
              <a:lnSpc>
                <a:spcPct val="90000"/>
              </a:lnSpc>
            </a:pPr>
            <a:r>
              <a:rPr lang="hu-HU" sz="2400" dirty="0" smtClean="0"/>
              <a:t>a)</a:t>
            </a:r>
            <a:endParaRPr lang="hu-HU" sz="2400" dirty="0"/>
          </a:p>
        </p:txBody>
      </p:sp>
      <p:sp>
        <p:nvSpPr>
          <p:cNvPr id="11" name="Szövegdoboz 10"/>
          <p:cNvSpPr txBox="1"/>
          <p:nvPr/>
        </p:nvSpPr>
        <p:spPr>
          <a:xfrm>
            <a:off x="7198366" y="3492346"/>
            <a:ext cx="2520280" cy="432048"/>
          </a:xfrm>
          <a:prstGeom prst="rect">
            <a:avLst/>
          </a:prstGeom>
          <a:noFill/>
        </p:spPr>
        <p:txBody>
          <a:bodyPr wrap="square" rtlCol="0">
            <a:spAutoFit/>
          </a:bodyPr>
          <a:lstStyle/>
          <a:p>
            <a:pPr algn="ctr">
              <a:lnSpc>
                <a:spcPct val="90000"/>
              </a:lnSpc>
            </a:pPr>
            <a:r>
              <a:rPr lang="hu-HU" sz="2400" dirty="0"/>
              <a:t>e</a:t>
            </a:r>
            <a:r>
              <a:rPr lang="hu-HU" sz="2400" dirty="0" smtClean="0"/>
              <a:t>)</a:t>
            </a:r>
            <a:endParaRPr lang="hu-HU" sz="2400" dirty="0"/>
          </a:p>
        </p:txBody>
      </p:sp>
      <p:sp>
        <p:nvSpPr>
          <p:cNvPr id="12" name="Szövegdoboz 11"/>
          <p:cNvSpPr txBox="1"/>
          <p:nvPr/>
        </p:nvSpPr>
        <p:spPr>
          <a:xfrm>
            <a:off x="4005020" y="3501008"/>
            <a:ext cx="1725954" cy="432048"/>
          </a:xfrm>
          <a:prstGeom prst="rect">
            <a:avLst/>
          </a:prstGeom>
          <a:noFill/>
        </p:spPr>
        <p:txBody>
          <a:bodyPr wrap="square" rtlCol="0">
            <a:spAutoFit/>
          </a:bodyPr>
          <a:lstStyle/>
          <a:p>
            <a:pPr algn="ctr">
              <a:lnSpc>
                <a:spcPct val="90000"/>
              </a:lnSpc>
            </a:pPr>
            <a:r>
              <a:rPr lang="hu-HU" sz="2400" dirty="0"/>
              <a:t>c</a:t>
            </a:r>
            <a:r>
              <a:rPr lang="hu-HU" sz="2400" dirty="0" smtClean="0"/>
              <a:t>)</a:t>
            </a:r>
            <a:endParaRPr lang="hu-HU" sz="2400" dirty="0"/>
          </a:p>
        </p:txBody>
      </p:sp>
      <p:sp>
        <p:nvSpPr>
          <p:cNvPr id="13" name="Szövegdoboz 12"/>
          <p:cNvSpPr txBox="1"/>
          <p:nvPr/>
        </p:nvSpPr>
        <p:spPr>
          <a:xfrm>
            <a:off x="5962313" y="3502074"/>
            <a:ext cx="1008112" cy="432048"/>
          </a:xfrm>
          <a:prstGeom prst="rect">
            <a:avLst/>
          </a:prstGeom>
          <a:noFill/>
        </p:spPr>
        <p:txBody>
          <a:bodyPr wrap="square" rtlCol="0">
            <a:spAutoFit/>
          </a:bodyPr>
          <a:lstStyle/>
          <a:p>
            <a:pPr algn="ctr">
              <a:lnSpc>
                <a:spcPct val="90000"/>
              </a:lnSpc>
            </a:pPr>
            <a:r>
              <a:rPr lang="hu-HU" sz="2400" dirty="0"/>
              <a:t>d</a:t>
            </a:r>
            <a:r>
              <a:rPr lang="hu-HU" sz="2400" dirty="0" smtClean="0"/>
              <a:t>)</a:t>
            </a:r>
            <a:endParaRPr lang="hu-HU" sz="2400" dirty="0"/>
          </a:p>
        </p:txBody>
      </p:sp>
      <p:sp>
        <p:nvSpPr>
          <p:cNvPr id="14" name="Szövegdoboz 13"/>
          <p:cNvSpPr txBox="1"/>
          <p:nvPr/>
        </p:nvSpPr>
        <p:spPr>
          <a:xfrm>
            <a:off x="2173580" y="3492346"/>
            <a:ext cx="1618814" cy="432048"/>
          </a:xfrm>
          <a:prstGeom prst="rect">
            <a:avLst/>
          </a:prstGeom>
          <a:noFill/>
        </p:spPr>
        <p:txBody>
          <a:bodyPr wrap="square" rtlCol="0">
            <a:spAutoFit/>
          </a:bodyPr>
          <a:lstStyle/>
          <a:p>
            <a:pPr algn="ctr">
              <a:lnSpc>
                <a:spcPct val="90000"/>
              </a:lnSpc>
            </a:pPr>
            <a:r>
              <a:rPr lang="hu-HU" sz="2400" dirty="0"/>
              <a:t>b</a:t>
            </a:r>
            <a:r>
              <a:rPr lang="hu-HU" sz="2400" dirty="0" smtClean="0"/>
              <a:t>)</a:t>
            </a:r>
            <a:endParaRPr lang="hu-HU" sz="2400" dirty="0"/>
          </a:p>
        </p:txBody>
      </p:sp>
      <p:sp>
        <p:nvSpPr>
          <p:cNvPr id="15" name="Szövegdoboz 14"/>
          <p:cNvSpPr txBox="1"/>
          <p:nvPr/>
        </p:nvSpPr>
        <p:spPr>
          <a:xfrm>
            <a:off x="9879696" y="3502074"/>
            <a:ext cx="1903348" cy="432048"/>
          </a:xfrm>
          <a:prstGeom prst="rect">
            <a:avLst/>
          </a:prstGeom>
          <a:noFill/>
        </p:spPr>
        <p:txBody>
          <a:bodyPr wrap="square" rtlCol="0">
            <a:spAutoFit/>
          </a:bodyPr>
          <a:lstStyle/>
          <a:p>
            <a:pPr algn="ctr">
              <a:lnSpc>
                <a:spcPct val="90000"/>
              </a:lnSpc>
            </a:pPr>
            <a:r>
              <a:rPr lang="hu-HU" sz="2400" dirty="0"/>
              <a:t>f</a:t>
            </a:r>
            <a:r>
              <a:rPr lang="hu-HU" sz="2400" dirty="0" smtClean="0"/>
              <a:t>)</a:t>
            </a:r>
            <a:endParaRPr lang="hu-HU" sz="2400" dirty="0"/>
          </a:p>
        </p:txBody>
      </p:sp>
      <p:sp>
        <p:nvSpPr>
          <p:cNvPr id="16" name="Szövegdoboz 15"/>
          <p:cNvSpPr txBox="1"/>
          <p:nvPr/>
        </p:nvSpPr>
        <p:spPr>
          <a:xfrm>
            <a:off x="2638028" y="5085184"/>
            <a:ext cx="7241668" cy="400110"/>
          </a:xfrm>
          <a:prstGeom prst="rect">
            <a:avLst/>
          </a:prstGeom>
          <a:noFill/>
        </p:spPr>
        <p:txBody>
          <a:bodyPr wrap="square" rtlCol="0">
            <a:spAutoFit/>
          </a:bodyPr>
          <a:lstStyle/>
          <a:p>
            <a:r>
              <a:rPr lang="hu-HU" sz="2000" dirty="0">
                <a:solidFill>
                  <a:srgbClr val="FF0000"/>
                </a:solidFill>
              </a:rPr>
              <a:t>Megoldás: a-igen, b-nem, c-igen, d-nem, e-igen, </a:t>
            </a:r>
            <a:r>
              <a:rPr lang="hu-HU" sz="2000" dirty="0" smtClean="0">
                <a:solidFill>
                  <a:srgbClr val="FF0000"/>
                </a:solidFill>
              </a:rPr>
              <a:t>f-igen</a:t>
            </a:r>
            <a:endParaRPr lang="hu-HU" sz="2000" dirty="0">
              <a:solidFill>
                <a:srgbClr val="FF0000"/>
              </a:solidFill>
            </a:endParaRPr>
          </a:p>
        </p:txBody>
      </p:sp>
    </p:spTree>
    <p:extLst>
      <p:ext uri="{BB962C8B-B14F-4D97-AF65-F5344CB8AC3E}">
        <p14:creationId xmlns:p14="http://schemas.microsoft.com/office/powerpoint/2010/main" val="73937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239. Az </a:t>
            </a:r>
            <a:r>
              <a:rPr lang="hu-HU" dirty="0"/>
              <a:t>alábbi jogszabályok közül válassza ki (karikázza be) a szabálysértésre vonatkozót!</a:t>
            </a:r>
            <a:br>
              <a:rPr lang="hu-HU" dirty="0"/>
            </a:br>
            <a:endParaRPr lang="hu-HU" dirty="0"/>
          </a:p>
        </p:txBody>
      </p:sp>
      <p:sp>
        <p:nvSpPr>
          <p:cNvPr id="3" name="Tartalom helye 2"/>
          <p:cNvSpPr>
            <a:spLocks noGrp="1"/>
          </p:cNvSpPr>
          <p:nvPr>
            <p:ph idx="1"/>
          </p:nvPr>
        </p:nvSpPr>
        <p:spPr/>
        <p:txBody>
          <a:bodyPr>
            <a:normAutofit/>
          </a:bodyPr>
          <a:lstStyle/>
          <a:p>
            <a:pPr lvl="0"/>
            <a:r>
              <a:rPr lang="hu-HU" dirty="0"/>
              <a:t>1978. évi IV. tv.</a:t>
            </a:r>
          </a:p>
          <a:p>
            <a:pPr lvl="0"/>
            <a:r>
              <a:rPr lang="hu-HU" dirty="0"/>
              <a:t>22/2012. Kormány rendelet</a:t>
            </a:r>
          </a:p>
          <a:p>
            <a:pPr lvl="0"/>
            <a:r>
              <a:rPr lang="hu-HU" dirty="0"/>
              <a:t>1998. évi XII. tv.</a:t>
            </a:r>
          </a:p>
          <a:p>
            <a:pPr lvl="0"/>
            <a:r>
              <a:rPr lang="hu-HU" dirty="0"/>
              <a:t>1999. évi LXIX. Tv.</a:t>
            </a:r>
          </a:p>
          <a:p>
            <a:pPr lvl="0"/>
            <a:r>
              <a:rPr lang="hu-HU" b="1" dirty="0">
                <a:solidFill>
                  <a:srgbClr val="FF0000"/>
                </a:solidFill>
              </a:rPr>
              <a:t>2012. évi II. tv</a:t>
            </a:r>
            <a:r>
              <a:rPr lang="hu-HU" b="1" dirty="0" smtClean="0">
                <a:solidFill>
                  <a:srgbClr val="FF0000"/>
                </a:solidFill>
              </a:rPr>
              <a:t>.</a:t>
            </a:r>
          </a:p>
          <a:p>
            <a:pPr marL="0" lvl="0" indent="0">
              <a:buNone/>
            </a:pPr>
            <a:endParaRPr lang="hu-HU" dirty="0"/>
          </a:p>
          <a:p>
            <a:pPr marL="0" indent="0">
              <a:buNone/>
            </a:pPr>
            <a:r>
              <a:rPr lang="hu-HU" b="1" dirty="0">
                <a:solidFill>
                  <a:srgbClr val="FF0000"/>
                </a:solidFill>
              </a:rPr>
              <a:t>Megoldás: e)</a:t>
            </a:r>
            <a:endParaRPr lang="hu-HU" dirty="0">
              <a:solidFill>
                <a:srgbClr val="FF0000"/>
              </a:solidFill>
            </a:endParaRPr>
          </a:p>
          <a:p>
            <a:pPr marL="0" indent="0">
              <a:buNone/>
            </a:pPr>
            <a:endParaRPr lang="hu-HU" dirty="0"/>
          </a:p>
        </p:txBody>
      </p:sp>
    </p:spTree>
    <p:extLst>
      <p:ext uri="{BB962C8B-B14F-4D97-AF65-F5344CB8AC3E}">
        <p14:creationId xmlns:p14="http://schemas.microsoft.com/office/powerpoint/2010/main" val="180896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lgn="l"/>
            <a:r>
              <a:rPr lang="hu-HU" dirty="0" smtClean="0"/>
              <a:t>240. Az </a:t>
            </a:r>
            <a:r>
              <a:rPr lang="hu-HU" dirty="0"/>
              <a:t>alábbi válaszlehetőségek közül a megfelelőt kiválasztva egészítse ki a magánlaksértés bűncselekmény törvényi tényállását!</a:t>
            </a:r>
            <a:br>
              <a:rPr lang="hu-HU" dirty="0"/>
            </a:br>
            <a:endParaRPr lang="hu-HU" dirty="0"/>
          </a:p>
        </p:txBody>
      </p:sp>
      <p:sp>
        <p:nvSpPr>
          <p:cNvPr id="3" name="Tartalom helye 2"/>
          <p:cNvSpPr>
            <a:spLocks noGrp="1"/>
          </p:cNvSpPr>
          <p:nvPr>
            <p:ph idx="1"/>
          </p:nvPr>
        </p:nvSpPr>
        <p:spPr/>
        <p:txBody>
          <a:bodyPr/>
          <a:lstStyle/>
          <a:p>
            <a:pPr marL="0" indent="0">
              <a:buNone/>
            </a:pPr>
            <a:r>
              <a:rPr lang="hu-HU" dirty="0"/>
              <a:t>Aki más </a:t>
            </a:r>
            <a:r>
              <a:rPr lang="hu-HU" b="1" dirty="0">
                <a:solidFill>
                  <a:srgbClr val="FF0000"/>
                </a:solidFill>
              </a:rPr>
              <a:t>lakásába</a:t>
            </a:r>
            <a:r>
              <a:rPr lang="hu-HU" dirty="0"/>
              <a:t>, egyéb helyiségébe vagy ezekhez tartozó bekerített helyre </a:t>
            </a:r>
            <a:r>
              <a:rPr lang="hu-HU" b="1" dirty="0">
                <a:solidFill>
                  <a:srgbClr val="FF0000"/>
                </a:solidFill>
              </a:rPr>
              <a:t>erőszakkal</a:t>
            </a:r>
            <a:r>
              <a:rPr lang="hu-HU" dirty="0"/>
              <a:t>, </a:t>
            </a:r>
            <a:r>
              <a:rPr lang="hu-HU" b="1" dirty="0">
                <a:solidFill>
                  <a:srgbClr val="FF0000"/>
                </a:solidFill>
              </a:rPr>
              <a:t>fenyegetéssel</a:t>
            </a:r>
            <a:r>
              <a:rPr lang="hu-HU" dirty="0"/>
              <a:t> vagy hivatalos eljárás színlelésével </a:t>
            </a:r>
            <a:r>
              <a:rPr lang="hu-HU" b="1" dirty="0">
                <a:solidFill>
                  <a:srgbClr val="FF0000"/>
                </a:solidFill>
              </a:rPr>
              <a:t>bemegy</a:t>
            </a:r>
            <a:r>
              <a:rPr lang="hu-HU" dirty="0"/>
              <a:t>, illetve ott bent marad, </a:t>
            </a:r>
            <a:r>
              <a:rPr lang="hu-HU" b="1" dirty="0">
                <a:solidFill>
                  <a:srgbClr val="FF0000"/>
                </a:solidFill>
              </a:rPr>
              <a:t>vétség</a:t>
            </a:r>
            <a:r>
              <a:rPr lang="hu-HU" dirty="0"/>
              <a:t> miatt két évig terjedő szabadságvesztéssel büntetendő.</a:t>
            </a:r>
          </a:p>
          <a:p>
            <a:endParaRPr lang="hu-HU" dirty="0"/>
          </a:p>
          <a:p>
            <a:pPr marL="0" indent="0">
              <a:buNone/>
            </a:pPr>
            <a:r>
              <a:rPr lang="hu-HU" dirty="0"/>
              <a:t>Válaszlehetőségek: </a:t>
            </a:r>
            <a:endParaRPr lang="hu-HU" dirty="0" smtClean="0"/>
          </a:p>
          <a:p>
            <a:pPr marL="0" indent="0">
              <a:buNone/>
            </a:pPr>
            <a:r>
              <a:rPr lang="hu-HU" b="1" dirty="0" smtClean="0">
                <a:solidFill>
                  <a:srgbClr val="FF0000"/>
                </a:solidFill>
              </a:rPr>
              <a:t>lakásába</a:t>
            </a:r>
            <a:r>
              <a:rPr lang="hu-HU" dirty="0"/>
              <a:t>, helyiségbe, </a:t>
            </a:r>
            <a:r>
              <a:rPr lang="hu-HU" b="1" dirty="0">
                <a:solidFill>
                  <a:srgbClr val="FF0000"/>
                </a:solidFill>
              </a:rPr>
              <a:t>erőszakkal</a:t>
            </a:r>
            <a:r>
              <a:rPr lang="hu-HU" dirty="0"/>
              <a:t>, </a:t>
            </a:r>
            <a:r>
              <a:rPr lang="hu-HU" b="1" dirty="0">
                <a:solidFill>
                  <a:srgbClr val="FF0000"/>
                </a:solidFill>
              </a:rPr>
              <a:t>fenyegetéssel</a:t>
            </a:r>
            <a:r>
              <a:rPr lang="hu-HU" dirty="0"/>
              <a:t>, csellel, fondorlattal, kérleléssel, </a:t>
            </a:r>
            <a:r>
              <a:rPr lang="hu-HU" b="1" dirty="0">
                <a:solidFill>
                  <a:srgbClr val="FF0000"/>
                </a:solidFill>
              </a:rPr>
              <a:t>bemegy</a:t>
            </a:r>
            <a:r>
              <a:rPr lang="hu-HU" dirty="0"/>
              <a:t>, kijön, </a:t>
            </a:r>
            <a:r>
              <a:rPr lang="hu-HU" b="1" dirty="0">
                <a:solidFill>
                  <a:srgbClr val="FF0000"/>
                </a:solidFill>
              </a:rPr>
              <a:t>vétség</a:t>
            </a:r>
            <a:r>
              <a:rPr lang="hu-HU" dirty="0"/>
              <a:t>, bűncselekmény, bent tartózkodik</a:t>
            </a:r>
          </a:p>
          <a:p>
            <a:endParaRPr lang="hu-HU" dirty="0"/>
          </a:p>
        </p:txBody>
      </p:sp>
    </p:spTree>
    <p:extLst>
      <p:ext uri="{BB962C8B-B14F-4D97-AF65-F5344CB8AC3E}">
        <p14:creationId xmlns:p14="http://schemas.microsoft.com/office/powerpoint/2010/main" val="218545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994122"/>
          </a:xfrm>
        </p:spPr>
        <p:txBody>
          <a:bodyPr/>
          <a:lstStyle/>
          <a:p>
            <a:pPr lvl="0"/>
            <a:r>
              <a:rPr lang="hu-HU" dirty="0" smtClean="0"/>
              <a:t>241. Az </a:t>
            </a:r>
            <a:r>
              <a:rPr lang="hu-HU" dirty="0"/>
              <a:t>alábbi felsorolásból válassza ki a személy-és vagyonőri tevékenység ellátása során végzett intézkedésekre vonatkozó alapelveket</a:t>
            </a:r>
            <a:r>
              <a:rPr lang="hu-HU" dirty="0" smtClean="0"/>
              <a:t>!</a:t>
            </a:r>
            <a:endParaRPr lang="hu-HU" dirty="0"/>
          </a:p>
        </p:txBody>
      </p:sp>
      <p:sp>
        <p:nvSpPr>
          <p:cNvPr id="3" name="Tartalom helye 2"/>
          <p:cNvSpPr>
            <a:spLocks noGrp="1"/>
          </p:cNvSpPr>
          <p:nvPr>
            <p:ph idx="1"/>
          </p:nvPr>
        </p:nvSpPr>
        <p:spPr>
          <a:xfrm>
            <a:off x="1522414" y="1700808"/>
            <a:ext cx="9144000" cy="4968552"/>
          </a:xfrm>
        </p:spPr>
        <p:txBody>
          <a:bodyPr>
            <a:normAutofit fontScale="70000" lnSpcReduction="20000"/>
          </a:bodyPr>
          <a:lstStyle/>
          <a:p>
            <a:pPr lvl="0"/>
            <a:r>
              <a:rPr lang="hu-HU" b="1" dirty="0">
                <a:solidFill>
                  <a:srgbClr val="FF0000"/>
                </a:solidFill>
              </a:rPr>
              <a:t>Szükségesség</a:t>
            </a:r>
            <a:endParaRPr lang="hu-HU" dirty="0">
              <a:solidFill>
                <a:srgbClr val="FF0000"/>
              </a:solidFill>
            </a:endParaRPr>
          </a:p>
          <a:p>
            <a:pPr lvl="0"/>
            <a:r>
              <a:rPr lang="hu-HU" dirty="0"/>
              <a:t>Mértékletesség</a:t>
            </a:r>
          </a:p>
          <a:p>
            <a:pPr lvl="0"/>
            <a:r>
              <a:rPr lang="hu-HU" dirty="0"/>
              <a:t>Erős fizikum</a:t>
            </a:r>
          </a:p>
          <a:p>
            <a:pPr lvl="0"/>
            <a:r>
              <a:rPr lang="hu-HU" dirty="0"/>
              <a:t>Hatékonyság</a:t>
            </a:r>
          </a:p>
          <a:p>
            <a:pPr lvl="0"/>
            <a:r>
              <a:rPr lang="hu-HU" dirty="0"/>
              <a:t>Környezeti ártalmak kerülése</a:t>
            </a:r>
          </a:p>
          <a:p>
            <a:pPr lvl="0"/>
            <a:r>
              <a:rPr lang="hu-HU" b="1" dirty="0">
                <a:solidFill>
                  <a:srgbClr val="FF0000"/>
                </a:solidFill>
              </a:rPr>
              <a:t>Arányosság</a:t>
            </a:r>
            <a:endParaRPr lang="hu-HU" dirty="0">
              <a:solidFill>
                <a:srgbClr val="FF0000"/>
              </a:solidFill>
            </a:endParaRPr>
          </a:p>
          <a:p>
            <a:pPr lvl="0"/>
            <a:r>
              <a:rPr lang="hu-HU" dirty="0"/>
              <a:t>Bátorság</a:t>
            </a:r>
          </a:p>
          <a:p>
            <a:pPr lvl="0"/>
            <a:r>
              <a:rPr lang="hu-HU" dirty="0"/>
              <a:t>Méltánytalanság</a:t>
            </a:r>
          </a:p>
          <a:p>
            <a:pPr lvl="0"/>
            <a:r>
              <a:rPr lang="hu-HU" b="1" dirty="0">
                <a:solidFill>
                  <a:srgbClr val="FF0000"/>
                </a:solidFill>
              </a:rPr>
              <a:t>Szakszerűség</a:t>
            </a:r>
            <a:endParaRPr lang="hu-HU" dirty="0">
              <a:solidFill>
                <a:srgbClr val="FF0000"/>
              </a:solidFill>
            </a:endParaRPr>
          </a:p>
          <a:p>
            <a:pPr lvl="0"/>
            <a:r>
              <a:rPr lang="hu-HU" b="1" dirty="0">
                <a:solidFill>
                  <a:srgbClr val="FF0000"/>
                </a:solidFill>
              </a:rPr>
              <a:t>Biztonságosság</a:t>
            </a:r>
            <a:endParaRPr lang="hu-HU" dirty="0">
              <a:solidFill>
                <a:srgbClr val="FF0000"/>
              </a:solidFill>
            </a:endParaRPr>
          </a:p>
          <a:p>
            <a:pPr lvl="0"/>
            <a:r>
              <a:rPr lang="hu-HU" b="1" dirty="0">
                <a:solidFill>
                  <a:srgbClr val="FF0000"/>
                </a:solidFill>
              </a:rPr>
              <a:t>Jogszerűség</a:t>
            </a:r>
            <a:endParaRPr lang="hu-HU" dirty="0">
              <a:solidFill>
                <a:srgbClr val="FF0000"/>
              </a:solidFill>
            </a:endParaRPr>
          </a:p>
          <a:p>
            <a:pPr marL="0" indent="0">
              <a:buNone/>
            </a:pPr>
            <a:r>
              <a:rPr lang="hu-HU" sz="3200" b="1" dirty="0" smtClean="0">
                <a:solidFill>
                  <a:srgbClr val="FF0000"/>
                </a:solidFill>
              </a:rPr>
              <a:t>				Megoldás</a:t>
            </a:r>
            <a:r>
              <a:rPr lang="hu-HU" sz="3200" b="1" dirty="0">
                <a:solidFill>
                  <a:srgbClr val="FF0000"/>
                </a:solidFill>
              </a:rPr>
              <a:t>: a), f), i), j), k)</a:t>
            </a:r>
            <a:endParaRPr lang="hu-HU" sz="3200" dirty="0">
              <a:solidFill>
                <a:srgbClr val="FF0000"/>
              </a:solidFill>
            </a:endParaRPr>
          </a:p>
          <a:p>
            <a:endParaRPr lang="hu-HU" dirty="0"/>
          </a:p>
        </p:txBody>
      </p:sp>
    </p:spTree>
    <p:extLst>
      <p:ext uri="{BB962C8B-B14F-4D97-AF65-F5344CB8AC3E}">
        <p14:creationId xmlns:p14="http://schemas.microsoft.com/office/powerpoint/2010/main" val="300241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242. </a:t>
            </a:r>
            <a:r>
              <a:rPr lang="hu-HU" dirty="0"/>
              <a:t>Az alábbi válaszlehetőségek közül a megfelelő kifejezést kiválasztva egészítse ki a jogos védelem törvényi tényállásának főbb rendelkezéseit a Büntető Törvénykönyv rendelkezései alapján</a:t>
            </a:r>
            <a:r>
              <a:rPr lang="hu-HU" dirty="0" smtClean="0"/>
              <a:t>!</a:t>
            </a:r>
            <a:endParaRPr lang="hu-HU" dirty="0"/>
          </a:p>
        </p:txBody>
      </p:sp>
      <p:sp>
        <p:nvSpPr>
          <p:cNvPr id="3" name="Tartalom helye 2"/>
          <p:cNvSpPr>
            <a:spLocks noGrp="1"/>
          </p:cNvSpPr>
          <p:nvPr>
            <p:ph idx="1"/>
          </p:nvPr>
        </p:nvSpPr>
        <p:spPr>
          <a:xfrm>
            <a:off x="405780" y="1905000"/>
            <a:ext cx="11521280" cy="4620344"/>
          </a:xfrm>
        </p:spPr>
        <p:txBody>
          <a:bodyPr>
            <a:normAutofit/>
          </a:bodyPr>
          <a:lstStyle/>
          <a:p>
            <a:pPr marL="0" indent="0">
              <a:buNone/>
            </a:pPr>
            <a:r>
              <a:rPr lang="hu-HU" sz="2000" dirty="0"/>
              <a:t>22.§ (1) “Nem büntetendő az a cselekmény, amely </a:t>
            </a:r>
            <a:r>
              <a:rPr lang="hu-HU" sz="2000" b="1" dirty="0"/>
              <a:t>a </a:t>
            </a:r>
            <a:r>
              <a:rPr lang="hu-HU" sz="2000" b="1" dirty="0">
                <a:solidFill>
                  <a:srgbClr val="FF0000"/>
                </a:solidFill>
              </a:rPr>
              <a:t>saját</a:t>
            </a:r>
            <a:r>
              <a:rPr lang="hu-HU" sz="2000" dirty="0"/>
              <a:t>, illetve </a:t>
            </a:r>
            <a:r>
              <a:rPr lang="hu-HU" sz="2000" b="1" dirty="0">
                <a:solidFill>
                  <a:srgbClr val="FF0000"/>
                </a:solidFill>
              </a:rPr>
              <a:t>más vagy mások</a:t>
            </a:r>
            <a:r>
              <a:rPr lang="hu-HU" sz="2000" dirty="0">
                <a:solidFill>
                  <a:srgbClr val="FF0000"/>
                </a:solidFill>
              </a:rPr>
              <a:t> </a:t>
            </a:r>
            <a:r>
              <a:rPr lang="hu-HU" sz="2000" dirty="0"/>
              <a:t>személye, javai vagy a közérdek ellen intézett, illetve ezeket </a:t>
            </a:r>
            <a:r>
              <a:rPr lang="hu-HU" sz="2000" b="1" dirty="0">
                <a:solidFill>
                  <a:srgbClr val="FF0000"/>
                </a:solidFill>
              </a:rPr>
              <a:t>közvetlenül</a:t>
            </a:r>
            <a:r>
              <a:rPr lang="hu-HU" sz="2000" dirty="0"/>
              <a:t> fenyegető </a:t>
            </a:r>
            <a:r>
              <a:rPr lang="hu-HU" sz="2000" b="1" dirty="0">
                <a:solidFill>
                  <a:srgbClr val="FF0000"/>
                </a:solidFill>
              </a:rPr>
              <a:t>jogtalan támadás</a:t>
            </a:r>
            <a:r>
              <a:rPr lang="hu-HU" sz="2000" dirty="0">
                <a:solidFill>
                  <a:srgbClr val="FF0000"/>
                </a:solidFill>
              </a:rPr>
              <a:t> </a:t>
            </a:r>
            <a:r>
              <a:rPr lang="hu-HU" sz="2000" dirty="0"/>
              <a:t>elhárításához szükséges.</a:t>
            </a:r>
          </a:p>
          <a:p>
            <a:pPr marL="0" indent="0">
              <a:buNone/>
            </a:pPr>
            <a:r>
              <a:rPr lang="hu-HU" sz="2000" dirty="0"/>
              <a:t>(3) Nem büntethető, aki az elhárítás szükséges mértékét </a:t>
            </a:r>
            <a:r>
              <a:rPr lang="hu-HU" sz="2000" b="1" dirty="0">
                <a:solidFill>
                  <a:srgbClr val="FF0000"/>
                </a:solidFill>
              </a:rPr>
              <a:t>ijedtségből vagy menthető felindulásból</a:t>
            </a:r>
            <a:r>
              <a:rPr lang="hu-HU" sz="2000" dirty="0">
                <a:solidFill>
                  <a:srgbClr val="FF0000"/>
                </a:solidFill>
              </a:rPr>
              <a:t> </a:t>
            </a:r>
            <a:r>
              <a:rPr lang="hu-HU" sz="2000" dirty="0"/>
              <a:t>lépi túl.</a:t>
            </a:r>
          </a:p>
          <a:p>
            <a:pPr marL="0" indent="0">
              <a:buNone/>
            </a:pPr>
            <a:r>
              <a:rPr lang="hu-HU" sz="2000" dirty="0"/>
              <a:t>(4) A megtámadott </a:t>
            </a:r>
            <a:r>
              <a:rPr lang="hu-HU" sz="2000" b="1" dirty="0">
                <a:solidFill>
                  <a:srgbClr val="FF0000"/>
                </a:solidFill>
              </a:rPr>
              <a:t>nem köteles</a:t>
            </a:r>
            <a:r>
              <a:rPr lang="hu-HU" sz="2000" dirty="0">
                <a:solidFill>
                  <a:srgbClr val="FF0000"/>
                </a:solidFill>
              </a:rPr>
              <a:t> </a:t>
            </a:r>
            <a:r>
              <a:rPr lang="hu-HU" sz="2000" dirty="0"/>
              <a:t>kitérni a jogtalan támadás elől.”</a:t>
            </a:r>
          </a:p>
          <a:p>
            <a:pPr marL="0" indent="0">
              <a:buNone/>
            </a:pPr>
            <a:r>
              <a:rPr lang="hu-HU" sz="2000" dirty="0"/>
              <a:t> </a:t>
            </a:r>
          </a:p>
          <a:p>
            <a:pPr marL="0" indent="0">
              <a:buNone/>
            </a:pPr>
            <a:r>
              <a:rPr lang="hu-HU" sz="2000" dirty="0"/>
              <a:t>Válaszlehetőségek: </a:t>
            </a:r>
            <a:r>
              <a:rPr lang="hu-HU" sz="2000" b="1" dirty="0">
                <a:solidFill>
                  <a:srgbClr val="FF0000"/>
                </a:solidFill>
              </a:rPr>
              <a:t>nem köteles</a:t>
            </a:r>
            <a:r>
              <a:rPr lang="hu-HU" sz="2000" dirty="0"/>
              <a:t>; bárki; </a:t>
            </a:r>
            <a:r>
              <a:rPr lang="hu-HU" sz="2000" b="1" dirty="0">
                <a:solidFill>
                  <a:srgbClr val="FF0000"/>
                </a:solidFill>
              </a:rPr>
              <a:t>a saját; más vagy mások</a:t>
            </a:r>
            <a:r>
              <a:rPr lang="hu-HU" sz="2000" dirty="0"/>
              <a:t>; magam; más; </a:t>
            </a:r>
            <a:r>
              <a:rPr lang="hu-HU" sz="2000" b="1" dirty="0">
                <a:solidFill>
                  <a:srgbClr val="FF0000"/>
                </a:solidFill>
              </a:rPr>
              <a:t>közvetlenül</a:t>
            </a:r>
            <a:r>
              <a:rPr lang="hu-HU" sz="2000" dirty="0"/>
              <a:t>; közvetve; </a:t>
            </a:r>
            <a:r>
              <a:rPr lang="hu-HU" sz="2000" b="1" dirty="0">
                <a:solidFill>
                  <a:srgbClr val="FF0000"/>
                </a:solidFill>
              </a:rPr>
              <a:t>jogtalan támadás</a:t>
            </a:r>
            <a:r>
              <a:rPr lang="hu-HU" sz="2000" dirty="0"/>
              <a:t>; támadás; meghatározott okból; </a:t>
            </a:r>
            <a:r>
              <a:rPr lang="hu-HU" sz="2000" b="1" dirty="0">
                <a:solidFill>
                  <a:srgbClr val="FF0000"/>
                </a:solidFill>
              </a:rPr>
              <a:t>ijedtségből vagy menthető felindulásból</a:t>
            </a:r>
            <a:r>
              <a:rPr lang="hu-HU" sz="2000" dirty="0"/>
              <a:t>; köteles</a:t>
            </a:r>
            <a:r>
              <a:rPr lang="hu-HU" sz="2000" dirty="0" smtClean="0"/>
              <a:t>;</a:t>
            </a:r>
            <a:endParaRPr lang="hu-HU" sz="2000" dirty="0"/>
          </a:p>
        </p:txBody>
      </p:sp>
    </p:spTree>
    <p:extLst>
      <p:ext uri="{BB962C8B-B14F-4D97-AF65-F5344CB8AC3E}">
        <p14:creationId xmlns:p14="http://schemas.microsoft.com/office/powerpoint/2010/main" val="170017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1210146"/>
          </a:xfrm>
        </p:spPr>
        <p:txBody>
          <a:bodyPr>
            <a:normAutofit fontScale="90000"/>
          </a:bodyPr>
          <a:lstStyle/>
          <a:p>
            <a:pPr lvl="0"/>
            <a:r>
              <a:rPr lang="hu-HU" b="1" dirty="0" smtClean="0"/>
              <a:t>243. A </a:t>
            </a:r>
            <a:r>
              <a:rPr lang="hu-HU" b="1" dirty="0"/>
              <a:t>Vagyonvédő Kft. Munkatársaként egyeztet a leendő megrendelővel a biztonsági kockázatokról és a védelmi szintekről. Egészítse ki, hogy a védett objektum védelmi szintjeihez milyen elemek tartoznak! Írja le, hogy létezik-e abszolút biztonság</a:t>
            </a:r>
            <a:r>
              <a:rPr lang="hu-HU" b="1" dirty="0" smtClean="0"/>
              <a:t>!</a:t>
            </a:r>
            <a:endParaRPr lang="hu-HU" dirty="0"/>
          </a:p>
        </p:txBody>
      </p:sp>
      <p:sp>
        <p:nvSpPr>
          <p:cNvPr id="3" name="Tartalom helye 2"/>
          <p:cNvSpPr>
            <a:spLocks noGrp="1"/>
          </p:cNvSpPr>
          <p:nvPr>
            <p:ph idx="1"/>
          </p:nvPr>
        </p:nvSpPr>
        <p:spPr>
          <a:xfrm>
            <a:off x="693812" y="1905000"/>
            <a:ext cx="11233248" cy="4267200"/>
          </a:xfrm>
        </p:spPr>
        <p:txBody>
          <a:bodyPr>
            <a:normAutofit fontScale="92500" lnSpcReduction="20000"/>
          </a:bodyPr>
          <a:lstStyle/>
          <a:p>
            <a:pPr marL="0" indent="0">
              <a:buNone/>
            </a:pPr>
            <a:r>
              <a:rPr lang="hu-HU" b="1" dirty="0">
                <a:solidFill>
                  <a:srgbClr val="FF0000"/>
                </a:solidFill>
              </a:rPr>
              <a:t>Abszolút biztonság nincs</a:t>
            </a:r>
            <a:r>
              <a:rPr lang="hu-HU" dirty="0"/>
              <a:t>, de a biztonsági szintekkel növelhető a biztonság és csökkenthető a kockázat. (1 pont)</a:t>
            </a:r>
          </a:p>
          <a:p>
            <a:pPr marL="0" indent="0">
              <a:buNone/>
            </a:pPr>
            <a:r>
              <a:rPr lang="hu-HU" dirty="0"/>
              <a:t>Biztonsági szintek:</a:t>
            </a:r>
          </a:p>
          <a:p>
            <a:pPr marL="342900" lvl="0" indent="-342900">
              <a:buFont typeface="Corbel" panose="020B0503020204020204" pitchFamily="34" charset="0"/>
              <a:buChar char="―"/>
            </a:pPr>
            <a:r>
              <a:rPr lang="hu-HU" dirty="0"/>
              <a:t>Fizikai: </a:t>
            </a:r>
            <a:r>
              <a:rPr lang="hu-HU" b="1" dirty="0">
                <a:solidFill>
                  <a:srgbClr val="FF0000"/>
                </a:solidFill>
              </a:rPr>
              <a:t>rácsok</a:t>
            </a:r>
            <a:r>
              <a:rPr lang="hu-HU" dirty="0">
                <a:solidFill>
                  <a:srgbClr val="FF0000"/>
                </a:solidFill>
              </a:rPr>
              <a:t>, </a:t>
            </a:r>
            <a:r>
              <a:rPr lang="hu-HU" b="1" dirty="0">
                <a:solidFill>
                  <a:srgbClr val="FF0000"/>
                </a:solidFill>
              </a:rPr>
              <a:t>zárak</a:t>
            </a:r>
            <a:r>
              <a:rPr lang="hu-HU" dirty="0">
                <a:solidFill>
                  <a:srgbClr val="FF0000"/>
                </a:solidFill>
              </a:rPr>
              <a:t>, </a:t>
            </a:r>
            <a:r>
              <a:rPr lang="hu-HU" b="1" dirty="0">
                <a:solidFill>
                  <a:srgbClr val="FF0000"/>
                </a:solidFill>
              </a:rPr>
              <a:t>nyílászárók</a:t>
            </a:r>
            <a:r>
              <a:rPr lang="hu-HU" dirty="0">
                <a:solidFill>
                  <a:srgbClr val="FF0000"/>
                </a:solidFill>
              </a:rPr>
              <a:t>, </a:t>
            </a:r>
            <a:r>
              <a:rPr lang="hu-HU" b="1" dirty="0">
                <a:solidFill>
                  <a:srgbClr val="FF0000"/>
                </a:solidFill>
              </a:rPr>
              <a:t>kapuk</a:t>
            </a:r>
            <a:r>
              <a:rPr lang="hu-HU" dirty="0">
                <a:solidFill>
                  <a:srgbClr val="FF0000"/>
                </a:solidFill>
              </a:rPr>
              <a:t>, </a:t>
            </a:r>
            <a:r>
              <a:rPr lang="hu-HU" b="1" dirty="0">
                <a:solidFill>
                  <a:srgbClr val="FF0000"/>
                </a:solidFill>
              </a:rPr>
              <a:t>kerítés</a:t>
            </a:r>
            <a:r>
              <a:rPr lang="hu-HU" dirty="0">
                <a:solidFill>
                  <a:srgbClr val="FF0000"/>
                </a:solidFill>
              </a:rPr>
              <a:t> </a:t>
            </a:r>
            <a:r>
              <a:rPr lang="hu-HU" dirty="0"/>
              <a:t>(5 pont)</a:t>
            </a:r>
          </a:p>
          <a:p>
            <a:pPr marL="342900" lvl="0" indent="-342900">
              <a:buFont typeface="Corbel" panose="020B0503020204020204" pitchFamily="34" charset="0"/>
              <a:buChar char="―"/>
            </a:pPr>
            <a:r>
              <a:rPr lang="hu-HU" dirty="0"/>
              <a:t>Elektronikus: </a:t>
            </a:r>
            <a:r>
              <a:rPr lang="hu-HU" b="1" dirty="0">
                <a:solidFill>
                  <a:srgbClr val="FF0000"/>
                </a:solidFill>
              </a:rPr>
              <a:t>érzékelők</a:t>
            </a:r>
            <a:r>
              <a:rPr lang="hu-HU" dirty="0">
                <a:solidFill>
                  <a:srgbClr val="FF0000"/>
                </a:solidFill>
              </a:rPr>
              <a:t>, </a:t>
            </a:r>
            <a:r>
              <a:rPr lang="hu-HU" b="1" dirty="0">
                <a:solidFill>
                  <a:srgbClr val="FF0000"/>
                </a:solidFill>
              </a:rPr>
              <a:t>megfigyelőrendszerek</a:t>
            </a:r>
            <a:r>
              <a:rPr lang="hu-HU" dirty="0">
                <a:solidFill>
                  <a:srgbClr val="FF0000"/>
                </a:solidFill>
              </a:rPr>
              <a:t>, </a:t>
            </a:r>
            <a:r>
              <a:rPr lang="hu-HU" b="1" dirty="0">
                <a:solidFill>
                  <a:srgbClr val="FF0000"/>
                </a:solidFill>
              </a:rPr>
              <a:t>tűzvédelmi eszközök</a:t>
            </a:r>
            <a:r>
              <a:rPr lang="hu-HU" dirty="0">
                <a:solidFill>
                  <a:srgbClr val="FF0000"/>
                </a:solidFill>
              </a:rPr>
              <a:t>- és </a:t>
            </a:r>
            <a:r>
              <a:rPr lang="hu-HU" b="1" dirty="0">
                <a:solidFill>
                  <a:srgbClr val="FF0000"/>
                </a:solidFill>
              </a:rPr>
              <a:t>riasztók</a:t>
            </a:r>
            <a:r>
              <a:rPr lang="hu-HU" dirty="0">
                <a:solidFill>
                  <a:srgbClr val="FF0000"/>
                </a:solidFill>
              </a:rPr>
              <a:t>, </a:t>
            </a:r>
            <a:r>
              <a:rPr lang="hu-HU" b="1" dirty="0">
                <a:solidFill>
                  <a:srgbClr val="FF0000"/>
                </a:solidFill>
              </a:rPr>
              <a:t>behatolásvédelmi</a:t>
            </a:r>
            <a:r>
              <a:rPr lang="hu-HU" dirty="0">
                <a:solidFill>
                  <a:srgbClr val="FF0000"/>
                </a:solidFill>
              </a:rPr>
              <a:t> </a:t>
            </a:r>
            <a:r>
              <a:rPr lang="hu-HU" b="1" dirty="0">
                <a:solidFill>
                  <a:srgbClr val="FF0000"/>
                </a:solidFill>
              </a:rPr>
              <a:t>rendszer</a:t>
            </a:r>
            <a:r>
              <a:rPr lang="hu-HU" dirty="0">
                <a:solidFill>
                  <a:srgbClr val="FF0000"/>
                </a:solidFill>
              </a:rPr>
              <a:t>, </a:t>
            </a:r>
            <a:r>
              <a:rPr lang="hu-HU" b="1" dirty="0">
                <a:solidFill>
                  <a:srgbClr val="FF0000"/>
                </a:solidFill>
              </a:rPr>
              <a:t>beléptető és azonosító rendszerek</a:t>
            </a:r>
            <a:r>
              <a:rPr lang="hu-HU" dirty="0">
                <a:solidFill>
                  <a:srgbClr val="FF0000"/>
                </a:solidFill>
              </a:rPr>
              <a:t>, </a:t>
            </a:r>
            <a:r>
              <a:rPr lang="hu-HU" b="1" dirty="0">
                <a:solidFill>
                  <a:srgbClr val="FF0000"/>
                </a:solidFill>
              </a:rPr>
              <a:t>áruvédelmi rendszerek</a:t>
            </a:r>
            <a:r>
              <a:rPr lang="hu-HU" dirty="0"/>
              <a:t> (7 pont)</a:t>
            </a:r>
          </a:p>
          <a:p>
            <a:pPr marL="342900" lvl="0" indent="-342900">
              <a:buFont typeface="Corbel" panose="020B0503020204020204" pitchFamily="34" charset="0"/>
              <a:buChar char="―"/>
            </a:pPr>
            <a:r>
              <a:rPr lang="hu-HU" dirty="0"/>
              <a:t>Informatikai: </a:t>
            </a:r>
            <a:r>
              <a:rPr lang="hu-HU" b="1" dirty="0">
                <a:solidFill>
                  <a:srgbClr val="FF0000"/>
                </a:solidFill>
              </a:rPr>
              <a:t>jogosultság kezelés</a:t>
            </a:r>
            <a:r>
              <a:rPr lang="hu-HU" dirty="0">
                <a:solidFill>
                  <a:srgbClr val="FF0000"/>
                </a:solidFill>
              </a:rPr>
              <a:t>, </a:t>
            </a:r>
            <a:r>
              <a:rPr lang="hu-HU" b="1" dirty="0">
                <a:solidFill>
                  <a:srgbClr val="FF0000"/>
                </a:solidFill>
              </a:rPr>
              <a:t>naplók</a:t>
            </a:r>
            <a:r>
              <a:rPr lang="hu-HU" dirty="0">
                <a:solidFill>
                  <a:srgbClr val="FF0000"/>
                </a:solidFill>
              </a:rPr>
              <a:t>, </a:t>
            </a:r>
            <a:r>
              <a:rPr lang="hu-HU" b="1" dirty="0">
                <a:solidFill>
                  <a:srgbClr val="FF0000"/>
                </a:solidFill>
              </a:rPr>
              <a:t>hálózati elemek</a:t>
            </a:r>
            <a:r>
              <a:rPr lang="hu-HU" dirty="0">
                <a:solidFill>
                  <a:srgbClr val="FF0000"/>
                </a:solidFill>
              </a:rPr>
              <a:t> </a:t>
            </a:r>
            <a:r>
              <a:rPr lang="hu-HU" dirty="0"/>
              <a:t>(3 pont)</a:t>
            </a:r>
          </a:p>
          <a:p>
            <a:pPr marL="342900" lvl="0" indent="-342900">
              <a:buFont typeface="Corbel" panose="020B0503020204020204" pitchFamily="34" charset="0"/>
              <a:buChar char="―"/>
            </a:pPr>
            <a:r>
              <a:rPr lang="hu-HU" dirty="0"/>
              <a:t>Személyi: </a:t>
            </a:r>
            <a:r>
              <a:rPr lang="hu-HU" b="1" dirty="0">
                <a:solidFill>
                  <a:srgbClr val="FF0000"/>
                </a:solidFill>
              </a:rPr>
              <a:t>biztonsági személyzet</a:t>
            </a:r>
            <a:r>
              <a:rPr lang="hu-HU" dirty="0">
                <a:solidFill>
                  <a:srgbClr val="FF0000"/>
                </a:solidFill>
              </a:rPr>
              <a:t> („</a:t>
            </a:r>
            <a:r>
              <a:rPr lang="hu-HU" b="1" dirty="0">
                <a:solidFill>
                  <a:srgbClr val="FF0000"/>
                </a:solidFill>
              </a:rPr>
              <a:t>élőerős” őrzés</a:t>
            </a:r>
            <a:r>
              <a:rPr lang="hu-HU" dirty="0">
                <a:solidFill>
                  <a:srgbClr val="FF0000"/>
                </a:solidFill>
              </a:rPr>
              <a:t>) </a:t>
            </a:r>
            <a:r>
              <a:rPr lang="hu-HU" dirty="0"/>
              <a:t>(</a:t>
            </a:r>
            <a:r>
              <a:rPr lang="hu-HU" dirty="0" err="1"/>
              <a:t>1pont</a:t>
            </a:r>
            <a:r>
              <a:rPr lang="hu-HU" dirty="0"/>
              <a:t>)</a:t>
            </a:r>
          </a:p>
          <a:p>
            <a:pPr marL="342900" lvl="0" indent="-342900">
              <a:buFont typeface="Corbel" panose="020B0503020204020204" pitchFamily="34" charset="0"/>
              <a:buChar char="―"/>
            </a:pPr>
            <a:r>
              <a:rPr lang="hu-HU" dirty="0"/>
              <a:t>Biztosítási: </a:t>
            </a:r>
            <a:r>
              <a:rPr lang="hu-HU" b="1" dirty="0">
                <a:solidFill>
                  <a:srgbClr val="FF0000"/>
                </a:solidFill>
              </a:rPr>
              <a:t>természeti katasztrófák</a:t>
            </a:r>
            <a:r>
              <a:rPr lang="hu-HU" dirty="0">
                <a:solidFill>
                  <a:srgbClr val="FF0000"/>
                </a:solidFill>
              </a:rPr>
              <a:t>, </a:t>
            </a:r>
            <a:r>
              <a:rPr lang="hu-HU" b="1" dirty="0">
                <a:solidFill>
                  <a:srgbClr val="FF0000"/>
                </a:solidFill>
              </a:rPr>
              <a:t>szolgáltatói kimaradások</a:t>
            </a:r>
            <a:r>
              <a:rPr lang="hu-HU" dirty="0">
                <a:solidFill>
                  <a:srgbClr val="FF0000"/>
                </a:solidFill>
              </a:rPr>
              <a:t>, </a:t>
            </a:r>
            <a:r>
              <a:rPr lang="hu-HU" b="1" dirty="0">
                <a:solidFill>
                  <a:srgbClr val="FF0000"/>
                </a:solidFill>
              </a:rPr>
              <a:t>személyi- és üzemi balesetek elleni biztosítások.</a:t>
            </a:r>
            <a:r>
              <a:rPr lang="hu-HU" dirty="0">
                <a:solidFill>
                  <a:srgbClr val="FF0000"/>
                </a:solidFill>
              </a:rPr>
              <a:t> </a:t>
            </a:r>
            <a:r>
              <a:rPr lang="hu-HU" dirty="0"/>
              <a:t>(4 pont)</a:t>
            </a:r>
          </a:p>
          <a:p>
            <a:endParaRPr lang="hu-HU" dirty="0"/>
          </a:p>
        </p:txBody>
      </p:sp>
    </p:spTree>
    <p:extLst>
      <p:ext uri="{BB962C8B-B14F-4D97-AF65-F5344CB8AC3E}">
        <p14:creationId xmlns:p14="http://schemas.microsoft.com/office/powerpoint/2010/main" val="199106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244. </a:t>
            </a:r>
            <a:r>
              <a:rPr lang="hu-HU" dirty="0"/>
              <a:t>A hatályos 2005. Évi CXXXIII. Törvény alkalmazásában melyek minősülnek személy- és vagyonvédelmi tevékenységnek? Válassza ki, és karikázással jelölje be a helyes válaszok betűjelét</a:t>
            </a:r>
            <a:r>
              <a:rPr lang="hu-HU" dirty="0" smtClean="0"/>
              <a:t>!</a:t>
            </a:r>
            <a:endParaRPr lang="hu-HU" dirty="0"/>
          </a:p>
        </p:txBody>
      </p:sp>
      <p:sp>
        <p:nvSpPr>
          <p:cNvPr id="3" name="Tartalom helye 2"/>
          <p:cNvSpPr>
            <a:spLocks noGrp="1"/>
          </p:cNvSpPr>
          <p:nvPr>
            <p:ph idx="1"/>
          </p:nvPr>
        </p:nvSpPr>
        <p:spPr>
          <a:xfrm>
            <a:off x="1441363" y="1628800"/>
            <a:ext cx="9144000" cy="4968552"/>
          </a:xfrm>
        </p:spPr>
        <p:txBody>
          <a:bodyPr>
            <a:noAutofit/>
          </a:bodyPr>
          <a:lstStyle/>
          <a:p>
            <a:pPr lvl="0">
              <a:lnSpc>
                <a:spcPct val="100000"/>
              </a:lnSpc>
              <a:spcBef>
                <a:spcPts val="0"/>
              </a:spcBef>
            </a:pPr>
            <a:r>
              <a:rPr lang="hu-HU" sz="1800" dirty="0"/>
              <a:t>Közterület-felügyelői munka</a:t>
            </a:r>
          </a:p>
          <a:p>
            <a:pPr lvl="0">
              <a:lnSpc>
                <a:spcPct val="100000"/>
              </a:lnSpc>
              <a:spcBef>
                <a:spcPts val="0"/>
              </a:spcBef>
            </a:pPr>
            <a:r>
              <a:rPr lang="hu-HU" sz="1800" b="1" dirty="0">
                <a:solidFill>
                  <a:srgbClr val="FF0000"/>
                </a:solidFill>
              </a:rPr>
              <a:t>Természetes személyek életének védelme</a:t>
            </a:r>
            <a:endParaRPr lang="hu-HU" sz="1800" dirty="0">
              <a:solidFill>
                <a:srgbClr val="FF0000"/>
              </a:solidFill>
            </a:endParaRPr>
          </a:p>
          <a:p>
            <a:pPr lvl="0">
              <a:lnSpc>
                <a:spcPct val="100000"/>
              </a:lnSpc>
              <a:spcBef>
                <a:spcPts val="0"/>
              </a:spcBef>
            </a:pPr>
            <a:r>
              <a:rPr lang="hu-HU" sz="1800" dirty="0"/>
              <a:t>Mezőőri szolgálat</a:t>
            </a:r>
          </a:p>
          <a:p>
            <a:pPr lvl="0">
              <a:lnSpc>
                <a:spcPct val="100000"/>
              </a:lnSpc>
              <a:spcBef>
                <a:spcPts val="0"/>
              </a:spcBef>
            </a:pPr>
            <a:r>
              <a:rPr lang="hu-HU" sz="1800" b="1" dirty="0">
                <a:solidFill>
                  <a:srgbClr val="FF0000"/>
                </a:solidFill>
              </a:rPr>
              <a:t>Ingatlan védelme</a:t>
            </a:r>
            <a:endParaRPr lang="hu-HU" sz="1800" dirty="0">
              <a:solidFill>
                <a:srgbClr val="FF0000"/>
              </a:solidFill>
            </a:endParaRPr>
          </a:p>
          <a:p>
            <a:pPr lvl="0">
              <a:lnSpc>
                <a:spcPct val="100000"/>
              </a:lnSpc>
              <a:spcBef>
                <a:spcPts val="0"/>
              </a:spcBef>
            </a:pPr>
            <a:r>
              <a:rPr lang="hu-HU" sz="1800" b="1" dirty="0">
                <a:solidFill>
                  <a:srgbClr val="FF0000"/>
                </a:solidFill>
              </a:rPr>
              <a:t>Ingóság védelme</a:t>
            </a:r>
            <a:endParaRPr lang="hu-HU" sz="1800" dirty="0">
              <a:solidFill>
                <a:srgbClr val="FF0000"/>
              </a:solidFill>
            </a:endParaRPr>
          </a:p>
          <a:p>
            <a:pPr lvl="0">
              <a:lnSpc>
                <a:spcPct val="100000"/>
              </a:lnSpc>
              <a:spcBef>
                <a:spcPts val="0"/>
              </a:spcBef>
            </a:pPr>
            <a:r>
              <a:rPr lang="hu-HU" sz="1800" dirty="0"/>
              <a:t>Polgárőri tevékenység</a:t>
            </a:r>
          </a:p>
          <a:p>
            <a:pPr lvl="0">
              <a:lnSpc>
                <a:spcPct val="100000"/>
              </a:lnSpc>
              <a:spcBef>
                <a:spcPts val="0"/>
              </a:spcBef>
            </a:pPr>
            <a:r>
              <a:rPr lang="hu-HU" sz="1800" b="1" dirty="0">
                <a:solidFill>
                  <a:srgbClr val="FF0000"/>
                </a:solidFill>
              </a:rPr>
              <a:t>Természetes testi épségének védelme</a:t>
            </a:r>
            <a:endParaRPr lang="hu-HU" sz="1800" dirty="0">
              <a:solidFill>
                <a:srgbClr val="FF0000"/>
              </a:solidFill>
            </a:endParaRPr>
          </a:p>
          <a:p>
            <a:pPr lvl="0">
              <a:lnSpc>
                <a:spcPct val="100000"/>
              </a:lnSpc>
              <a:spcBef>
                <a:spcPts val="0"/>
              </a:spcBef>
            </a:pPr>
            <a:r>
              <a:rPr lang="hu-HU" sz="1800" dirty="0"/>
              <a:t>Fegyveres biztonsági őri munka (maroklőfegyver-ismeretei vizsgával)</a:t>
            </a:r>
          </a:p>
          <a:p>
            <a:pPr lvl="0">
              <a:lnSpc>
                <a:spcPct val="100000"/>
              </a:lnSpc>
              <a:spcBef>
                <a:spcPts val="0"/>
              </a:spcBef>
            </a:pPr>
            <a:r>
              <a:rPr lang="hu-HU" sz="1800" b="1" dirty="0">
                <a:solidFill>
                  <a:srgbClr val="FF0000"/>
                </a:solidFill>
              </a:rPr>
              <a:t>Szállítmány kísérése</a:t>
            </a:r>
            <a:endParaRPr lang="hu-HU" sz="1800" dirty="0">
              <a:solidFill>
                <a:srgbClr val="FF0000"/>
              </a:solidFill>
            </a:endParaRPr>
          </a:p>
          <a:p>
            <a:pPr lvl="0">
              <a:lnSpc>
                <a:spcPct val="100000"/>
              </a:lnSpc>
              <a:spcBef>
                <a:spcPts val="0"/>
              </a:spcBef>
            </a:pPr>
            <a:r>
              <a:rPr lang="hu-HU" sz="1800" b="1" dirty="0">
                <a:solidFill>
                  <a:srgbClr val="FF0000"/>
                </a:solidFill>
              </a:rPr>
              <a:t>Pénz- és értékszállítás</a:t>
            </a:r>
            <a:endParaRPr lang="hu-HU" sz="1800" dirty="0">
              <a:solidFill>
                <a:srgbClr val="FF0000"/>
              </a:solidFill>
            </a:endParaRPr>
          </a:p>
          <a:p>
            <a:pPr lvl="0">
              <a:lnSpc>
                <a:spcPct val="100000"/>
              </a:lnSpc>
              <a:spcBef>
                <a:spcPts val="0"/>
              </a:spcBef>
            </a:pPr>
            <a:r>
              <a:rPr lang="hu-HU" sz="1800" dirty="0"/>
              <a:t>Halőri tevékenység</a:t>
            </a:r>
          </a:p>
          <a:p>
            <a:pPr lvl="0">
              <a:lnSpc>
                <a:spcPct val="100000"/>
              </a:lnSpc>
              <a:spcBef>
                <a:spcPts val="0"/>
              </a:spcBef>
            </a:pPr>
            <a:r>
              <a:rPr lang="hu-HU" sz="1800" dirty="0"/>
              <a:t>A természetes környezet és a természet védelme</a:t>
            </a:r>
          </a:p>
          <a:p>
            <a:pPr lvl="0">
              <a:lnSpc>
                <a:spcPct val="100000"/>
              </a:lnSpc>
              <a:spcBef>
                <a:spcPts val="0"/>
              </a:spcBef>
            </a:pPr>
            <a:r>
              <a:rPr lang="hu-HU" sz="1800" b="1" dirty="0">
                <a:solidFill>
                  <a:srgbClr val="FF0000"/>
                </a:solidFill>
              </a:rPr>
              <a:t>A személy- és vagyonvédelmi tevékenység szervezése</a:t>
            </a:r>
            <a:endParaRPr lang="hu-HU" sz="1800" dirty="0">
              <a:solidFill>
                <a:srgbClr val="FF0000"/>
              </a:solidFill>
            </a:endParaRPr>
          </a:p>
          <a:p>
            <a:pPr lvl="0">
              <a:lnSpc>
                <a:spcPct val="100000"/>
              </a:lnSpc>
              <a:spcBef>
                <a:spcPts val="0"/>
              </a:spcBef>
            </a:pPr>
            <a:r>
              <a:rPr lang="hu-HU" sz="1800" b="1" dirty="0">
                <a:solidFill>
                  <a:srgbClr val="FF0000"/>
                </a:solidFill>
              </a:rPr>
              <a:t>A személy- és vagyonvédelmi tevékenység irányítása</a:t>
            </a:r>
            <a:endParaRPr lang="hu-HU" sz="1800" dirty="0">
              <a:solidFill>
                <a:srgbClr val="FF0000"/>
              </a:solidFill>
            </a:endParaRPr>
          </a:p>
          <a:p>
            <a:pPr lvl="0">
              <a:lnSpc>
                <a:spcPct val="100000"/>
              </a:lnSpc>
              <a:spcBef>
                <a:spcPts val="0"/>
              </a:spcBef>
            </a:pPr>
            <a:r>
              <a:rPr lang="hu-HU" sz="1800" dirty="0"/>
              <a:t>Az erdőőri szolgálat</a:t>
            </a:r>
          </a:p>
          <a:p>
            <a:pPr marL="0" indent="0">
              <a:lnSpc>
                <a:spcPct val="100000"/>
              </a:lnSpc>
              <a:spcBef>
                <a:spcPts val="0"/>
              </a:spcBef>
              <a:buNone/>
            </a:pPr>
            <a:r>
              <a:rPr lang="hu-HU" sz="1800" b="1" dirty="0" smtClean="0"/>
              <a:t>				</a:t>
            </a:r>
            <a:r>
              <a:rPr lang="hu-HU" sz="2000" b="1" dirty="0" smtClean="0">
                <a:solidFill>
                  <a:srgbClr val="FF0000"/>
                </a:solidFill>
              </a:rPr>
              <a:t>Megoldás</a:t>
            </a:r>
            <a:r>
              <a:rPr lang="hu-HU" sz="2000" b="1" dirty="0">
                <a:solidFill>
                  <a:srgbClr val="FF0000"/>
                </a:solidFill>
              </a:rPr>
              <a:t>: b), d), e), g), i), j), m), n)</a:t>
            </a:r>
            <a:endParaRPr lang="hu-HU" sz="2000" dirty="0">
              <a:solidFill>
                <a:srgbClr val="FF0000"/>
              </a:solidFill>
            </a:endParaRPr>
          </a:p>
          <a:p>
            <a:pPr marL="0" indent="0">
              <a:lnSpc>
                <a:spcPct val="100000"/>
              </a:lnSpc>
              <a:spcBef>
                <a:spcPts val="0"/>
              </a:spcBef>
              <a:buNone/>
            </a:pPr>
            <a:endParaRPr lang="hu-HU" sz="1800" dirty="0"/>
          </a:p>
        </p:txBody>
      </p:sp>
    </p:spTree>
    <p:extLst>
      <p:ext uri="{BB962C8B-B14F-4D97-AF65-F5344CB8AC3E}">
        <p14:creationId xmlns:p14="http://schemas.microsoft.com/office/powerpoint/2010/main" val="261851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116632"/>
            <a:ext cx="11503198" cy="1020762"/>
          </a:xfrm>
        </p:spPr>
        <p:txBody>
          <a:bodyPr/>
          <a:lstStyle/>
          <a:p>
            <a:pPr lvl="0"/>
            <a:r>
              <a:rPr lang="hu-HU" dirty="0" smtClean="0"/>
              <a:t>245. </a:t>
            </a:r>
            <a:r>
              <a:rPr lang="hu-HU" dirty="0"/>
              <a:t>Döntse el, hogy igaz vagy hamis az alábbi állítás és karikázza be a helyes válasz betűjelét</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Szabálysértést követ el az a személy, aki közterületen, ill. nyilvános helyen nem tartja magánál a személyazonosító igazolványát.</a:t>
            </a:r>
          </a:p>
          <a:p>
            <a:pPr marL="0" indent="0">
              <a:buNone/>
            </a:pPr>
            <a:r>
              <a:rPr lang="hu-HU" b="1" dirty="0"/>
              <a:t> </a:t>
            </a:r>
            <a:endParaRPr lang="hu-HU" dirty="0"/>
          </a:p>
          <a:p>
            <a:pPr lvl="0"/>
            <a:r>
              <a:rPr lang="hu-HU" dirty="0"/>
              <a:t>Igaz	</a:t>
            </a:r>
            <a:r>
              <a:rPr lang="hu-HU" b="1" dirty="0"/>
              <a:t>	</a:t>
            </a:r>
            <a:r>
              <a:rPr lang="hu-HU" b="1" dirty="0">
                <a:solidFill>
                  <a:srgbClr val="FF0000"/>
                </a:solidFill>
              </a:rPr>
              <a:t>b) hamis</a:t>
            </a:r>
            <a:endParaRPr lang="hu-HU" dirty="0">
              <a:solidFill>
                <a:srgbClr val="FF0000"/>
              </a:solidFill>
            </a:endParaRPr>
          </a:p>
          <a:p>
            <a:pPr marL="0" indent="0">
              <a:buNone/>
            </a:pPr>
            <a:endParaRPr lang="hu-HU" b="1" dirty="0" smtClean="0"/>
          </a:p>
          <a:p>
            <a:pPr marL="0" indent="0">
              <a:buNone/>
            </a:pPr>
            <a:r>
              <a:rPr lang="hu-HU" b="1" dirty="0" smtClean="0">
                <a:solidFill>
                  <a:srgbClr val="FF0000"/>
                </a:solidFill>
              </a:rPr>
              <a:t>Megoldás</a:t>
            </a:r>
            <a:r>
              <a:rPr lang="hu-HU" b="1" dirty="0">
                <a:solidFill>
                  <a:srgbClr val="FF0000"/>
                </a:solidFill>
              </a:rPr>
              <a:t>: b) hamis</a:t>
            </a:r>
            <a:endParaRPr lang="hu-HU" dirty="0">
              <a:solidFill>
                <a:srgbClr val="FF0000"/>
              </a:solidFill>
            </a:endParaRPr>
          </a:p>
          <a:p>
            <a:endParaRPr lang="hu-HU" dirty="0"/>
          </a:p>
        </p:txBody>
      </p:sp>
    </p:spTree>
    <p:extLst>
      <p:ext uri="{BB962C8B-B14F-4D97-AF65-F5344CB8AC3E}">
        <p14:creationId xmlns:p14="http://schemas.microsoft.com/office/powerpoint/2010/main" val="188175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922114"/>
          </a:xfrm>
        </p:spPr>
        <p:txBody>
          <a:bodyPr/>
          <a:lstStyle/>
          <a:p>
            <a:pPr lvl="0"/>
            <a:r>
              <a:rPr lang="hu-HU" dirty="0" smtClean="0"/>
              <a:t>246. </a:t>
            </a:r>
            <a:r>
              <a:rPr lang="hu-HU" dirty="0"/>
              <a:t>Döntse el, hogy igaz vagy hamis az alábbi állítás és karikázza be a helyes válasz betűjelét</a:t>
            </a:r>
            <a:r>
              <a:rPr lang="hu-HU" dirty="0" smtClean="0"/>
              <a:t>!</a:t>
            </a:r>
            <a:endParaRPr lang="hu-HU" dirty="0"/>
          </a:p>
        </p:txBody>
      </p:sp>
      <p:sp>
        <p:nvSpPr>
          <p:cNvPr id="3" name="Tartalom helye 2"/>
          <p:cNvSpPr>
            <a:spLocks noGrp="1"/>
          </p:cNvSpPr>
          <p:nvPr>
            <p:ph idx="1"/>
          </p:nvPr>
        </p:nvSpPr>
        <p:spPr>
          <a:xfrm>
            <a:off x="1197868" y="1905000"/>
            <a:ext cx="10009112" cy="4267200"/>
          </a:xfrm>
        </p:spPr>
        <p:txBody>
          <a:bodyPr/>
          <a:lstStyle/>
          <a:p>
            <a:pPr marL="0" indent="0">
              <a:buNone/>
            </a:pPr>
            <a:r>
              <a:rPr lang="hu-HU" dirty="0"/>
              <a:t>A pénzbírságot meg nem fizetés esetén, ha adók módjára nem hajtható be, vagyonelkobzásra vagy szabálysértési elzárásra kell átváltoztatni.</a:t>
            </a:r>
          </a:p>
          <a:p>
            <a:pPr marL="0" indent="0">
              <a:buNone/>
            </a:pPr>
            <a:endParaRPr lang="hu-HU" dirty="0"/>
          </a:p>
          <a:p>
            <a:pPr lvl="0"/>
            <a:r>
              <a:rPr lang="hu-HU" dirty="0"/>
              <a:t>Igaz</a:t>
            </a:r>
            <a:r>
              <a:rPr lang="hu-HU" b="1" dirty="0"/>
              <a:t>		</a:t>
            </a:r>
            <a:r>
              <a:rPr lang="hu-HU" b="1" dirty="0">
                <a:solidFill>
                  <a:srgbClr val="FF0000"/>
                </a:solidFill>
              </a:rPr>
              <a:t>b) hamis</a:t>
            </a:r>
            <a:endParaRPr lang="hu-HU" dirty="0">
              <a:solidFill>
                <a:srgbClr val="FF0000"/>
              </a:solidFill>
            </a:endParaRPr>
          </a:p>
          <a:p>
            <a:pPr marL="0" indent="0">
              <a:buNone/>
            </a:pPr>
            <a:endParaRPr lang="hu-HU" b="1" dirty="0" smtClean="0">
              <a:solidFill>
                <a:srgbClr val="FF0000"/>
              </a:solidFill>
            </a:endParaRPr>
          </a:p>
          <a:p>
            <a:pPr marL="0" indent="0">
              <a:buNone/>
            </a:pPr>
            <a:r>
              <a:rPr lang="hu-HU" b="1" dirty="0" smtClean="0">
                <a:solidFill>
                  <a:srgbClr val="FF0000"/>
                </a:solidFill>
              </a:rPr>
              <a:t>Megoldás</a:t>
            </a:r>
            <a:r>
              <a:rPr lang="hu-HU" b="1" dirty="0">
                <a:solidFill>
                  <a:srgbClr val="FF0000"/>
                </a:solidFill>
              </a:rPr>
              <a:t>: b) hamis</a:t>
            </a:r>
            <a:endParaRPr lang="hu-HU" dirty="0">
              <a:solidFill>
                <a:srgbClr val="FF0000"/>
              </a:solidFill>
            </a:endParaRPr>
          </a:p>
          <a:p>
            <a:endParaRPr lang="hu-HU" dirty="0"/>
          </a:p>
        </p:txBody>
      </p:sp>
    </p:spTree>
    <p:extLst>
      <p:ext uri="{BB962C8B-B14F-4D97-AF65-F5344CB8AC3E}">
        <p14:creationId xmlns:p14="http://schemas.microsoft.com/office/powerpoint/2010/main" val="138365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994122"/>
          </a:xfrm>
        </p:spPr>
        <p:txBody>
          <a:bodyPr/>
          <a:lstStyle/>
          <a:p>
            <a:pPr lvl="0"/>
            <a:r>
              <a:rPr lang="hu-HU" dirty="0" smtClean="0"/>
              <a:t>247. </a:t>
            </a:r>
            <a:r>
              <a:rPr lang="hu-HU" dirty="0"/>
              <a:t>Döntse el, hogy az alábbi állítások közül melyik az igaz és melyik a hamis! Karikázza be a helyes válasz betűjelét</a:t>
            </a:r>
            <a:r>
              <a:rPr lang="hu-HU" dirty="0" smtClean="0"/>
              <a:t>!</a:t>
            </a:r>
            <a:endParaRPr lang="hu-HU" dirty="0"/>
          </a:p>
        </p:txBody>
      </p:sp>
      <p:sp>
        <p:nvSpPr>
          <p:cNvPr id="3" name="Tartalom helye 2"/>
          <p:cNvSpPr>
            <a:spLocks noGrp="1"/>
          </p:cNvSpPr>
          <p:nvPr>
            <p:ph idx="1"/>
          </p:nvPr>
        </p:nvSpPr>
        <p:spPr>
          <a:xfrm>
            <a:off x="261764" y="1905000"/>
            <a:ext cx="11503198" cy="4692352"/>
          </a:xfrm>
        </p:spPr>
        <p:txBody>
          <a:bodyPr>
            <a:normAutofit fontScale="40000" lnSpcReduction="20000"/>
          </a:bodyPr>
          <a:lstStyle/>
          <a:p>
            <a:pPr lvl="0"/>
            <a:r>
              <a:rPr lang="hu-HU" sz="4500" b="1" dirty="0">
                <a:solidFill>
                  <a:srgbClr val="FF0000"/>
                </a:solidFill>
              </a:rPr>
              <a:t>Igaz</a:t>
            </a:r>
            <a:r>
              <a:rPr lang="hu-HU" sz="4500" dirty="0"/>
              <a:t>	</a:t>
            </a:r>
            <a:r>
              <a:rPr lang="hu-HU" sz="4500" dirty="0" smtClean="0"/>
              <a:t>	b</a:t>
            </a:r>
            <a:r>
              <a:rPr lang="hu-HU" sz="4500" dirty="0"/>
              <a:t>) hamis	</a:t>
            </a:r>
            <a:r>
              <a:rPr lang="hu-HU" sz="4500" dirty="0" smtClean="0"/>
              <a:t>	A </a:t>
            </a:r>
            <a:r>
              <a:rPr lang="hu-HU" sz="4500" dirty="0"/>
              <a:t>büntetőeljárásban a vád, a védelem és az ítélkezés </a:t>
            </a:r>
            <a:r>
              <a:rPr lang="hu-HU" sz="4500" dirty="0" smtClean="0"/>
              <a:t>egymástól elkülönül</a:t>
            </a:r>
            <a:r>
              <a:rPr lang="hu-HU" sz="4500" dirty="0"/>
              <a:t>.</a:t>
            </a:r>
          </a:p>
          <a:p>
            <a:pPr marL="0" indent="0">
              <a:buNone/>
            </a:pPr>
            <a:r>
              <a:rPr lang="hu-HU" sz="4500" dirty="0"/>
              <a:t> </a:t>
            </a:r>
          </a:p>
          <a:p>
            <a:pPr lvl="0"/>
            <a:r>
              <a:rPr lang="hu-HU" sz="4500" dirty="0"/>
              <a:t>Igaz	</a:t>
            </a:r>
            <a:r>
              <a:rPr lang="hu-HU" sz="4500" dirty="0" smtClean="0"/>
              <a:t>	</a:t>
            </a:r>
            <a:r>
              <a:rPr lang="hu-HU" sz="4500" dirty="0" smtClean="0">
                <a:solidFill>
                  <a:srgbClr val="FF0000"/>
                </a:solidFill>
              </a:rPr>
              <a:t>b</a:t>
            </a:r>
            <a:r>
              <a:rPr lang="hu-HU" sz="4500" dirty="0">
                <a:solidFill>
                  <a:srgbClr val="FF0000"/>
                </a:solidFill>
              </a:rPr>
              <a:t>)</a:t>
            </a:r>
            <a:r>
              <a:rPr lang="hu-HU" sz="4500" dirty="0"/>
              <a:t> </a:t>
            </a:r>
            <a:r>
              <a:rPr lang="hu-HU" sz="4500" b="1" dirty="0">
                <a:solidFill>
                  <a:srgbClr val="FF0000"/>
                </a:solidFill>
              </a:rPr>
              <a:t>hamis</a:t>
            </a:r>
            <a:r>
              <a:rPr lang="hu-HU" sz="4500" dirty="0"/>
              <a:t>	</a:t>
            </a:r>
            <a:r>
              <a:rPr lang="hu-HU" sz="4500" dirty="0" smtClean="0"/>
              <a:t>	A </a:t>
            </a:r>
            <a:r>
              <a:rPr lang="hu-HU" sz="4500" dirty="0"/>
              <a:t>bíróság bármely személy büntetőjogi felelősségéről dönthet.</a:t>
            </a:r>
          </a:p>
          <a:p>
            <a:pPr marL="0" indent="0">
              <a:buNone/>
            </a:pPr>
            <a:r>
              <a:rPr lang="hu-HU" sz="4500" dirty="0"/>
              <a:t> </a:t>
            </a:r>
          </a:p>
          <a:p>
            <a:pPr lvl="0"/>
            <a:r>
              <a:rPr lang="hu-HU" sz="4500" b="1" dirty="0">
                <a:solidFill>
                  <a:srgbClr val="FF0000"/>
                </a:solidFill>
              </a:rPr>
              <a:t>Igaz</a:t>
            </a:r>
            <a:r>
              <a:rPr lang="hu-HU" sz="4500" dirty="0"/>
              <a:t>	</a:t>
            </a:r>
            <a:r>
              <a:rPr lang="hu-HU" sz="4500" dirty="0" smtClean="0"/>
              <a:t>	b</a:t>
            </a:r>
            <a:r>
              <a:rPr lang="hu-HU" sz="4500" dirty="0"/>
              <a:t>) hamis	</a:t>
            </a:r>
            <a:r>
              <a:rPr lang="hu-HU" sz="4500" dirty="0" smtClean="0"/>
              <a:t>	A </a:t>
            </a:r>
            <a:r>
              <a:rPr lang="hu-HU" sz="4500" dirty="0"/>
              <a:t>terheltet megilleti a védelem joga.</a:t>
            </a:r>
          </a:p>
          <a:p>
            <a:pPr marL="0" indent="0">
              <a:buNone/>
            </a:pPr>
            <a:r>
              <a:rPr lang="hu-HU" sz="4500" dirty="0"/>
              <a:t> </a:t>
            </a:r>
          </a:p>
          <a:p>
            <a:pPr lvl="0"/>
            <a:r>
              <a:rPr lang="hu-HU" sz="4500" dirty="0"/>
              <a:t>Igaz</a:t>
            </a:r>
            <a:r>
              <a:rPr lang="hu-HU" sz="4500" b="1" dirty="0"/>
              <a:t>	</a:t>
            </a:r>
            <a:r>
              <a:rPr lang="hu-HU" sz="4500" b="1" dirty="0" smtClean="0"/>
              <a:t>	</a:t>
            </a:r>
            <a:r>
              <a:rPr lang="hu-HU" sz="4500" b="1" dirty="0" smtClean="0">
                <a:solidFill>
                  <a:srgbClr val="FF0000"/>
                </a:solidFill>
              </a:rPr>
              <a:t>b</a:t>
            </a:r>
            <a:r>
              <a:rPr lang="hu-HU" sz="4500" b="1" dirty="0">
                <a:solidFill>
                  <a:srgbClr val="FF0000"/>
                </a:solidFill>
              </a:rPr>
              <a:t>) hamis	</a:t>
            </a:r>
            <a:r>
              <a:rPr lang="hu-HU" sz="4500" b="1" dirty="0" smtClean="0"/>
              <a:t>	</a:t>
            </a:r>
            <a:r>
              <a:rPr lang="hu-HU" sz="4500" dirty="0" smtClean="0"/>
              <a:t>A </a:t>
            </a:r>
            <a:r>
              <a:rPr lang="hu-HU" sz="4500" dirty="0"/>
              <a:t>vád bizonyítása a nyomozó hatóságot terheli.</a:t>
            </a:r>
          </a:p>
          <a:p>
            <a:endParaRPr lang="hu-HU" sz="4500" dirty="0"/>
          </a:p>
          <a:p>
            <a:pPr lvl="0"/>
            <a:r>
              <a:rPr lang="hu-HU" sz="4500" b="1" dirty="0" smtClean="0">
                <a:solidFill>
                  <a:srgbClr val="FF0000"/>
                </a:solidFill>
              </a:rPr>
              <a:t>Igaz</a:t>
            </a:r>
            <a:r>
              <a:rPr lang="hu-HU" sz="4500" b="1" dirty="0" smtClean="0"/>
              <a:t>	</a:t>
            </a:r>
            <a:r>
              <a:rPr lang="hu-HU" sz="4500" dirty="0"/>
              <a:t>	b) hamis	</a:t>
            </a:r>
            <a:r>
              <a:rPr lang="hu-HU" sz="4500" dirty="0" smtClean="0"/>
              <a:t>	A </a:t>
            </a:r>
            <a:r>
              <a:rPr lang="hu-HU" sz="4500" dirty="0"/>
              <a:t>büntetőeljárást a cselekmény elbírálásakor hatályban </a:t>
            </a:r>
            <a:r>
              <a:rPr lang="hu-HU" sz="4500" dirty="0" smtClean="0"/>
              <a:t>lévőtörvény </a:t>
            </a:r>
            <a:r>
              <a:rPr lang="hu-HU" sz="4500" dirty="0"/>
              <a:t>szerint kell </a:t>
            </a:r>
            <a:r>
              <a:rPr lang="hu-HU" sz="4500" dirty="0" smtClean="0"/>
              <a:t>				lefolytatni</a:t>
            </a:r>
            <a:endParaRPr lang="hu-HU" sz="4500" dirty="0"/>
          </a:p>
          <a:p>
            <a:pPr marL="0" indent="0">
              <a:buNone/>
            </a:pPr>
            <a:endParaRPr lang="hu-HU" sz="4500" b="1" dirty="0" smtClean="0"/>
          </a:p>
          <a:p>
            <a:pPr marL="0" indent="0">
              <a:buNone/>
            </a:pPr>
            <a:r>
              <a:rPr lang="hu-HU" sz="4500" b="1" dirty="0" smtClean="0">
                <a:solidFill>
                  <a:srgbClr val="FF0000"/>
                </a:solidFill>
              </a:rPr>
              <a:t>Megoldás</a:t>
            </a:r>
            <a:r>
              <a:rPr lang="hu-HU" sz="4500" b="1" dirty="0">
                <a:solidFill>
                  <a:srgbClr val="FF0000"/>
                </a:solidFill>
              </a:rPr>
              <a:t>: a) igaz, b) hamis, a) igaz, b) hamis, a) igaz</a:t>
            </a:r>
            <a:endParaRPr lang="hu-HU" sz="4500" dirty="0">
              <a:solidFill>
                <a:srgbClr val="FF0000"/>
              </a:solidFill>
            </a:endParaRPr>
          </a:p>
          <a:p>
            <a:endParaRPr lang="hu-HU" dirty="0"/>
          </a:p>
        </p:txBody>
      </p:sp>
    </p:spTree>
    <p:extLst>
      <p:ext uri="{BB962C8B-B14F-4D97-AF65-F5344CB8AC3E}">
        <p14:creationId xmlns:p14="http://schemas.microsoft.com/office/powerpoint/2010/main" val="40341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248. Írja </a:t>
            </a:r>
            <a:r>
              <a:rPr lang="hu-HU" dirty="0"/>
              <a:t>le, hogy milyen kötelezettségei vannak a Személy, Vagyonvédelmi és Magánnyomozói Szakmai Kamarai tagnak</a:t>
            </a:r>
            <a:r>
              <a:rPr lang="hu-HU" dirty="0" smtClean="0"/>
              <a:t>!</a:t>
            </a:r>
            <a:endParaRPr lang="hu-HU" dirty="0"/>
          </a:p>
        </p:txBody>
      </p:sp>
      <p:sp>
        <p:nvSpPr>
          <p:cNvPr id="3" name="Tartalom helye 2"/>
          <p:cNvSpPr>
            <a:spLocks noGrp="1"/>
          </p:cNvSpPr>
          <p:nvPr>
            <p:ph idx="1"/>
          </p:nvPr>
        </p:nvSpPr>
        <p:spPr>
          <a:xfrm>
            <a:off x="693812" y="1905000"/>
            <a:ext cx="9972602" cy="4267200"/>
          </a:xfrm>
        </p:spPr>
        <p:txBody>
          <a:bodyPr/>
          <a:lstStyle/>
          <a:p>
            <a:pPr marL="0" indent="0">
              <a:buNone/>
            </a:pPr>
            <a:r>
              <a:rPr lang="hu-HU" b="1" dirty="0">
                <a:solidFill>
                  <a:srgbClr val="FF0000"/>
                </a:solidFill>
              </a:rPr>
              <a:t>Megoldás: </a:t>
            </a:r>
            <a:endParaRPr lang="hu-HU" dirty="0">
              <a:solidFill>
                <a:srgbClr val="FF0000"/>
              </a:solidFill>
            </a:endParaRPr>
          </a:p>
          <a:p>
            <a:pPr lvl="0"/>
            <a:r>
              <a:rPr lang="hu-HU" dirty="0">
                <a:solidFill>
                  <a:srgbClr val="FF0000"/>
                </a:solidFill>
              </a:rPr>
              <a:t>Tartsa be a szakmai kamara alapszabályában foglalt rendelkezéseket,</a:t>
            </a:r>
          </a:p>
          <a:p>
            <a:pPr lvl="0"/>
            <a:r>
              <a:rPr lang="hu-HU" dirty="0">
                <a:solidFill>
                  <a:srgbClr val="FF0000"/>
                </a:solidFill>
              </a:rPr>
              <a:t>Fizesse meg a szakmai kamarai tagdíjat,</a:t>
            </a:r>
          </a:p>
          <a:p>
            <a:pPr lvl="0"/>
            <a:r>
              <a:rPr lang="hu-HU" dirty="0">
                <a:solidFill>
                  <a:srgbClr val="FF0000"/>
                </a:solidFill>
              </a:rPr>
              <a:t>Szakmai tevékenysége gyakorlása során a szakmai irányelveknek és</a:t>
            </a:r>
          </a:p>
          <a:p>
            <a:pPr lvl="0"/>
            <a:r>
              <a:rPr lang="hu-HU" dirty="0">
                <a:solidFill>
                  <a:srgbClr val="FF0000"/>
                </a:solidFill>
              </a:rPr>
              <a:t>Etikai szabályoknak megfelelően járjon el.</a:t>
            </a:r>
          </a:p>
          <a:p>
            <a:endParaRPr lang="hu-HU" dirty="0">
              <a:solidFill>
                <a:srgbClr val="FF0000"/>
              </a:solidFill>
            </a:endParaRPr>
          </a:p>
        </p:txBody>
      </p:sp>
    </p:spTree>
    <p:extLst>
      <p:ext uri="{BB962C8B-B14F-4D97-AF65-F5344CB8AC3E}">
        <p14:creationId xmlns:p14="http://schemas.microsoft.com/office/powerpoint/2010/main" val="274286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3772" y="274638"/>
            <a:ext cx="11449272" cy="1020762"/>
          </a:xfrm>
        </p:spPr>
        <p:txBody>
          <a:bodyPr>
            <a:noAutofit/>
          </a:bodyPr>
          <a:lstStyle/>
          <a:p>
            <a:r>
              <a:rPr lang="hu-HU" sz="2200" dirty="0" smtClean="0"/>
              <a:t>24. Az </a:t>
            </a:r>
            <a:r>
              <a:rPr lang="hu-HU" sz="2200" dirty="0"/>
              <a:t>alábbi képen látható tevékenység személy és vagyonvédelmi tevékenységnek minősül-e</a:t>
            </a:r>
            <a:r>
              <a:rPr lang="hu-HU" sz="2200" dirty="0" smtClean="0"/>
              <a:t>?</a:t>
            </a:r>
            <a:endParaRPr lang="hu-HU" sz="2200" dirty="0"/>
          </a:p>
        </p:txBody>
      </p:sp>
      <p:pic>
        <p:nvPicPr>
          <p:cNvPr id="4" name="Tartalom helye 3" descr="Szingapúrban is élő pajzsot vonnak Kim Dzsong Un köré a „futó testőrök” |  szmo.hu"/>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7788" y="2060848"/>
            <a:ext cx="4968552" cy="3744416"/>
          </a:xfrm>
          <a:prstGeom prst="rect">
            <a:avLst/>
          </a:prstGeom>
          <a:noFill/>
          <a:ln>
            <a:noFill/>
          </a:ln>
        </p:spPr>
      </p:pic>
      <p:sp>
        <p:nvSpPr>
          <p:cNvPr id="5" name="Téglalap 4"/>
          <p:cNvSpPr/>
          <p:nvPr/>
        </p:nvSpPr>
        <p:spPr>
          <a:xfrm>
            <a:off x="6166420" y="5435932"/>
            <a:ext cx="2791149" cy="369332"/>
          </a:xfrm>
          <a:prstGeom prst="rect">
            <a:avLst/>
          </a:prstGeom>
        </p:spPr>
        <p:txBody>
          <a:bodyPr wrap="none">
            <a:spAutoFit/>
          </a:bodyPr>
          <a:lstStyle/>
          <a:p>
            <a:r>
              <a:rPr lang="hu-HU" dirty="0">
                <a:solidFill>
                  <a:srgbClr val="FF0000"/>
                </a:solidFill>
                <a:ea typeface="Calibri" panose="020F0502020204030204" pitchFamily="34" charset="0"/>
              </a:rPr>
              <a:t>a) igen	</a:t>
            </a:r>
            <a:r>
              <a:rPr lang="hu-HU" dirty="0">
                <a:ea typeface="Calibri" panose="020F0502020204030204" pitchFamily="34" charset="0"/>
              </a:rPr>
              <a:t>	b) nem</a:t>
            </a:r>
            <a:endParaRPr lang="hu-HU" dirty="0"/>
          </a:p>
        </p:txBody>
      </p:sp>
    </p:spTree>
    <p:extLst>
      <p:ext uri="{BB962C8B-B14F-4D97-AF65-F5344CB8AC3E}">
        <p14:creationId xmlns:p14="http://schemas.microsoft.com/office/powerpoint/2010/main" val="163088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249. Döntse </a:t>
            </a:r>
            <a:r>
              <a:rPr lang="hu-HU" dirty="0"/>
              <a:t>el, hogy az alábbi állítások közül melyik igaz és melyik hamis! Karikázza be a helyes válasz betűjelét</a:t>
            </a:r>
            <a:r>
              <a:rPr lang="hu-HU" dirty="0" smtClean="0"/>
              <a:t>!</a:t>
            </a:r>
            <a:endParaRPr lang="hu-HU" dirty="0"/>
          </a:p>
        </p:txBody>
      </p:sp>
      <p:sp>
        <p:nvSpPr>
          <p:cNvPr id="3" name="Tartalom helye 2"/>
          <p:cNvSpPr>
            <a:spLocks noGrp="1"/>
          </p:cNvSpPr>
          <p:nvPr>
            <p:ph idx="1"/>
          </p:nvPr>
        </p:nvSpPr>
        <p:spPr>
          <a:xfrm>
            <a:off x="333772" y="1905000"/>
            <a:ext cx="11233248" cy="4267200"/>
          </a:xfrm>
        </p:spPr>
        <p:txBody>
          <a:bodyPr>
            <a:normAutofit/>
          </a:bodyPr>
          <a:lstStyle/>
          <a:p>
            <a:pPr marL="0" lvl="0" indent="0">
              <a:buNone/>
            </a:pPr>
            <a:r>
              <a:rPr lang="hu-HU" sz="2200" b="1" dirty="0" smtClean="0">
                <a:solidFill>
                  <a:srgbClr val="FF0000"/>
                </a:solidFill>
              </a:rPr>
              <a:t>a) Igaz</a:t>
            </a:r>
            <a:r>
              <a:rPr lang="hu-HU" sz="2200" dirty="0"/>
              <a:t>		b) hamis	</a:t>
            </a:r>
            <a:r>
              <a:rPr lang="hu-HU" sz="2200" dirty="0" smtClean="0"/>
              <a:t>Szabálysértési </a:t>
            </a:r>
            <a:r>
              <a:rPr lang="hu-HU" sz="2200" dirty="0"/>
              <a:t>elzárással is büntethető </a:t>
            </a:r>
            <a:r>
              <a:rPr lang="hu-HU" sz="2200" dirty="0" smtClean="0"/>
              <a:t>								szabálysértés </a:t>
            </a:r>
            <a:r>
              <a:rPr lang="hu-HU" sz="2200" dirty="0"/>
              <a:t>miatt a bíróság jár el.</a:t>
            </a:r>
          </a:p>
          <a:p>
            <a:pPr marL="0" lvl="0" indent="0">
              <a:buNone/>
            </a:pPr>
            <a:r>
              <a:rPr lang="hu-HU" sz="2200" b="1" dirty="0" smtClean="0">
                <a:solidFill>
                  <a:srgbClr val="FF0000"/>
                </a:solidFill>
              </a:rPr>
              <a:t>a) Igaz</a:t>
            </a:r>
            <a:r>
              <a:rPr lang="hu-HU" sz="2200" dirty="0">
                <a:solidFill>
                  <a:srgbClr val="FF0000"/>
                </a:solidFill>
              </a:rPr>
              <a:t>	</a:t>
            </a:r>
            <a:r>
              <a:rPr lang="hu-HU" sz="2200" dirty="0"/>
              <a:t>	b) hamis	</a:t>
            </a:r>
            <a:r>
              <a:rPr lang="hu-HU" sz="2200" dirty="0" smtClean="0"/>
              <a:t>Az </a:t>
            </a:r>
            <a:r>
              <a:rPr lang="hu-HU" sz="2200" dirty="0"/>
              <a:t>általános szabálysértési hatóság a fővárosi, megyei </a:t>
            </a:r>
            <a:r>
              <a:rPr lang="hu-HU" sz="2200" dirty="0" smtClean="0"/>
              <a:t>						kormányhivatal </a:t>
            </a:r>
            <a:r>
              <a:rPr lang="hu-HU" sz="2200" dirty="0"/>
              <a:t>járási (fővárosi kerületi) hivatala (a </a:t>
            </a:r>
            <a:r>
              <a:rPr lang="hu-HU" sz="2200" dirty="0" smtClean="0"/>
              <a:t>						továbbiakban</a:t>
            </a:r>
            <a:r>
              <a:rPr lang="hu-HU" sz="2200" dirty="0"/>
              <a:t>: járási hivatal)</a:t>
            </a:r>
          </a:p>
          <a:p>
            <a:pPr marL="0" lvl="0" indent="0">
              <a:buNone/>
            </a:pPr>
            <a:r>
              <a:rPr lang="hu-HU" sz="2200" b="1" dirty="0" smtClean="0">
                <a:solidFill>
                  <a:srgbClr val="FF0000"/>
                </a:solidFill>
              </a:rPr>
              <a:t>a) Igaz</a:t>
            </a:r>
            <a:r>
              <a:rPr lang="hu-HU" sz="2200" dirty="0">
                <a:solidFill>
                  <a:srgbClr val="FF0000"/>
                </a:solidFill>
              </a:rPr>
              <a:t>	</a:t>
            </a:r>
            <a:r>
              <a:rPr lang="hu-HU" sz="2200" dirty="0"/>
              <a:t>	b) hamis	</a:t>
            </a:r>
            <a:r>
              <a:rPr lang="hu-HU" sz="2200" dirty="0" smtClean="0"/>
              <a:t>A </a:t>
            </a:r>
            <a:r>
              <a:rPr lang="hu-HU" sz="2200" dirty="0"/>
              <a:t>törvény által a hatáskörébe utalt szabálysértés miatt a </a:t>
            </a:r>
            <a:r>
              <a:rPr lang="hu-HU" sz="2200" dirty="0" smtClean="0"/>
              <a:t>					szabálysértési </a:t>
            </a:r>
            <a:r>
              <a:rPr lang="hu-HU" sz="2200" dirty="0"/>
              <a:t>hatóság jogkörében a rendőrkapitányság vagy az </a:t>
            </a:r>
            <a:r>
              <a:rPr lang="hu-HU" sz="2200" dirty="0" smtClean="0"/>
              <a:t>				egyes </a:t>
            </a:r>
            <a:r>
              <a:rPr lang="hu-HU" sz="2200" dirty="0"/>
              <a:t>feladatok ellátására létrehozott rendőri szerv, illetve a </a:t>
            </a:r>
            <a:r>
              <a:rPr lang="hu-HU" sz="2200" dirty="0" smtClean="0"/>
              <a:t>					Nemzeti </a:t>
            </a:r>
            <a:r>
              <a:rPr lang="hu-HU" sz="2200" dirty="0"/>
              <a:t>Adó- és Vámhivatal vámszerve jár el.</a:t>
            </a:r>
          </a:p>
          <a:p>
            <a:pPr marL="0" indent="0">
              <a:buNone/>
            </a:pPr>
            <a:r>
              <a:rPr lang="hu-HU" sz="2200" b="1" dirty="0">
                <a:solidFill>
                  <a:srgbClr val="FF0000"/>
                </a:solidFill>
              </a:rPr>
              <a:t>Megoldás: a) igaz, a) igaz, a) igaz</a:t>
            </a:r>
            <a:endParaRPr lang="hu-HU" sz="2200" dirty="0">
              <a:solidFill>
                <a:srgbClr val="FF0000"/>
              </a:solidFill>
            </a:endParaRPr>
          </a:p>
          <a:p>
            <a:endParaRPr lang="hu-HU" sz="2200" dirty="0"/>
          </a:p>
        </p:txBody>
      </p:sp>
    </p:spTree>
    <p:extLst>
      <p:ext uri="{BB962C8B-B14F-4D97-AF65-F5344CB8AC3E}">
        <p14:creationId xmlns:p14="http://schemas.microsoft.com/office/powerpoint/2010/main" val="52549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250. </a:t>
            </a:r>
            <a:r>
              <a:rPr lang="hu-HU" dirty="0"/>
              <a:t>Egészítse ki az alábbi meghatározást!</a:t>
            </a:r>
            <a:br>
              <a:rPr lang="hu-HU" dirty="0"/>
            </a:br>
            <a:endParaRPr lang="hu-HU" dirty="0"/>
          </a:p>
        </p:txBody>
      </p:sp>
      <p:sp>
        <p:nvSpPr>
          <p:cNvPr id="3" name="Tartalom helye 2"/>
          <p:cNvSpPr>
            <a:spLocks noGrp="1"/>
          </p:cNvSpPr>
          <p:nvPr>
            <p:ph idx="1"/>
          </p:nvPr>
        </p:nvSpPr>
        <p:spPr/>
        <p:txBody>
          <a:bodyPr/>
          <a:lstStyle/>
          <a:p>
            <a:pPr marL="0" indent="0">
              <a:buNone/>
            </a:pPr>
            <a:r>
              <a:rPr lang="hu-HU" dirty="0"/>
              <a:t>A pénzbírság legmagasabb összege – a halmazat kivételével – szabálysértési elzárás esetén: </a:t>
            </a:r>
          </a:p>
          <a:p>
            <a:pPr marL="0" indent="0">
              <a:buNone/>
            </a:pPr>
            <a:endParaRPr lang="hu-HU" b="1" dirty="0" smtClean="0"/>
          </a:p>
          <a:p>
            <a:pPr marL="0" indent="0">
              <a:buNone/>
            </a:pPr>
            <a:r>
              <a:rPr lang="hu-HU" b="1" dirty="0" smtClean="0">
                <a:solidFill>
                  <a:srgbClr val="FF0000"/>
                </a:solidFill>
              </a:rPr>
              <a:t>300.000 </a:t>
            </a:r>
            <a:r>
              <a:rPr lang="hu-HU" b="1" dirty="0">
                <a:solidFill>
                  <a:srgbClr val="FF0000"/>
                </a:solidFill>
              </a:rPr>
              <a:t>Ft.</a:t>
            </a:r>
            <a:endParaRPr lang="hu-HU" dirty="0">
              <a:solidFill>
                <a:srgbClr val="FF0000"/>
              </a:solidFill>
            </a:endParaRPr>
          </a:p>
          <a:p>
            <a:pPr marL="0" indent="0">
              <a:buNone/>
            </a:pPr>
            <a:r>
              <a:rPr lang="hu-HU" b="1" dirty="0">
                <a:solidFill>
                  <a:srgbClr val="FF0000"/>
                </a:solidFill>
              </a:rPr>
              <a:t> </a:t>
            </a:r>
            <a:endParaRPr lang="hu-HU" dirty="0">
              <a:solidFill>
                <a:srgbClr val="FF0000"/>
              </a:solidFill>
            </a:endParaRPr>
          </a:p>
          <a:p>
            <a:pPr marL="0" indent="0">
              <a:buNone/>
            </a:pPr>
            <a:r>
              <a:rPr lang="hu-HU" b="1" dirty="0">
                <a:solidFill>
                  <a:srgbClr val="FF0000"/>
                </a:solidFill>
              </a:rPr>
              <a:t>Megoldás: 300.000 Ft.</a:t>
            </a:r>
            <a:endParaRPr lang="hu-HU" dirty="0">
              <a:solidFill>
                <a:srgbClr val="FF0000"/>
              </a:solidFill>
            </a:endParaRPr>
          </a:p>
          <a:p>
            <a:endParaRPr lang="hu-HU" dirty="0"/>
          </a:p>
        </p:txBody>
      </p:sp>
    </p:spTree>
    <p:extLst>
      <p:ext uri="{BB962C8B-B14F-4D97-AF65-F5344CB8AC3E}">
        <p14:creationId xmlns:p14="http://schemas.microsoft.com/office/powerpoint/2010/main" val="393060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251. </a:t>
            </a:r>
            <a:r>
              <a:rPr lang="hu-HU" dirty="0"/>
              <a:t>Egészítse ki az alábbi meghatározást!</a:t>
            </a:r>
            <a:br>
              <a:rPr lang="hu-HU" dirty="0"/>
            </a:br>
            <a:endParaRPr lang="hu-HU" dirty="0"/>
          </a:p>
        </p:txBody>
      </p:sp>
      <p:sp>
        <p:nvSpPr>
          <p:cNvPr id="3" name="Tartalom helye 2"/>
          <p:cNvSpPr>
            <a:spLocks noGrp="1"/>
          </p:cNvSpPr>
          <p:nvPr>
            <p:ph idx="1"/>
          </p:nvPr>
        </p:nvSpPr>
        <p:spPr/>
        <p:txBody>
          <a:bodyPr/>
          <a:lstStyle/>
          <a:p>
            <a:pPr marL="0" indent="0">
              <a:buNone/>
            </a:pPr>
            <a:r>
              <a:rPr lang="hu-HU" b="1" dirty="0">
                <a:solidFill>
                  <a:srgbClr val="FF0000"/>
                </a:solidFill>
              </a:rPr>
              <a:t>Megoldás: </a:t>
            </a:r>
            <a:endParaRPr lang="hu-HU" dirty="0">
              <a:solidFill>
                <a:srgbClr val="FF0000"/>
              </a:solidFill>
            </a:endParaRPr>
          </a:p>
          <a:p>
            <a:pPr marL="0" indent="0">
              <a:buNone/>
            </a:pPr>
            <a:r>
              <a:rPr lang="hu-HU" dirty="0"/>
              <a:t>A szabálysértési elzárás legrövidebb időtartama:</a:t>
            </a:r>
            <a:r>
              <a:rPr lang="hu-HU" b="1" dirty="0"/>
              <a:t> </a:t>
            </a:r>
            <a:r>
              <a:rPr lang="hu-HU" b="1" dirty="0">
                <a:solidFill>
                  <a:srgbClr val="FF0000"/>
                </a:solidFill>
              </a:rPr>
              <a:t>1 nap</a:t>
            </a:r>
            <a:endParaRPr lang="hu-HU" dirty="0">
              <a:solidFill>
                <a:srgbClr val="FF0000"/>
              </a:solidFill>
            </a:endParaRPr>
          </a:p>
          <a:p>
            <a:endParaRPr lang="hu-HU" dirty="0"/>
          </a:p>
        </p:txBody>
      </p:sp>
    </p:spTree>
    <p:extLst>
      <p:ext uri="{BB962C8B-B14F-4D97-AF65-F5344CB8AC3E}">
        <p14:creationId xmlns:p14="http://schemas.microsoft.com/office/powerpoint/2010/main" val="51532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252. </a:t>
            </a:r>
            <a:r>
              <a:rPr lang="hu-HU" dirty="0"/>
              <a:t>Egészítse ki a testi sértésre vonatkozó alábbi meghatározást!</a:t>
            </a:r>
            <a:br>
              <a:rPr lang="hu-HU" dirty="0"/>
            </a:br>
            <a:endParaRPr lang="hu-HU" dirty="0"/>
          </a:p>
        </p:txBody>
      </p:sp>
      <p:sp>
        <p:nvSpPr>
          <p:cNvPr id="3" name="Tartalom helye 2"/>
          <p:cNvSpPr>
            <a:spLocks noGrp="1"/>
          </p:cNvSpPr>
          <p:nvPr>
            <p:ph idx="1"/>
          </p:nvPr>
        </p:nvSpPr>
        <p:spPr>
          <a:xfrm>
            <a:off x="693812" y="1905000"/>
            <a:ext cx="10729192" cy="4267200"/>
          </a:xfrm>
        </p:spPr>
        <p:txBody>
          <a:bodyPr/>
          <a:lstStyle/>
          <a:p>
            <a:pPr marL="0" indent="0">
              <a:buNone/>
            </a:pPr>
            <a:r>
              <a:rPr lang="hu-HU" dirty="0"/>
              <a:t>Aki más testi épségét vagy </a:t>
            </a:r>
            <a:r>
              <a:rPr lang="hu-HU" b="1" dirty="0">
                <a:solidFill>
                  <a:srgbClr val="FF0000"/>
                </a:solidFill>
              </a:rPr>
              <a:t>egészségét</a:t>
            </a:r>
            <a:r>
              <a:rPr lang="hu-HU" dirty="0"/>
              <a:t> sérti, testi sértést követ. Ha a testi sértéssel okozott </a:t>
            </a:r>
            <a:r>
              <a:rPr lang="hu-HU" b="1" dirty="0">
                <a:solidFill>
                  <a:srgbClr val="FF0000"/>
                </a:solidFill>
              </a:rPr>
              <a:t>sérülés</a:t>
            </a:r>
            <a:r>
              <a:rPr lang="hu-HU" dirty="0"/>
              <a:t> vagy betegség nyolc napon belül gyógyul, az elkövető könnyű testi sértés vétsége miatt büntetendő. Ha a testi sértéssel okozott sérülés vagy betegség nyolc napon </a:t>
            </a:r>
            <a:r>
              <a:rPr lang="hu-HU" b="1" dirty="0">
                <a:solidFill>
                  <a:srgbClr val="FF0000"/>
                </a:solidFill>
              </a:rPr>
              <a:t>túl</a:t>
            </a:r>
            <a:r>
              <a:rPr lang="hu-HU" dirty="0"/>
              <a:t> gyógyul, az elkövető </a:t>
            </a:r>
            <a:r>
              <a:rPr lang="hu-HU" b="1" dirty="0">
                <a:solidFill>
                  <a:srgbClr val="FF0000"/>
                </a:solidFill>
              </a:rPr>
              <a:t>súlyos</a:t>
            </a:r>
            <a:r>
              <a:rPr lang="hu-HU" dirty="0"/>
              <a:t> testi sértés bűntette miatt büntetendő.</a:t>
            </a:r>
          </a:p>
          <a:p>
            <a:pPr marL="0" indent="0">
              <a:buNone/>
            </a:pPr>
            <a:r>
              <a:rPr lang="hu-HU" b="1" dirty="0"/>
              <a:t> </a:t>
            </a:r>
            <a:endParaRPr lang="hu-HU" dirty="0"/>
          </a:p>
          <a:p>
            <a:pPr marL="0" indent="0">
              <a:buNone/>
            </a:pPr>
            <a:r>
              <a:rPr lang="hu-HU" b="1" dirty="0">
                <a:solidFill>
                  <a:srgbClr val="FF0000"/>
                </a:solidFill>
              </a:rPr>
              <a:t>Megoldás: egészségét, sérülés, túl, súlyos</a:t>
            </a:r>
            <a:endParaRPr lang="hu-HU" dirty="0">
              <a:solidFill>
                <a:srgbClr val="FF0000"/>
              </a:solidFill>
            </a:endParaRPr>
          </a:p>
          <a:p>
            <a:pPr marL="0" indent="0">
              <a:buNone/>
            </a:pPr>
            <a:endParaRPr lang="hu-HU" dirty="0"/>
          </a:p>
        </p:txBody>
      </p:sp>
    </p:spTree>
    <p:extLst>
      <p:ext uri="{BB962C8B-B14F-4D97-AF65-F5344CB8AC3E}">
        <p14:creationId xmlns:p14="http://schemas.microsoft.com/office/powerpoint/2010/main" val="413979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253. </a:t>
            </a:r>
            <a:r>
              <a:rPr lang="hu-HU" dirty="0"/>
              <a:t>Írja le, hogy mit jelent a tettenérés!</a:t>
            </a:r>
            <a:br>
              <a:rPr lang="hu-HU" dirty="0"/>
            </a:br>
            <a:endParaRPr lang="hu-HU" dirty="0"/>
          </a:p>
        </p:txBody>
      </p:sp>
      <p:sp>
        <p:nvSpPr>
          <p:cNvPr id="3" name="Tartalom helye 2"/>
          <p:cNvSpPr>
            <a:spLocks noGrp="1"/>
          </p:cNvSpPr>
          <p:nvPr>
            <p:ph idx="1"/>
          </p:nvPr>
        </p:nvSpPr>
        <p:spPr>
          <a:xfrm>
            <a:off x="837828" y="1905000"/>
            <a:ext cx="9828586" cy="4267200"/>
          </a:xfrm>
        </p:spPr>
        <p:txBody>
          <a:bodyPr/>
          <a:lstStyle/>
          <a:p>
            <a:pPr marL="0" indent="0">
              <a:buNone/>
            </a:pPr>
            <a:r>
              <a:rPr lang="hu-HU" b="1" dirty="0">
                <a:solidFill>
                  <a:srgbClr val="FF0000"/>
                </a:solidFill>
              </a:rPr>
              <a:t>Megoldás: </a:t>
            </a:r>
            <a:endParaRPr lang="hu-HU" dirty="0">
              <a:solidFill>
                <a:srgbClr val="FF0000"/>
              </a:solidFill>
            </a:endParaRPr>
          </a:p>
          <a:p>
            <a:pPr marL="0" lvl="0" indent="0">
              <a:buNone/>
            </a:pPr>
            <a:r>
              <a:rPr lang="hu-HU" b="1" dirty="0" smtClean="0">
                <a:solidFill>
                  <a:srgbClr val="FF0000"/>
                </a:solidFill>
              </a:rPr>
              <a:t>a) 	jogsértő </a:t>
            </a:r>
            <a:r>
              <a:rPr lang="hu-HU" b="1" dirty="0">
                <a:solidFill>
                  <a:srgbClr val="FF0000"/>
                </a:solidFill>
              </a:rPr>
              <a:t>cselekmény elkövetésének közvetlen észlelése,</a:t>
            </a:r>
            <a:endParaRPr lang="hu-HU" dirty="0">
              <a:solidFill>
                <a:srgbClr val="FF0000"/>
              </a:solidFill>
            </a:endParaRPr>
          </a:p>
          <a:p>
            <a:pPr marL="0" lvl="0" indent="0">
              <a:buNone/>
            </a:pPr>
            <a:r>
              <a:rPr lang="hu-HU" dirty="0" smtClean="0">
                <a:solidFill>
                  <a:srgbClr val="FF0000"/>
                </a:solidFill>
              </a:rPr>
              <a:t> b) </a:t>
            </a:r>
            <a:r>
              <a:rPr lang="hu-HU" dirty="0" smtClean="0"/>
              <a:t>	ideértve </a:t>
            </a:r>
            <a:r>
              <a:rPr lang="hu-HU" dirty="0"/>
              <a:t>a</a:t>
            </a:r>
            <a:r>
              <a:rPr lang="hu-HU" b="1" dirty="0"/>
              <a:t> </a:t>
            </a:r>
            <a:r>
              <a:rPr lang="hu-HU" b="1" dirty="0">
                <a:solidFill>
                  <a:srgbClr val="FF0000"/>
                </a:solidFill>
              </a:rPr>
              <a:t>jogsértésnek elektronikus megfigyelőrendszer </a:t>
            </a:r>
            <a:r>
              <a:rPr lang="hu-HU" b="1" dirty="0" smtClean="0">
                <a:solidFill>
                  <a:srgbClr val="FF0000"/>
                </a:solidFill>
              </a:rPr>
              <a:t>	(</a:t>
            </a:r>
            <a:r>
              <a:rPr lang="hu-HU" b="1" dirty="0">
                <a:solidFill>
                  <a:srgbClr val="FF0000"/>
                </a:solidFill>
              </a:rPr>
              <a:t>térfigyelés) útján történő, </a:t>
            </a:r>
            <a:r>
              <a:rPr lang="hu-HU" dirty="0"/>
              <a:t>az eseménnyel egyidejű </a:t>
            </a:r>
            <a:r>
              <a:rPr lang="hu-HU" b="1" dirty="0">
                <a:solidFill>
                  <a:srgbClr val="FF0000"/>
                </a:solidFill>
              </a:rPr>
              <a:t>észlelését</a:t>
            </a:r>
            <a:r>
              <a:rPr lang="hu-HU" b="1" dirty="0"/>
              <a:t> </a:t>
            </a:r>
            <a:r>
              <a:rPr lang="hu-HU" b="1" dirty="0" smtClean="0"/>
              <a:t>	</a:t>
            </a:r>
            <a:r>
              <a:rPr lang="hu-HU" dirty="0" smtClean="0"/>
              <a:t>is</a:t>
            </a:r>
            <a:r>
              <a:rPr lang="hu-HU" b="1" dirty="0"/>
              <a:t>;</a:t>
            </a:r>
            <a:endParaRPr lang="hu-HU" dirty="0"/>
          </a:p>
          <a:p>
            <a:endParaRPr lang="hu-HU" dirty="0"/>
          </a:p>
        </p:txBody>
      </p:sp>
    </p:spTree>
    <p:extLst>
      <p:ext uri="{BB962C8B-B14F-4D97-AF65-F5344CB8AC3E}">
        <p14:creationId xmlns:p14="http://schemas.microsoft.com/office/powerpoint/2010/main" val="322997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254. Írja </a:t>
            </a:r>
            <a:r>
              <a:rPr lang="hu-HU" dirty="0"/>
              <a:t>le, hogy a személy- és vagyonőr melyik szakmai kamarai szervezetnél kezdeményezheti a tagfelvételi kérelmét!</a:t>
            </a:r>
            <a:br>
              <a:rPr lang="hu-HU" dirty="0"/>
            </a:br>
            <a:endParaRPr lang="hu-HU" dirty="0"/>
          </a:p>
        </p:txBody>
      </p:sp>
      <p:sp>
        <p:nvSpPr>
          <p:cNvPr id="3" name="Tartalom helye 2"/>
          <p:cNvSpPr>
            <a:spLocks noGrp="1"/>
          </p:cNvSpPr>
          <p:nvPr>
            <p:ph idx="1"/>
          </p:nvPr>
        </p:nvSpPr>
        <p:spPr/>
        <p:txBody>
          <a:bodyPr/>
          <a:lstStyle/>
          <a:p>
            <a:pPr marL="0" indent="0">
              <a:buNone/>
            </a:pPr>
            <a:r>
              <a:rPr lang="hu-HU" b="1" dirty="0" smtClean="0">
                <a:solidFill>
                  <a:srgbClr val="FF0000"/>
                </a:solidFill>
              </a:rPr>
              <a:t>Megoldás</a:t>
            </a:r>
            <a:r>
              <a:rPr lang="hu-HU" b="1" dirty="0">
                <a:solidFill>
                  <a:srgbClr val="FF0000"/>
                </a:solidFill>
              </a:rPr>
              <a:t>:</a:t>
            </a:r>
            <a:endParaRPr lang="hu-HU" dirty="0">
              <a:solidFill>
                <a:srgbClr val="FF0000"/>
              </a:solidFill>
            </a:endParaRPr>
          </a:p>
          <a:p>
            <a:r>
              <a:rPr lang="hu-HU" dirty="0"/>
              <a:t>A kérelmező állandó lakóhelye szerint </a:t>
            </a:r>
            <a:r>
              <a:rPr lang="hu-HU" b="1" dirty="0">
                <a:solidFill>
                  <a:srgbClr val="FF0000"/>
                </a:solidFill>
              </a:rPr>
              <a:t>illetékes területi</a:t>
            </a:r>
            <a:r>
              <a:rPr lang="hu-HU" dirty="0">
                <a:solidFill>
                  <a:srgbClr val="FF0000"/>
                </a:solidFill>
              </a:rPr>
              <a:t> </a:t>
            </a:r>
            <a:r>
              <a:rPr lang="hu-HU" dirty="0"/>
              <a:t>(megyei, ill. fővárosi) </a:t>
            </a:r>
            <a:r>
              <a:rPr lang="hu-HU" b="1" dirty="0" smtClean="0">
                <a:solidFill>
                  <a:srgbClr val="FF0000"/>
                </a:solidFill>
              </a:rPr>
              <a:t>Személy</a:t>
            </a:r>
            <a:r>
              <a:rPr lang="hu-HU" b="1" dirty="0">
                <a:solidFill>
                  <a:srgbClr val="FF0000"/>
                </a:solidFill>
              </a:rPr>
              <a:t>, Vagyonvédelmi és Magánnyomozói Szakmai Kamara szervezeténél</a:t>
            </a:r>
            <a:r>
              <a:rPr lang="hu-HU" dirty="0">
                <a:solidFill>
                  <a:srgbClr val="FF0000"/>
                </a:solidFill>
              </a:rPr>
              <a:t>. </a:t>
            </a:r>
          </a:p>
        </p:txBody>
      </p:sp>
    </p:spTree>
    <p:extLst>
      <p:ext uri="{BB962C8B-B14F-4D97-AF65-F5344CB8AC3E}">
        <p14:creationId xmlns:p14="http://schemas.microsoft.com/office/powerpoint/2010/main" val="88219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255. </a:t>
            </a:r>
            <a:r>
              <a:rPr lang="hu-HU" dirty="0"/>
              <a:t>Írja le az általában érvényes intézkedési sorrendet, ha a védett objektumot tűz, ipari katasztrófa vagy elemi csapás érte!</a:t>
            </a:r>
            <a:br>
              <a:rPr lang="hu-HU" dirty="0"/>
            </a:br>
            <a:endParaRPr lang="hu-HU" dirty="0"/>
          </a:p>
        </p:txBody>
      </p:sp>
      <p:sp>
        <p:nvSpPr>
          <p:cNvPr id="3" name="Tartalom helye 2"/>
          <p:cNvSpPr>
            <a:spLocks noGrp="1"/>
          </p:cNvSpPr>
          <p:nvPr>
            <p:ph idx="1"/>
          </p:nvPr>
        </p:nvSpPr>
        <p:spPr>
          <a:xfrm>
            <a:off x="1522414" y="1700808"/>
            <a:ext cx="9144000" cy="4968552"/>
          </a:xfrm>
        </p:spPr>
        <p:txBody>
          <a:bodyPr>
            <a:normAutofit fontScale="85000" lnSpcReduction="20000"/>
          </a:bodyPr>
          <a:lstStyle/>
          <a:p>
            <a:pPr marL="0" indent="0">
              <a:buNone/>
            </a:pPr>
            <a:r>
              <a:rPr lang="hu-HU" b="1" dirty="0">
                <a:solidFill>
                  <a:srgbClr val="FF0000"/>
                </a:solidFill>
              </a:rPr>
              <a:t>Megoldás</a:t>
            </a:r>
            <a:r>
              <a:rPr lang="hu-HU" b="1" dirty="0"/>
              <a:t>: </a:t>
            </a:r>
            <a:endParaRPr lang="hu-HU" dirty="0"/>
          </a:p>
          <a:p>
            <a:pPr lvl="0">
              <a:buFont typeface="+mj-lt"/>
              <a:buAutoNum type="arabicPeriod"/>
            </a:pPr>
            <a:r>
              <a:rPr lang="hu-HU" dirty="0">
                <a:solidFill>
                  <a:srgbClr val="FF0000"/>
                </a:solidFill>
              </a:rPr>
              <a:t>Életmentés, elsősegélynyújtás</a:t>
            </a:r>
          </a:p>
          <a:p>
            <a:pPr lvl="0">
              <a:buFont typeface="+mj-lt"/>
              <a:buAutoNum type="arabicPeriod"/>
            </a:pPr>
            <a:r>
              <a:rPr lang="hu-HU" dirty="0">
                <a:solidFill>
                  <a:srgbClr val="FF0000"/>
                </a:solidFill>
              </a:rPr>
              <a:t>Megrongálódott közművek elzárása (gáz, víz, elektromos vezeték)</a:t>
            </a:r>
          </a:p>
          <a:p>
            <a:pPr lvl="0">
              <a:buFont typeface="+mj-lt"/>
              <a:buAutoNum type="arabicPeriod"/>
            </a:pPr>
            <a:r>
              <a:rPr lang="hu-HU" dirty="0">
                <a:solidFill>
                  <a:srgbClr val="FF0000"/>
                </a:solidFill>
              </a:rPr>
              <a:t>Kiértesítések (saját vezetőség, tűzoltóság, rendőrség, mentők…)</a:t>
            </a:r>
          </a:p>
          <a:p>
            <a:pPr lvl="0">
              <a:buFont typeface="+mj-lt"/>
              <a:buAutoNum type="arabicPeriod"/>
            </a:pPr>
            <a:r>
              <a:rPr lang="hu-HU" dirty="0">
                <a:solidFill>
                  <a:srgbClr val="FF0000"/>
                </a:solidFill>
              </a:rPr>
              <a:t>Az illetékes szervek által meghatározott feladatok végrehajtása</a:t>
            </a:r>
          </a:p>
          <a:p>
            <a:pPr lvl="0">
              <a:buFont typeface="+mj-lt"/>
              <a:buAutoNum type="arabicPeriod"/>
            </a:pPr>
            <a:r>
              <a:rPr lang="hu-HU" dirty="0">
                <a:solidFill>
                  <a:srgbClr val="FF0000"/>
                </a:solidFill>
              </a:rPr>
              <a:t>A vagyonmentés </a:t>
            </a:r>
            <a:r>
              <a:rPr lang="hu-HU" dirty="0" err="1">
                <a:solidFill>
                  <a:srgbClr val="FF0000"/>
                </a:solidFill>
              </a:rPr>
              <a:t>mgkezdése</a:t>
            </a:r>
            <a:r>
              <a:rPr lang="hu-HU" dirty="0">
                <a:solidFill>
                  <a:srgbClr val="FF0000"/>
                </a:solidFill>
              </a:rPr>
              <a:t>, párhuzamosan a tűzoltással és a kárelhárítással</a:t>
            </a:r>
          </a:p>
          <a:p>
            <a:pPr lvl="0">
              <a:buFont typeface="+mj-lt"/>
              <a:buAutoNum type="arabicPeriod"/>
            </a:pPr>
            <a:r>
              <a:rPr lang="hu-HU" dirty="0">
                <a:solidFill>
                  <a:srgbClr val="FF0000"/>
                </a:solidFill>
              </a:rPr>
              <a:t>A megérkező kárelhárító szervek útvonalainak biztosítása (kapunyitás, kordon…)</a:t>
            </a:r>
          </a:p>
          <a:p>
            <a:pPr lvl="0">
              <a:buFont typeface="+mj-lt"/>
              <a:buAutoNum type="arabicPeriod"/>
            </a:pPr>
            <a:r>
              <a:rPr lang="hu-HU" dirty="0">
                <a:solidFill>
                  <a:srgbClr val="FF0000"/>
                </a:solidFill>
              </a:rPr>
              <a:t>A kivonuló szervek tájékoztatása, munkájuk segítése</a:t>
            </a:r>
          </a:p>
          <a:p>
            <a:pPr lvl="0">
              <a:buFont typeface="+mj-lt"/>
              <a:buAutoNum type="arabicPeriod"/>
            </a:pPr>
            <a:r>
              <a:rPr lang="hu-HU" dirty="0">
                <a:solidFill>
                  <a:srgbClr val="FF0000"/>
                </a:solidFill>
              </a:rPr>
              <a:t>A szemlebizottság tájékoztatása, munkája segítése</a:t>
            </a:r>
          </a:p>
          <a:p>
            <a:pPr lvl="0">
              <a:buFont typeface="+mj-lt"/>
              <a:buAutoNum type="arabicPeriod"/>
            </a:pPr>
            <a:r>
              <a:rPr lang="hu-HU" dirty="0">
                <a:solidFill>
                  <a:srgbClr val="FF0000"/>
                </a:solidFill>
              </a:rPr>
              <a:t>A helyszín biztosítása (terület lezárás, tanuk megkeresése, illetéktelenek eltávolítása)</a:t>
            </a:r>
          </a:p>
          <a:p>
            <a:pPr lvl="0">
              <a:buFont typeface="+mj-lt"/>
              <a:buAutoNum type="arabicPeriod"/>
            </a:pPr>
            <a:r>
              <a:rPr lang="hu-HU" dirty="0">
                <a:solidFill>
                  <a:srgbClr val="FF0000"/>
                </a:solidFill>
              </a:rPr>
              <a:t>Az események rögzítése az eseménynaplóban (jelentés írás)</a:t>
            </a:r>
          </a:p>
          <a:p>
            <a:pPr marL="0" indent="0">
              <a:buNone/>
            </a:pPr>
            <a:endParaRPr lang="hu-HU" dirty="0"/>
          </a:p>
        </p:txBody>
      </p:sp>
    </p:spTree>
    <p:extLst>
      <p:ext uri="{BB962C8B-B14F-4D97-AF65-F5344CB8AC3E}">
        <p14:creationId xmlns:p14="http://schemas.microsoft.com/office/powerpoint/2010/main" val="271493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256. </a:t>
            </a:r>
            <a:r>
              <a:rPr lang="hu-HU" dirty="0"/>
              <a:t>Írja le, hogy mi a 2005. évi CXXXIII. törvény (</a:t>
            </a:r>
            <a:r>
              <a:rPr lang="hu-HU" dirty="0" err="1"/>
              <a:t>SzVMt</a:t>
            </a:r>
            <a:r>
              <a:rPr lang="hu-HU" dirty="0"/>
              <a:t>) célja és jelentősége!</a:t>
            </a:r>
            <a:br>
              <a:rPr lang="hu-HU" dirty="0"/>
            </a:br>
            <a:endParaRPr lang="hu-HU" dirty="0"/>
          </a:p>
        </p:txBody>
      </p:sp>
      <p:sp>
        <p:nvSpPr>
          <p:cNvPr id="3" name="Tartalom helye 2"/>
          <p:cNvSpPr>
            <a:spLocks noGrp="1"/>
          </p:cNvSpPr>
          <p:nvPr>
            <p:ph idx="1"/>
          </p:nvPr>
        </p:nvSpPr>
        <p:spPr>
          <a:xfrm>
            <a:off x="549796" y="1905000"/>
            <a:ext cx="11089232" cy="4267200"/>
          </a:xfrm>
        </p:spPr>
        <p:txBody>
          <a:bodyPr/>
          <a:lstStyle/>
          <a:p>
            <a:pPr lvl="0"/>
            <a:r>
              <a:rPr lang="hu-HU" dirty="0"/>
              <a:t>a</a:t>
            </a:r>
            <a:r>
              <a:rPr lang="hu-HU" b="1" dirty="0"/>
              <a:t> </a:t>
            </a:r>
            <a:r>
              <a:rPr lang="hu-HU" b="1" dirty="0">
                <a:solidFill>
                  <a:srgbClr val="FF0000"/>
                </a:solidFill>
              </a:rPr>
              <a:t>közrend, a közbiztonság javítása,</a:t>
            </a:r>
            <a:endParaRPr lang="hu-HU" dirty="0">
              <a:solidFill>
                <a:srgbClr val="FF0000"/>
              </a:solidFill>
            </a:endParaRPr>
          </a:p>
          <a:p>
            <a:pPr lvl="0"/>
            <a:r>
              <a:rPr lang="hu-HU" dirty="0"/>
              <a:t>a</a:t>
            </a:r>
            <a:r>
              <a:rPr lang="hu-HU" b="1" dirty="0"/>
              <a:t> </a:t>
            </a:r>
            <a:r>
              <a:rPr lang="hu-HU" b="1" dirty="0">
                <a:solidFill>
                  <a:srgbClr val="FF0000"/>
                </a:solidFill>
              </a:rPr>
              <a:t>személy- és vagyonvédelem, </a:t>
            </a:r>
            <a:r>
              <a:rPr lang="hu-HU" dirty="0">
                <a:solidFill>
                  <a:srgbClr val="FF0000"/>
                </a:solidFill>
              </a:rPr>
              <a:t>a</a:t>
            </a:r>
            <a:r>
              <a:rPr lang="hu-HU" b="1" dirty="0">
                <a:solidFill>
                  <a:srgbClr val="FF0000"/>
                </a:solidFill>
              </a:rPr>
              <a:t> bűnmegelőzés hatékonyságának fokozása</a:t>
            </a:r>
            <a:r>
              <a:rPr lang="hu-HU" b="1" dirty="0"/>
              <a:t>,</a:t>
            </a:r>
            <a:endParaRPr lang="hu-HU" dirty="0"/>
          </a:p>
          <a:p>
            <a:pPr lvl="0"/>
            <a:r>
              <a:rPr lang="hu-HU" dirty="0"/>
              <a:t>erősítse</a:t>
            </a:r>
            <a:r>
              <a:rPr lang="hu-HU" b="1" dirty="0"/>
              <a:t> </a:t>
            </a:r>
            <a:r>
              <a:rPr lang="hu-HU" b="1" dirty="0">
                <a:solidFill>
                  <a:srgbClr val="FF0000"/>
                </a:solidFill>
              </a:rPr>
              <a:t>a vállalkozás keretében végzett személy- és vagyonvédelmi</a:t>
            </a:r>
            <a:r>
              <a:rPr lang="hu-HU" b="1" dirty="0"/>
              <a:t>, </a:t>
            </a:r>
            <a:r>
              <a:rPr lang="hu-HU" dirty="0"/>
              <a:t>valamint a</a:t>
            </a:r>
            <a:r>
              <a:rPr lang="hu-HU" b="1" dirty="0"/>
              <a:t> </a:t>
            </a:r>
            <a:r>
              <a:rPr lang="hu-HU" b="1" dirty="0">
                <a:solidFill>
                  <a:srgbClr val="FF0000"/>
                </a:solidFill>
              </a:rPr>
              <a:t>magánnyomozói szolgáltatás törvényességét,</a:t>
            </a:r>
            <a:endParaRPr lang="hu-HU" dirty="0">
              <a:solidFill>
                <a:srgbClr val="FF0000"/>
              </a:solidFill>
            </a:endParaRPr>
          </a:p>
          <a:p>
            <a:pPr lvl="0"/>
            <a:r>
              <a:rPr lang="hu-HU" dirty="0"/>
              <a:t>további</a:t>
            </a:r>
            <a:r>
              <a:rPr lang="hu-HU" b="1" dirty="0"/>
              <a:t> </a:t>
            </a:r>
            <a:r>
              <a:rPr lang="hu-HU" b="1" dirty="0">
                <a:solidFill>
                  <a:srgbClr val="FF0000"/>
                </a:solidFill>
              </a:rPr>
              <a:t>garanciát nyújtson</a:t>
            </a:r>
            <a:r>
              <a:rPr lang="hu-HU" b="1" dirty="0"/>
              <a:t> </a:t>
            </a:r>
            <a:r>
              <a:rPr lang="hu-HU" dirty="0"/>
              <a:t>a szolgáltatásokat igénybe vevők, valamint a szolgáltatással érintett személyek számára, hogy</a:t>
            </a:r>
            <a:r>
              <a:rPr lang="hu-HU" b="1" dirty="0"/>
              <a:t> </a:t>
            </a:r>
            <a:r>
              <a:rPr lang="hu-HU" b="1" dirty="0">
                <a:solidFill>
                  <a:srgbClr val="FF0000"/>
                </a:solidFill>
              </a:rPr>
              <a:t>személyhez fűződő jogaik és vagyoni érdekeik a szolgáltatás során tiszteletben tartására.</a:t>
            </a:r>
            <a:endParaRPr lang="hu-HU" dirty="0">
              <a:solidFill>
                <a:srgbClr val="FF0000"/>
              </a:solidFill>
            </a:endParaRPr>
          </a:p>
          <a:p>
            <a:endParaRPr lang="hu-HU" dirty="0"/>
          </a:p>
        </p:txBody>
      </p:sp>
    </p:spTree>
    <p:extLst>
      <p:ext uri="{BB962C8B-B14F-4D97-AF65-F5344CB8AC3E}">
        <p14:creationId xmlns:p14="http://schemas.microsoft.com/office/powerpoint/2010/main" val="398133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257. Írja </a:t>
            </a:r>
            <a:r>
              <a:rPr lang="hu-HU" dirty="0"/>
              <a:t>le a bűncselekmény fogalmának büntetőtörvénykönyv szerinti lényeges elemeit!</a:t>
            </a:r>
            <a:br>
              <a:rPr lang="hu-HU" dirty="0"/>
            </a:br>
            <a:endParaRPr lang="hu-HU" dirty="0"/>
          </a:p>
        </p:txBody>
      </p:sp>
      <p:sp>
        <p:nvSpPr>
          <p:cNvPr id="3" name="Tartalom helye 2"/>
          <p:cNvSpPr>
            <a:spLocks noGrp="1"/>
          </p:cNvSpPr>
          <p:nvPr>
            <p:ph idx="1"/>
          </p:nvPr>
        </p:nvSpPr>
        <p:spPr>
          <a:xfrm>
            <a:off x="693812" y="1905000"/>
            <a:ext cx="10873208" cy="4267200"/>
          </a:xfrm>
        </p:spPr>
        <p:txBody>
          <a:bodyPr/>
          <a:lstStyle/>
          <a:p>
            <a:pPr marL="0" indent="0">
              <a:buNone/>
            </a:pPr>
            <a:r>
              <a:rPr lang="hu-HU" b="1" dirty="0">
                <a:solidFill>
                  <a:srgbClr val="FF0000"/>
                </a:solidFill>
              </a:rPr>
              <a:t>Megoldás</a:t>
            </a:r>
            <a:r>
              <a:rPr lang="hu-HU" b="1" dirty="0"/>
              <a:t>:</a:t>
            </a:r>
            <a:endParaRPr lang="hu-HU" dirty="0"/>
          </a:p>
          <a:p>
            <a:pPr marL="0" indent="0">
              <a:buNone/>
            </a:pPr>
            <a:r>
              <a:rPr lang="hu-HU" dirty="0"/>
              <a:t>Bűncselekmény </a:t>
            </a:r>
            <a:r>
              <a:rPr lang="hu-HU" b="1" dirty="0"/>
              <a:t>az a szándékosan </a:t>
            </a:r>
            <a:r>
              <a:rPr lang="hu-HU" dirty="0"/>
              <a:t>vagy – </a:t>
            </a:r>
            <a:r>
              <a:rPr lang="hu-HU" b="1" dirty="0">
                <a:solidFill>
                  <a:srgbClr val="FF0000"/>
                </a:solidFill>
              </a:rPr>
              <a:t>ha a törvény a gondatlan elkövetést is büntetni rendeli </a:t>
            </a:r>
            <a:r>
              <a:rPr lang="hu-HU" dirty="0">
                <a:solidFill>
                  <a:srgbClr val="FF0000"/>
                </a:solidFill>
              </a:rPr>
              <a:t>– </a:t>
            </a:r>
            <a:r>
              <a:rPr lang="hu-HU" b="1" dirty="0">
                <a:solidFill>
                  <a:srgbClr val="FF0000"/>
                </a:solidFill>
              </a:rPr>
              <a:t>gondatlanságból elkövetett cselekmény</a:t>
            </a:r>
            <a:r>
              <a:rPr lang="hu-HU" dirty="0"/>
              <a:t>, amely </a:t>
            </a:r>
            <a:r>
              <a:rPr lang="hu-HU" b="1" dirty="0">
                <a:solidFill>
                  <a:srgbClr val="FF0000"/>
                </a:solidFill>
              </a:rPr>
              <a:t>veszélyes a társadalomra</a:t>
            </a:r>
            <a:r>
              <a:rPr lang="hu-HU" dirty="0"/>
              <a:t>, és amelyre </a:t>
            </a:r>
            <a:r>
              <a:rPr lang="hu-HU" b="1" dirty="0">
                <a:solidFill>
                  <a:srgbClr val="FF0000"/>
                </a:solidFill>
              </a:rPr>
              <a:t>a törvény büntetés kiszabását rendeli</a:t>
            </a:r>
            <a:r>
              <a:rPr lang="hu-HU" dirty="0"/>
              <a:t>.</a:t>
            </a:r>
          </a:p>
          <a:p>
            <a:endParaRPr lang="hu-HU" dirty="0"/>
          </a:p>
        </p:txBody>
      </p:sp>
    </p:spTree>
    <p:extLst>
      <p:ext uri="{BB962C8B-B14F-4D97-AF65-F5344CB8AC3E}">
        <p14:creationId xmlns:p14="http://schemas.microsoft.com/office/powerpoint/2010/main" val="134603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258. </a:t>
            </a:r>
            <a:r>
              <a:rPr lang="hu-HU" dirty="0"/>
              <a:t>Írja le, hogy terheli-e titoktartási kötelezettség a személy- és vagyonőrt, milyen adatok tekintetében és meddig!</a:t>
            </a:r>
            <a:br>
              <a:rPr lang="hu-HU" dirty="0"/>
            </a:br>
            <a:endParaRPr lang="hu-HU" dirty="0"/>
          </a:p>
        </p:txBody>
      </p:sp>
      <p:sp>
        <p:nvSpPr>
          <p:cNvPr id="3" name="Tartalom helye 2"/>
          <p:cNvSpPr>
            <a:spLocks noGrp="1"/>
          </p:cNvSpPr>
          <p:nvPr>
            <p:ph idx="1"/>
          </p:nvPr>
        </p:nvSpPr>
        <p:spPr>
          <a:xfrm>
            <a:off x="405780" y="1905000"/>
            <a:ext cx="11359182" cy="4267200"/>
          </a:xfrm>
        </p:spPr>
        <p:txBody>
          <a:bodyPr/>
          <a:lstStyle/>
          <a:p>
            <a:pPr marL="0" indent="0">
              <a:buNone/>
            </a:pPr>
            <a:r>
              <a:rPr lang="hu-HU" b="1" dirty="0">
                <a:solidFill>
                  <a:srgbClr val="FF0000"/>
                </a:solidFill>
              </a:rPr>
              <a:t>Megoldás</a:t>
            </a:r>
            <a:r>
              <a:rPr lang="hu-HU" b="1" dirty="0"/>
              <a:t>: </a:t>
            </a:r>
            <a:endParaRPr lang="hu-HU" dirty="0"/>
          </a:p>
          <a:p>
            <a:pPr marL="0" indent="0">
              <a:buNone/>
            </a:pPr>
            <a:r>
              <a:rPr lang="hu-HU" b="1" dirty="0">
                <a:solidFill>
                  <a:srgbClr val="FF0000"/>
                </a:solidFill>
              </a:rPr>
              <a:t>Foglalkozási (</a:t>
            </a:r>
            <a:r>
              <a:rPr lang="hu-HU" b="1" dirty="0" err="1">
                <a:solidFill>
                  <a:srgbClr val="FF0000"/>
                </a:solidFill>
              </a:rPr>
              <a:t>hivatásbeli</a:t>
            </a:r>
            <a:r>
              <a:rPr lang="hu-HU" b="1" dirty="0">
                <a:solidFill>
                  <a:srgbClr val="FF0000"/>
                </a:solidFill>
              </a:rPr>
              <a:t>) titoktartási </a:t>
            </a:r>
            <a:r>
              <a:rPr lang="hu-HU" dirty="0"/>
              <a:t>kötelezettség terheli a</a:t>
            </a:r>
            <a:r>
              <a:rPr lang="hu-HU" b="1" dirty="0"/>
              <a:t> </a:t>
            </a:r>
            <a:r>
              <a:rPr lang="hu-HU" b="1" dirty="0">
                <a:solidFill>
                  <a:srgbClr val="FF0000"/>
                </a:solidFill>
              </a:rPr>
              <a:t>működése alatt </a:t>
            </a:r>
            <a:r>
              <a:rPr lang="hu-HU" dirty="0"/>
              <a:t>és az annak</a:t>
            </a:r>
            <a:r>
              <a:rPr lang="hu-HU" b="1" dirty="0"/>
              <a:t> </a:t>
            </a:r>
            <a:r>
              <a:rPr lang="hu-HU" b="1" dirty="0">
                <a:solidFill>
                  <a:srgbClr val="FF0000"/>
                </a:solidFill>
              </a:rPr>
              <a:t>megszűnését követő időszakban </a:t>
            </a:r>
            <a:r>
              <a:rPr lang="hu-HU" dirty="0"/>
              <a:t>is minden olyan</a:t>
            </a:r>
            <a:r>
              <a:rPr lang="hu-HU" b="1" dirty="0"/>
              <a:t> </a:t>
            </a:r>
            <a:r>
              <a:rPr lang="hu-HU" b="1" dirty="0">
                <a:solidFill>
                  <a:srgbClr val="FF0000"/>
                </a:solidFill>
              </a:rPr>
              <a:t>tény</a:t>
            </a:r>
            <a:r>
              <a:rPr lang="hu-HU" b="1" dirty="0"/>
              <a:t> </a:t>
            </a:r>
            <a:r>
              <a:rPr lang="hu-HU" dirty="0"/>
              <a:t>vagy</a:t>
            </a:r>
            <a:r>
              <a:rPr lang="hu-HU" b="1" dirty="0"/>
              <a:t> </a:t>
            </a:r>
            <a:r>
              <a:rPr lang="hu-HU" b="1" dirty="0">
                <a:solidFill>
                  <a:srgbClr val="FF0000"/>
                </a:solidFill>
              </a:rPr>
              <a:t>adat</a:t>
            </a:r>
            <a:r>
              <a:rPr lang="hu-HU" b="1" dirty="0"/>
              <a:t> </a:t>
            </a:r>
            <a:r>
              <a:rPr lang="hu-HU" dirty="0"/>
              <a:t>tekintetében, amelyről a</a:t>
            </a:r>
            <a:r>
              <a:rPr lang="hu-HU" b="1" dirty="0"/>
              <a:t> </a:t>
            </a:r>
            <a:r>
              <a:rPr lang="hu-HU" b="1" dirty="0">
                <a:solidFill>
                  <a:srgbClr val="FF0000"/>
                </a:solidFill>
              </a:rPr>
              <a:t>szerződés (megbízatás) teljesítése során szerzett </a:t>
            </a:r>
            <a:r>
              <a:rPr lang="hu-HU" dirty="0"/>
              <a:t>tudomást.</a:t>
            </a:r>
          </a:p>
          <a:p>
            <a:pPr marL="0" indent="0">
              <a:buNone/>
            </a:pPr>
            <a:endParaRPr lang="hu-HU" dirty="0"/>
          </a:p>
        </p:txBody>
      </p:sp>
    </p:spTree>
    <p:extLst>
      <p:ext uri="{BB962C8B-B14F-4D97-AF65-F5344CB8AC3E}">
        <p14:creationId xmlns:p14="http://schemas.microsoft.com/office/powerpoint/2010/main" val="222641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3772" y="274638"/>
            <a:ext cx="11449272" cy="850106"/>
          </a:xfrm>
        </p:spPr>
        <p:txBody>
          <a:bodyPr>
            <a:noAutofit/>
          </a:bodyPr>
          <a:lstStyle/>
          <a:p>
            <a:r>
              <a:rPr lang="hu-HU" sz="2200" dirty="0" smtClean="0"/>
              <a:t>25. Az </a:t>
            </a:r>
            <a:r>
              <a:rPr lang="hu-HU" sz="2200" dirty="0"/>
              <a:t>alábbi képen látható tevékenység személy és vagyonvédelmi tevékenységnek minősül-e</a:t>
            </a:r>
            <a:r>
              <a:rPr lang="hu-HU" sz="2200" dirty="0" smtClean="0"/>
              <a:t>?</a:t>
            </a:r>
            <a:endParaRPr lang="hu-HU" sz="2200" dirty="0"/>
          </a:p>
        </p:txBody>
      </p:sp>
      <p:pic>
        <p:nvPicPr>
          <p:cNvPr id="4" name="Tartalom helye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788" y="1772816"/>
            <a:ext cx="4928680" cy="4267200"/>
          </a:xfrm>
          <a:prstGeom prst="rect">
            <a:avLst/>
          </a:prstGeom>
        </p:spPr>
      </p:pic>
      <p:sp>
        <p:nvSpPr>
          <p:cNvPr id="5" name="Téglalap 4"/>
          <p:cNvSpPr/>
          <p:nvPr/>
        </p:nvSpPr>
        <p:spPr>
          <a:xfrm>
            <a:off x="5950396" y="5666003"/>
            <a:ext cx="3096344" cy="374013"/>
          </a:xfrm>
          <a:prstGeom prst="rect">
            <a:avLst/>
          </a:prstGeom>
        </p:spPr>
        <p:txBody>
          <a:bodyPr wrap="square">
            <a:spAutoFit/>
          </a:bodyPr>
          <a:lstStyle/>
          <a:p>
            <a:pPr algn="just">
              <a:lnSpc>
                <a:spcPct val="107000"/>
              </a:lnSpc>
              <a:spcAft>
                <a:spcPts val="0"/>
              </a:spcAft>
            </a:pPr>
            <a:r>
              <a:rPr lang="hu-HU" dirty="0">
                <a:ea typeface="Calibri" panose="020F0502020204030204" pitchFamily="34" charset="0"/>
                <a:cs typeface="Times New Roman" panose="02020603050405020304" pitchFamily="18" charset="0"/>
              </a:rPr>
              <a:t>a) igen</a:t>
            </a:r>
            <a:r>
              <a:rPr lang="hu-HU" dirty="0">
                <a:solidFill>
                  <a:srgbClr val="FF0000"/>
                </a:solidFill>
                <a:ea typeface="Calibri" panose="020F0502020204030204" pitchFamily="34" charset="0"/>
                <a:cs typeface="Times New Roman" panose="02020603050405020304" pitchFamily="18" charset="0"/>
              </a:rPr>
              <a:t>	</a:t>
            </a:r>
            <a:r>
              <a:rPr lang="hu-HU" dirty="0">
                <a:ea typeface="Calibri" panose="020F0502020204030204" pitchFamily="34" charset="0"/>
                <a:cs typeface="Times New Roman" panose="02020603050405020304" pitchFamily="18" charset="0"/>
              </a:rPr>
              <a:t>	</a:t>
            </a:r>
            <a:r>
              <a:rPr lang="hu-HU" dirty="0">
                <a:solidFill>
                  <a:srgbClr val="FF0000"/>
                </a:solidFill>
                <a:ea typeface="Calibri" panose="020F0502020204030204" pitchFamily="34" charset="0"/>
                <a:cs typeface="Times New Roman" panose="02020603050405020304" pitchFamily="18" charset="0"/>
              </a:rPr>
              <a:t>b) </a:t>
            </a:r>
            <a:r>
              <a:rPr lang="hu-HU" dirty="0" smtClean="0">
                <a:solidFill>
                  <a:srgbClr val="FF0000"/>
                </a:solidFill>
                <a:ea typeface="Calibri" panose="020F0502020204030204" pitchFamily="34" charset="0"/>
                <a:cs typeface="Times New Roman" panose="02020603050405020304" pitchFamily="18" charset="0"/>
              </a:rPr>
              <a:t>nem</a:t>
            </a:r>
            <a:endParaRPr lang="hu-HU"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299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259. </a:t>
            </a:r>
            <a:r>
              <a:rPr lang="hu-HU" dirty="0"/>
              <a:t>Ismertesse röviden a szabálysértés fogalmát!</a:t>
            </a:r>
            <a:br>
              <a:rPr lang="hu-HU" dirty="0"/>
            </a:br>
            <a:endParaRPr lang="hu-HU" dirty="0"/>
          </a:p>
        </p:txBody>
      </p:sp>
      <p:sp>
        <p:nvSpPr>
          <p:cNvPr id="3" name="Tartalom helye 2"/>
          <p:cNvSpPr>
            <a:spLocks noGrp="1"/>
          </p:cNvSpPr>
          <p:nvPr>
            <p:ph idx="1"/>
          </p:nvPr>
        </p:nvSpPr>
        <p:spPr>
          <a:xfrm>
            <a:off x="405780" y="1905000"/>
            <a:ext cx="11305256" cy="4267200"/>
          </a:xfrm>
        </p:spPr>
        <p:txBody>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b="1" dirty="0">
                <a:solidFill>
                  <a:srgbClr val="FF0000"/>
                </a:solidFill>
              </a:rPr>
              <a:t>Szabálysértés az a törvény </a:t>
            </a:r>
            <a:r>
              <a:rPr lang="hu-HU" b="1" dirty="0" smtClean="0">
                <a:solidFill>
                  <a:srgbClr val="FF0000"/>
                </a:solidFill>
              </a:rPr>
              <a:t>által </a:t>
            </a:r>
            <a:r>
              <a:rPr lang="hu-HU" b="1" dirty="0">
                <a:solidFill>
                  <a:srgbClr val="FF0000"/>
                </a:solidFill>
              </a:rPr>
              <a:t>büntetni </a:t>
            </a:r>
            <a:r>
              <a:rPr lang="hu-HU" b="1" dirty="0" smtClean="0">
                <a:solidFill>
                  <a:srgbClr val="FF0000"/>
                </a:solidFill>
              </a:rPr>
              <a:t>rendelt </a:t>
            </a:r>
            <a:r>
              <a:rPr lang="hu-HU" b="1" dirty="0">
                <a:solidFill>
                  <a:srgbClr val="FF0000"/>
                </a:solidFill>
              </a:rPr>
              <a:t>tevékenység </a:t>
            </a:r>
            <a:r>
              <a:rPr lang="hu-HU" b="1" dirty="0" smtClean="0">
                <a:solidFill>
                  <a:srgbClr val="FF0000"/>
                </a:solidFill>
              </a:rPr>
              <a:t> </a:t>
            </a:r>
            <a:r>
              <a:rPr lang="hu-HU" b="1" dirty="0">
                <a:solidFill>
                  <a:srgbClr val="FF0000"/>
                </a:solidFill>
              </a:rPr>
              <a:t>vagy mulasztás, </a:t>
            </a:r>
            <a:r>
              <a:rPr lang="hu-HU" b="1" dirty="0" smtClean="0">
                <a:solidFill>
                  <a:srgbClr val="FF0000"/>
                </a:solidFill>
              </a:rPr>
              <a:t>amely </a:t>
            </a:r>
            <a:r>
              <a:rPr lang="hu-HU" b="1" dirty="0">
                <a:solidFill>
                  <a:srgbClr val="FF0000"/>
                </a:solidFill>
              </a:rPr>
              <a:t>veszélyes </a:t>
            </a:r>
            <a:r>
              <a:rPr lang="hu-HU" b="1" dirty="0" smtClean="0">
                <a:solidFill>
                  <a:srgbClr val="FF0000"/>
                </a:solidFill>
              </a:rPr>
              <a:t>a társadalomra.</a:t>
            </a:r>
            <a:endParaRPr lang="hu-HU" dirty="0">
              <a:solidFill>
                <a:srgbClr val="FF0000"/>
              </a:solidFill>
            </a:endParaRPr>
          </a:p>
          <a:p>
            <a:endParaRPr lang="hu-HU" dirty="0"/>
          </a:p>
        </p:txBody>
      </p:sp>
    </p:spTree>
    <p:extLst>
      <p:ext uri="{BB962C8B-B14F-4D97-AF65-F5344CB8AC3E}">
        <p14:creationId xmlns:p14="http://schemas.microsoft.com/office/powerpoint/2010/main" val="323795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260. </a:t>
            </a:r>
            <a:r>
              <a:rPr lang="hu-HU" dirty="0"/>
              <a:t>Írja le, hol lehet dohányozni a munkahelyeken!</a:t>
            </a:r>
            <a:br>
              <a:rPr lang="hu-HU" dirty="0"/>
            </a:br>
            <a:endParaRPr lang="hu-HU" dirty="0"/>
          </a:p>
        </p:txBody>
      </p:sp>
      <p:sp>
        <p:nvSpPr>
          <p:cNvPr id="3" name="Tartalom helye 2"/>
          <p:cNvSpPr>
            <a:spLocks noGrp="1"/>
          </p:cNvSpPr>
          <p:nvPr>
            <p:ph idx="1"/>
          </p:nvPr>
        </p:nvSpPr>
        <p:spPr>
          <a:xfrm>
            <a:off x="1522414" y="2924944"/>
            <a:ext cx="9144000" cy="3247256"/>
          </a:xfrm>
        </p:spPr>
        <p:txBody>
          <a:bodyPr/>
          <a:lstStyle/>
          <a:p>
            <a:pPr marL="0" indent="0">
              <a:buNone/>
            </a:pPr>
            <a:r>
              <a:rPr lang="hu-HU" b="1" dirty="0">
                <a:solidFill>
                  <a:srgbClr val="FF0000"/>
                </a:solidFill>
              </a:rPr>
              <a:t>Megoldás:</a:t>
            </a:r>
            <a:r>
              <a:rPr lang="hu-HU" b="1" dirty="0"/>
              <a:t>	</a:t>
            </a:r>
            <a:endParaRPr lang="hu-HU" dirty="0"/>
          </a:p>
          <a:p>
            <a:pPr lvl="0"/>
            <a:r>
              <a:rPr lang="hu-HU" dirty="0"/>
              <a:t>Csak dohányzásra </a:t>
            </a:r>
            <a:r>
              <a:rPr lang="hu-HU" b="1" dirty="0">
                <a:solidFill>
                  <a:srgbClr val="FF0000"/>
                </a:solidFill>
              </a:rPr>
              <a:t>kijelölt helyen</a:t>
            </a:r>
            <a:r>
              <a:rPr lang="hu-HU" dirty="0"/>
              <a:t>, </a:t>
            </a:r>
          </a:p>
          <a:p>
            <a:pPr lvl="0"/>
            <a:r>
              <a:rPr lang="hu-HU" dirty="0"/>
              <a:t>Ha a munkáltató a munkahelyet </a:t>
            </a:r>
            <a:r>
              <a:rPr lang="hu-HU" b="1" dirty="0">
                <a:solidFill>
                  <a:srgbClr val="FF0000"/>
                </a:solidFill>
              </a:rPr>
              <a:t>nemdohányzó munkahellyé</a:t>
            </a:r>
            <a:r>
              <a:rPr lang="hu-HU" dirty="0">
                <a:solidFill>
                  <a:srgbClr val="FF0000"/>
                </a:solidFill>
              </a:rPr>
              <a:t> </a:t>
            </a:r>
            <a:r>
              <a:rPr lang="hu-HU" dirty="0"/>
              <a:t>nyilvánította, akkor </a:t>
            </a:r>
            <a:r>
              <a:rPr lang="hu-HU" b="1" dirty="0">
                <a:solidFill>
                  <a:srgbClr val="FF0000"/>
                </a:solidFill>
              </a:rPr>
              <a:t>sehol nem</a:t>
            </a:r>
            <a:r>
              <a:rPr lang="hu-HU" dirty="0">
                <a:solidFill>
                  <a:srgbClr val="FF0000"/>
                </a:solidFill>
              </a:rPr>
              <a:t> </a:t>
            </a:r>
            <a:r>
              <a:rPr lang="hu-HU" dirty="0"/>
              <a:t>lehet dohányozni. </a:t>
            </a:r>
          </a:p>
        </p:txBody>
      </p:sp>
    </p:spTree>
    <p:extLst>
      <p:ext uri="{BB962C8B-B14F-4D97-AF65-F5344CB8AC3E}">
        <p14:creationId xmlns:p14="http://schemas.microsoft.com/office/powerpoint/2010/main" val="109383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261. </a:t>
            </a:r>
            <a:r>
              <a:rPr lang="hu-HU" dirty="0"/>
              <a:t>Írja le, hogy a szerződés keretein belül a vagyonőr hol védheti a megbízó ingóságait!</a:t>
            </a:r>
            <a:br>
              <a:rPr lang="hu-HU" dirty="0"/>
            </a:br>
            <a:endParaRPr lang="hu-HU" dirty="0"/>
          </a:p>
        </p:txBody>
      </p:sp>
      <p:sp>
        <p:nvSpPr>
          <p:cNvPr id="3" name="Tartalom helye 2"/>
          <p:cNvSpPr>
            <a:spLocks noGrp="1"/>
          </p:cNvSpPr>
          <p:nvPr>
            <p:ph idx="1"/>
          </p:nvPr>
        </p:nvSpPr>
        <p:spPr>
          <a:xfrm>
            <a:off x="549796" y="1905000"/>
            <a:ext cx="11305256" cy="4267200"/>
          </a:xfrm>
        </p:spPr>
        <p:txBody>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dirty="0"/>
              <a:t>A vagyonőr a szerződésben megjelölt ingóságot – a szerződés keretein belül – </a:t>
            </a:r>
            <a:r>
              <a:rPr lang="hu-HU" b="1" dirty="0">
                <a:solidFill>
                  <a:srgbClr val="FF0000"/>
                </a:solidFill>
              </a:rPr>
              <a:t>az őrzött területen belül </a:t>
            </a:r>
            <a:r>
              <a:rPr lang="hu-HU" dirty="0"/>
              <a:t>és</a:t>
            </a:r>
            <a:r>
              <a:rPr lang="hu-HU" b="1" dirty="0"/>
              <a:t> </a:t>
            </a:r>
            <a:r>
              <a:rPr lang="hu-HU" b="1" dirty="0">
                <a:solidFill>
                  <a:srgbClr val="FF0000"/>
                </a:solidFill>
              </a:rPr>
              <a:t>azon kívül is védheti.</a:t>
            </a:r>
            <a:endParaRPr lang="hu-HU" dirty="0">
              <a:solidFill>
                <a:srgbClr val="FF0000"/>
              </a:solidFill>
            </a:endParaRPr>
          </a:p>
          <a:p>
            <a:endParaRPr lang="hu-HU" dirty="0">
              <a:solidFill>
                <a:srgbClr val="FF0000"/>
              </a:solidFill>
            </a:endParaRPr>
          </a:p>
        </p:txBody>
      </p:sp>
    </p:spTree>
    <p:extLst>
      <p:ext uri="{BB962C8B-B14F-4D97-AF65-F5344CB8AC3E}">
        <p14:creationId xmlns:p14="http://schemas.microsoft.com/office/powerpoint/2010/main" val="2475942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262. </a:t>
            </a:r>
            <a:r>
              <a:rPr lang="hu-HU" dirty="0"/>
              <a:t>Írja le a szolgálati okmányok vezetésének általános szabályait!</a:t>
            </a:r>
            <a:br>
              <a:rPr lang="hu-HU" dirty="0"/>
            </a:br>
            <a:endParaRPr lang="hu-HU" dirty="0"/>
          </a:p>
        </p:txBody>
      </p:sp>
      <p:sp>
        <p:nvSpPr>
          <p:cNvPr id="3" name="Tartalom helye 2"/>
          <p:cNvSpPr>
            <a:spLocks noGrp="1"/>
          </p:cNvSpPr>
          <p:nvPr>
            <p:ph idx="1"/>
          </p:nvPr>
        </p:nvSpPr>
        <p:spPr>
          <a:xfrm>
            <a:off x="261764" y="1905000"/>
            <a:ext cx="11503198" cy="4267200"/>
          </a:xfrm>
        </p:spPr>
        <p:txBody>
          <a:bodyPr/>
          <a:lstStyle/>
          <a:p>
            <a:pPr marL="0" indent="0">
              <a:buNone/>
            </a:pPr>
            <a:r>
              <a:rPr lang="hu-HU" b="1" dirty="0">
                <a:solidFill>
                  <a:srgbClr val="FF0000"/>
                </a:solidFill>
              </a:rPr>
              <a:t>Megoldás:</a:t>
            </a:r>
            <a:endParaRPr lang="hu-HU" dirty="0">
              <a:solidFill>
                <a:srgbClr val="FF0000"/>
              </a:solidFill>
            </a:endParaRPr>
          </a:p>
          <a:p>
            <a:pPr marL="0" indent="0" algn="just">
              <a:lnSpc>
                <a:spcPct val="150000"/>
              </a:lnSpc>
              <a:buNone/>
            </a:pPr>
            <a:r>
              <a:rPr lang="hu-HU" sz="1900" dirty="0"/>
              <a:t>A biztonsági őr a szolgálati okmányok vezetése során </a:t>
            </a:r>
            <a:r>
              <a:rPr lang="hu-HU" sz="1900" b="1" dirty="0">
                <a:solidFill>
                  <a:srgbClr val="FF0000"/>
                </a:solidFill>
              </a:rPr>
              <a:t>rögzítse</a:t>
            </a:r>
            <a:r>
              <a:rPr lang="hu-HU" sz="1900" dirty="0"/>
              <a:t> a szolgálat szempontjából </a:t>
            </a:r>
            <a:r>
              <a:rPr lang="hu-HU" sz="1900" b="1" dirty="0">
                <a:solidFill>
                  <a:srgbClr val="FF0000"/>
                </a:solidFill>
              </a:rPr>
              <a:t>jelentős tényeket, eseményeket</a:t>
            </a:r>
            <a:r>
              <a:rPr lang="hu-HU" sz="1900" dirty="0"/>
              <a:t> és velük kapcsolatos </a:t>
            </a:r>
            <a:r>
              <a:rPr lang="hu-HU" sz="1900" b="1" dirty="0">
                <a:solidFill>
                  <a:srgbClr val="FF0000"/>
                </a:solidFill>
              </a:rPr>
              <a:t>intézkedéseket</a:t>
            </a:r>
            <a:r>
              <a:rPr lang="hu-HU" sz="1900" dirty="0"/>
              <a:t>. Írása legyen </a:t>
            </a:r>
            <a:r>
              <a:rPr lang="hu-HU" sz="1900" b="1" dirty="0">
                <a:solidFill>
                  <a:srgbClr val="FF0000"/>
                </a:solidFill>
              </a:rPr>
              <a:t>olvasható</a:t>
            </a:r>
            <a:r>
              <a:rPr lang="hu-HU" sz="1900" dirty="0">
                <a:solidFill>
                  <a:srgbClr val="FF0000"/>
                </a:solidFill>
              </a:rPr>
              <a:t> </a:t>
            </a:r>
            <a:r>
              <a:rPr lang="hu-HU" sz="1900" b="1" dirty="0">
                <a:solidFill>
                  <a:srgbClr val="FF0000"/>
                </a:solidFill>
              </a:rPr>
              <a:t>és rendezett</a:t>
            </a:r>
            <a:r>
              <a:rPr lang="hu-HU" sz="1900" dirty="0"/>
              <a:t>. A bejegyzés legyen </a:t>
            </a:r>
            <a:r>
              <a:rPr lang="hu-HU" sz="1900" b="1" dirty="0">
                <a:solidFill>
                  <a:srgbClr val="FF0000"/>
                </a:solidFill>
              </a:rPr>
              <a:t>tömör és lényegretörő, kerülje a stilisztikai és helyesírási hibákat</a:t>
            </a:r>
            <a:r>
              <a:rPr lang="hu-HU" sz="1900" dirty="0"/>
              <a:t>. A bejegyzések </a:t>
            </a:r>
            <a:r>
              <a:rPr lang="hu-HU" sz="1900" b="1" dirty="0">
                <a:solidFill>
                  <a:srgbClr val="FF0000"/>
                </a:solidFill>
              </a:rPr>
              <a:t>időrendi sorrendben </a:t>
            </a:r>
            <a:r>
              <a:rPr lang="hu-HU" sz="1900" dirty="0"/>
              <a:t>történjenek. A szolgálati okmányokban </a:t>
            </a:r>
            <a:r>
              <a:rPr lang="hu-HU" sz="1900" b="1" dirty="0">
                <a:solidFill>
                  <a:srgbClr val="FF0000"/>
                </a:solidFill>
              </a:rPr>
              <a:t>javítás</a:t>
            </a:r>
            <a:r>
              <a:rPr lang="hu-HU" sz="1900" dirty="0"/>
              <a:t> vagy más változtatás csak olyan módon történhet, hogy </a:t>
            </a:r>
            <a:r>
              <a:rPr lang="hu-HU" sz="1900" b="1" dirty="0">
                <a:solidFill>
                  <a:srgbClr val="FF0000"/>
                </a:solidFill>
              </a:rPr>
              <a:t>az eredeti szöveg olvasható maradjon. (egy vonallal áthúzás, lap szélén jelzés, szignálás)</a:t>
            </a:r>
            <a:r>
              <a:rPr lang="hu-HU" sz="1900" dirty="0"/>
              <a:t> A bejegyzést olyan </a:t>
            </a:r>
            <a:r>
              <a:rPr lang="hu-HU" sz="1900" b="1" dirty="0">
                <a:solidFill>
                  <a:srgbClr val="FF0000"/>
                </a:solidFill>
              </a:rPr>
              <a:t>íróeszközzel</a:t>
            </a:r>
            <a:r>
              <a:rPr lang="hu-HU" sz="1900" dirty="0"/>
              <a:t> </a:t>
            </a:r>
            <a:r>
              <a:rPr lang="hu-HU" sz="1900" dirty="0" smtClean="0"/>
              <a:t>(</a:t>
            </a:r>
            <a:r>
              <a:rPr lang="hu-HU" sz="1900" dirty="0" err="1" smtClean="0"/>
              <a:t>golyóstollal</a:t>
            </a:r>
            <a:r>
              <a:rPr lang="hu-HU" sz="1900" dirty="0" smtClean="0"/>
              <a:t>) </a:t>
            </a:r>
            <a:r>
              <a:rPr lang="hu-HU" sz="1900" dirty="0"/>
              <a:t>kell rögzíteni, ami észrevétel nélkül nem törölhető.</a:t>
            </a:r>
          </a:p>
          <a:p>
            <a:endParaRPr lang="hu-HU" dirty="0"/>
          </a:p>
        </p:txBody>
      </p:sp>
    </p:spTree>
    <p:extLst>
      <p:ext uri="{BB962C8B-B14F-4D97-AF65-F5344CB8AC3E}">
        <p14:creationId xmlns:p14="http://schemas.microsoft.com/office/powerpoint/2010/main" val="130348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263. </a:t>
            </a:r>
            <a:r>
              <a:rPr lang="hu-HU" dirty="0"/>
              <a:t>Írja le, hogy a szakmai előírások alapján, mikor alkalmazhat a vagyonőr vegyi eszközt (gázsprayt)!</a:t>
            </a:r>
            <a:br>
              <a:rPr lang="hu-HU" dirty="0"/>
            </a:br>
            <a:endParaRPr lang="hu-HU" dirty="0"/>
          </a:p>
        </p:txBody>
      </p:sp>
      <p:sp>
        <p:nvSpPr>
          <p:cNvPr id="3" name="Tartalom helye 2"/>
          <p:cNvSpPr>
            <a:spLocks noGrp="1"/>
          </p:cNvSpPr>
          <p:nvPr>
            <p:ph idx="1"/>
          </p:nvPr>
        </p:nvSpPr>
        <p:spPr>
          <a:xfrm>
            <a:off x="333772" y="1905000"/>
            <a:ext cx="11431190" cy="4267200"/>
          </a:xfrm>
        </p:spPr>
        <p:txBody>
          <a:bodyPr>
            <a:normAutofit/>
          </a:bodyPr>
          <a:lstStyle/>
          <a:p>
            <a:pPr marL="0" indent="0">
              <a:buNone/>
            </a:pPr>
            <a:r>
              <a:rPr lang="hu-HU" sz="1900" b="1" dirty="0">
                <a:solidFill>
                  <a:srgbClr val="FF0000"/>
                </a:solidFill>
              </a:rPr>
              <a:t>Megoldás:</a:t>
            </a:r>
            <a:endParaRPr lang="hu-HU" sz="1900" dirty="0">
              <a:solidFill>
                <a:srgbClr val="FF0000"/>
              </a:solidFill>
            </a:endParaRPr>
          </a:p>
          <a:p>
            <a:pPr marL="0" indent="0">
              <a:buNone/>
            </a:pPr>
            <a:r>
              <a:rPr lang="hu-HU" sz="1900" dirty="0"/>
              <a:t>Vegyi eszköz akkor alkalmazható:</a:t>
            </a:r>
          </a:p>
          <a:p>
            <a:pPr lvl="0">
              <a:buFont typeface="Corbel" panose="020B0503020204020204" pitchFamily="34" charset="0"/>
              <a:buChar char="−"/>
            </a:pPr>
            <a:r>
              <a:rPr lang="hu-HU" sz="1900" dirty="0"/>
              <a:t>Ha </a:t>
            </a:r>
            <a:r>
              <a:rPr lang="hu-HU" sz="1900" dirty="0">
                <a:solidFill>
                  <a:srgbClr val="FF0000"/>
                </a:solidFill>
              </a:rPr>
              <a:t>a </a:t>
            </a:r>
            <a:r>
              <a:rPr lang="hu-HU" sz="1900" b="1" dirty="0">
                <a:solidFill>
                  <a:srgbClr val="FF0000"/>
                </a:solidFill>
              </a:rPr>
              <a:t>személy- és vagyonbiztonság védelme érdekében</a:t>
            </a:r>
            <a:r>
              <a:rPr lang="hu-HU" sz="1900" dirty="0">
                <a:solidFill>
                  <a:srgbClr val="FF0000"/>
                </a:solidFill>
              </a:rPr>
              <a:t> </a:t>
            </a:r>
            <a:r>
              <a:rPr lang="hu-HU" sz="1900" dirty="0"/>
              <a:t>kifejtett arányos mérvű </a:t>
            </a:r>
            <a:r>
              <a:rPr lang="hu-HU" sz="1900" b="1" dirty="0">
                <a:solidFill>
                  <a:srgbClr val="FF0000"/>
                </a:solidFill>
              </a:rPr>
              <a:t>kényszerítő erő alkalmazása nem vezetett eredményre</a:t>
            </a:r>
            <a:r>
              <a:rPr lang="hu-HU" sz="1900" dirty="0"/>
              <a:t>, (2 pont)</a:t>
            </a:r>
          </a:p>
          <a:p>
            <a:pPr lvl="0">
              <a:buFont typeface="Corbel" panose="020B0503020204020204" pitchFamily="34" charset="0"/>
              <a:buChar char="−"/>
            </a:pPr>
            <a:r>
              <a:rPr lang="hu-HU" sz="1900" dirty="0"/>
              <a:t>Ha </a:t>
            </a:r>
            <a:r>
              <a:rPr lang="hu-HU" sz="1900" b="1" dirty="0">
                <a:solidFill>
                  <a:srgbClr val="FF0000"/>
                </a:solidFill>
              </a:rPr>
              <a:t>saját vagy mások életét, testi épségét</a:t>
            </a:r>
            <a:r>
              <a:rPr lang="hu-HU" sz="1900" dirty="0"/>
              <a:t>, illetve a </a:t>
            </a:r>
            <a:r>
              <a:rPr lang="hu-HU" sz="1900" b="1" dirty="0">
                <a:solidFill>
                  <a:srgbClr val="FF0000"/>
                </a:solidFill>
              </a:rPr>
              <a:t>vagyonbiztonságot közvetlenül veszélyeztető támadás elhárítására</a:t>
            </a:r>
            <a:r>
              <a:rPr lang="hu-HU" sz="1900" dirty="0">
                <a:solidFill>
                  <a:srgbClr val="FF0000"/>
                </a:solidFill>
              </a:rPr>
              <a:t>,</a:t>
            </a:r>
            <a:r>
              <a:rPr lang="hu-HU" sz="1900" dirty="0"/>
              <a:t> -- más </a:t>
            </a:r>
            <a:r>
              <a:rPr lang="hu-HU" sz="1900" b="1" dirty="0">
                <a:solidFill>
                  <a:srgbClr val="FF0000"/>
                </a:solidFill>
              </a:rPr>
              <a:t>eszköz igénybevétele előtt, a fokozatosság elve szerint, illetve más eszköz hiányában</a:t>
            </a:r>
            <a:r>
              <a:rPr lang="hu-HU" sz="1900" dirty="0">
                <a:solidFill>
                  <a:srgbClr val="FF0000"/>
                </a:solidFill>
              </a:rPr>
              <a:t>,</a:t>
            </a:r>
            <a:r>
              <a:rPr lang="hu-HU" sz="1900" dirty="0"/>
              <a:t> (3 pont)</a:t>
            </a:r>
          </a:p>
          <a:p>
            <a:pPr lvl="0">
              <a:buFont typeface="Corbel" panose="020B0503020204020204" pitchFamily="34" charset="0"/>
              <a:buChar char="−"/>
            </a:pPr>
            <a:r>
              <a:rPr lang="hu-HU" sz="1900" dirty="0"/>
              <a:t>Ha alkalmazásával </a:t>
            </a:r>
            <a:r>
              <a:rPr lang="hu-HU" sz="1900" b="1" dirty="0">
                <a:solidFill>
                  <a:srgbClr val="FF0000"/>
                </a:solidFill>
              </a:rPr>
              <a:t>vétlen személyeket nem veszélyeztet</a:t>
            </a:r>
            <a:r>
              <a:rPr lang="hu-HU" sz="1900" dirty="0"/>
              <a:t>. (1 pont)</a:t>
            </a:r>
          </a:p>
          <a:p>
            <a:endParaRPr lang="hu-HU" sz="1900" dirty="0"/>
          </a:p>
        </p:txBody>
      </p:sp>
    </p:spTree>
    <p:extLst>
      <p:ext uri="{BB962C8B-B14F-4D97-AF65-F5344CB8AC3E}">
        <p14:creationId xmlns:p14="http://schemas.microsoft.com/office/powerpoint/2010/main" val="138543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756" y="476672"/>
            <a:ext cx="11503198" cy="1020762"/>
          </a:xfrm>
        </p:spPr>
        <p:txBody>
          <a:bodyPr/>
          <a:lstStyle/>
          <a:p>
            <a:pPr lvl="0" algn="l"/>
            <a:r>
              <a:rPr lang="hu-HU" dirty="0" smtClean="0"/>
              <a:t>264. </a:t>
            </a:r>
            <a:r>
              <a:rPr lang="hu-HU" dirty="0"/>
              <a:t>Írja le, hogy mit foglal magában az a kifejezés, hogy a biztonsági őr „felkészül a szolgálat ellátására”!</a:t>
            </a:r>
            <a:br>
              <a:rPr lang="hu-HU" dirty="0"/>
            </a:br>
            <a:endParaRPr lang="hu-HU" dirty="0"/>
          </a:p>
        </p:txBody>
      </p:sp>
      <p:sp>
        <p:nvSpPr>
          <p:cNvPr id="3" name="Tartalom helye 2"/>
          <p:cNvSpPr>
            <a:spLocks noGrp="1"/>
          </p:cNvSpPr>
          <p:nvPr>
            <p:ph idx="1"/>
          </p:nvPr>
        </p:nvSpPr>
        <p:spPr>
          <a:xfrm>
            <a:off x="549796" y="1905000"/>
            <a:ext cx="10945216" cy="4267200"/>
          </a:xfrm>
        </p:spPr>
        <p:txBody>
          <a:bodyPr>
            <a:normAutofit/>
          </a:bodyPr>
          <a:lstStyle/>
          <a:p>
            <a:pPr marL="0" indent="0" algn="just">
              <a:buNone/>
            </a:pPr>
            <a:r>
              <a:rPr lang="hu-HU" sz="1900" b="1" dirty="0">
                <a:solidFill>
                  <a:srgbClr val="FF0000"/>
                </a:solidFill>
              </a:rPr>
              <a:t>Megoldás:</a:t>
            </a:r>
            <a:endParaRPr lang="hu-HU" sz="1900" dirty="0">
              <a:solidFill>
                <a:srgbClr val="FF0000"/>
              </a:solidFill>
            </a:endParaRPr>
          </a:p>
          <a:p>
            <a:pPr marL="0" indent="0" algn="just">
              <a:buNone/>
            </a:pPr>
            <a:r>
              <a:rPr lang="hu-HU" sz="1900" dirty="0"/>
              <a:t>A biztonsági őr </a:t>
            </a:r>
            <a:r>
              <a:rPr lang="hu-HU" sz="1900" b="1" dirty="0">
                <a:solidFill>
                  <a:srgbClr val="FF0000"/>
                </a:solidFill>
              </a:rPr>
              <a:t>munkaképes, kipihent, egészséges állapotban</a:t>
            </a:r>
            <a:r>
              <a:rPr lang="hu-HU" sz="1900" dirty="0"/>
              <a:t>, alkoholtól és más szertől mentesen alkalmas a szolgálat ellátására. A felkészüléshez tartozik a szolgálati </a:t>
            </a:r>
            <a:r>
              <a:rPr lang="hu-HU" sz="1900" b="1" dirty="0">
                <a:solidFill>
                  <a:srgbClr val="FF0000"/>
                </a:solidFill>
              </a:rPr>
              <a:t>öltözet karbantartása</a:t>
            </a:r>
            <a:r>
              <a:rPr lang="hu-HU" sz="1900" dirty="0"/>
              <a:t>, továbbá az </a:t>
            </a:r>
            <a:r>
              <a:rPr lang="hu-HU" sz="1900" b="1" dirty="0"/>
              <a:t>ápoltság</a:t>
            </a:r>
            <a:r>
              <a:rPr lang="hu-HU" sz="1900" dirty="0"/>
              <a:t>. A szolgálati helyhez közeledve </a:t>
            </a:r>
            <a:r>
              <a:rPr lang="hu-HU" sz="1900" b="1" dirty="0">
                <a:solidFill>
                  <a:srgbClr val="FF0000"/>
                </a:solidFill>
              </a:rPr>
              <a:t>figyelje meg az objektum környezetét, figyeljen fel a szokatlan jelenségekre</a:t>
            </a:r>
            <a:r>
              <a:rPr lang="hu-HU" sz="1900" dirty="0">
                <a:solidFill>
                  <a:srgbClr val="FF0000"/>
                </a:solidFill>
              </a:rPr>
              <a:t>. </a:t>
            </a:r>
            <a:r>
              <a:rPr lang="hu-HU" sz="1900" dirty="0"/>
              <a:t>(7 pont)</a:t>
            </a:r>
          </a:p>
          <a:p>
            <a:pPr marL="0" indent="0" algn="just">
              <a:buNone/>
            </a:pPr>
            <a:r>
              <a:rPr lang="hu-HU" sz="1900" dirty="0"/>
              <a:t>A szolgálatba lépés előtt </a:t>
            </a:r>
            <a:r>
              <a:rPr lang="hu-HU" sz="1900" b="1" dirty="0">
                <a:solidFill>
                  <a:srgbClr val="FF0000"/>
                </a:solidFill>
              </a:rPr>
              <a:t>tájékozódjon</a:t>
            </a:r>
            <a:r>
              <a:rPr lang="hu-HU" sz="1900" dirty="0">
                <a:solidFill>
                  <a:srgbClr val="FF0000"/>
                </a:solidFill>
              </a:rPr>
              <a:t> az </a:t>
            </a:r>
            <a:r>
              <a:rPr lang="hu-HU" sz="1900" b="1" dirty="0">
                <a:solidFill>
                  <a:srgbClr val="FF0000"/>
                </a:solidFill>
              </a:rPr>
              <a:t>újabb elöljárói utasításokról, változásokról, rendkívüli eseményekről</a:t>
            </a:r>
            <a:r>
              <a:rPr lang="hu-HU" sz="1900" dirty="0"/>
              <a:t>, amelyek befolyásolják a szolgálata ellátását. (3 pont)</a:t>
            </a:r>
          </a:p>
          <a:p>
            <a:pPr marL="0" indent="0" algn="just">
              <a:buNone/>
            </a:pPr>
            <a:r>
              <a:rPr lang="hu-HU" sz="1900" dirty="0"/>
              <a:t>A szolgálati helyre érkezve </a:t>
            </a:r>
            <a:r>
              <a:rPr lang="hu-HU" sz="1900" b="1" dirty="0">
                <a:solidFill>
                  <a:srgbClr val="FF0000"/>
                </a:solidFill>
              </a:rPr>
              <a:t>tanulmányozza át az adott objektum szolgálati okmányait</a:t>
            </a:r>
            <a:r>
              <a:rPr lang="hu-HU" sz="1900" dirty="0"/>
              <a:t>. Ezek után </a:t>
            </a:r>
            <a:r>
              <a:rPr lang="hu-HU" sz="1900" dirty="0" err="1"/>
              <a:t>győződjön</a:t>
            </a:r>
            <a:r>
              <a:rPr lang="hu-HU" sz="1900" dirty="0"/>
              <a:t> meg a </a:t>
            </a:r>
            <a:r>
              <a:rPr lang="hu-HU" sz="1900" b="1" dirty="0">
                <a:solidFill>
                  <a:srgbClr val="FF0000"/>
                </a:solidFill>
              </a:rPr>
              <a:t>szolgálati felszerelések és leltári tárgyak meglétéről és használhatóságáról</a:t>
            </a:r>
            <a:r>
              <a:rPr lang="hu-HU" sz="1900" dirty="0"/>
              <a:t>. (5 pont)</a:t>
            </a:r>
          </a:p>
          <a:p>
            <a:pPr algn="just"/>
            <a:endParaRPr lang="hu-HU" sz="1900" dirty="0"/>
          </a:p>
        </p:txBody>
      </p:sp>
    </p:spTree>
    <p:extLst>
      <p:ext uri="{BB962C8B-B14F-4D97-AF65-F5344CB8AC3E}">
        <p14:creationId xmlns:p14="http://schemas.microsoft.com/office/powerpoint/2010/main" val="319763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03198" cy="778098"/>
          </a:xfrm>
        </p:spPr>
        <p:txBody>
          <a:bodyPr/>
          <a:lstStyle/>
          <a:p>
            <a:pPr lvl="0"/>
            <a:r>
              <a:rPr lang="hu-HU" dirty="0" smtClean="0"/>
              <a:t>265. </a:t>
            </a:r>
            <a:r>
              <a:rPr lang="hu-HU" dirty="0"/>
              <a:t>Írja le, hogy mire szolgál a „gépjármű- és személyforgalmi napló</a:t>
            </a:r>
            <a:r>
              <a:rPr lang="hu-HU" dirty="0" smtClean="0"/>
              <a:t>”!</a:t>
            </a:r>
            <a:endParaRPr lang="hu-HU" dirty="0"/>
          </a:p>
        </p:txBody>
      </p:sp>
      <p:sp>
        <p:nvSpPr>
          <p:cNvPr id="3" name="Tartalom helye 2"/>
          <p:cNvSpPr>
            <a:spLocks noGrp="1"/>
          </p:cNvSpPr>
          <p:nvPr>
            <p:ph idx="1"/>
          </p:nvPr>
        </p:nvSpPr>
        <p:spPr>
          <a:xfrm>
            <a:off x="477788" y="1905000"/>
            <a:ext cx="10945216" cy="4267200"/>
          </a:xfrm>
        </p:spPr>
        <p:txBody>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dirty="0"/>
              <a:t>A gépjármű- és személyforgalmi napló az </a:t>
            </a:r>
            <a:r>
              <a:rPr lang="hu-HU" b="1" dirty="0">
                <a:solidFill>
                  <a:srgbClr val="FF0000"/>
                </a:solidFill>
              </a:rPr>
              <a:t>objektumba ki- és belépő járművek</a:t>
            </a:r>
            <a:r>
              <a:rPr lang="hu-HU" dirty="0">
                <a:solidFill>
                  <a:srgbClr val="FF0000"/>
                </a:solidFill>
              </a:rPr>
              <a:t>,</a:t>
            </a:r>
            <a:r>
              <a:rPr lang="hu-HU" dirty="0"/>
              <a:t> illetve </a:t>
            </a:r>
            <a:r>
              <a:rPr lang="hu-HU" b="1" dirty="0">
                <a:solidFill>
                  <a:srgbClr val="FF0000"/>
                </a:solidFill>
              </a:rPr>
              <a:t>a ki- és belépő személyek nyilvántartására szolgál</a:t>
            </a:r>
            <a:r>
              <a:rPr lang="hu-HU" dirty="0">
                <a:solidFill>
                  <a:srgbClr val="FF0000"/>
                </a:solidFill>
              </a:rPr>
              <a:t>. </a:t>
            </a:r>
            <a:r>
              <a:rPr lang="hu-HU" dirty="0"/>
              <a:t>(4 pont)</a:t>
            </a:r>
          </a:p>
          <a:p>
            <a:pPr marL="0" indent="0">
              <a:buNone/>
            </a:pPr>
            <a:r>
              <a:rPr lang="hu-HU" dirty="0"/>
              <a:t>Rögzíti </a:t>
            </a:r>
            <a:r>
              <a:rPr lang="hu-HU" b="1" dirty="0">
                <a:solidFill>
                  <a:srgbClr val="FF0000"/>
                </a:solidFill>
              </a:rPr>
              <a:t>a ki- és belépő járművek</a:t>
            </a:r>
            <a:r>
              <a:rPr lang="hu-HU" dirty="0">
                <a:solidFill>
                  <a:srgbClr val="FF0000"/>
                </a:solidFill>
              </a:rPr>
              <a:t> és </a:t>
            </a:r>
            <a:r>
              <a:rPr lang="hu-HU" b="1" dirty="0">
                <a:solidFill>
                  <a:srgbClr val="FF0000"/>
                </a:solidFill>
              </a:rPr>
              <a:t>személyek ki-</a:t>
            </a:r>
            <a:r>
              <a:rPr lang="hu-HU" dirty="0">
                <a:solidFill>
                  <a:srgbClr val="FF0000"/>
                </a:solidFill>
              </a:rPr>
              <a:t> és </a:t>
            </a:r>
            <a:r>
              <a:rPr lang="hu-HU" b="1" dirty="0">
                <a:solidFill>
                  <a:srgbClr val="FF0000"/>
                </a:solidFill>
              </a:rPr>
              <a:t>belépésének idejét</a:t>
            </a:r>
            <a:r>
              <a:rPr lang="hu-HU" dirty="0">
                <a:solidFill>
                  <a:srgbClr val="FF0000"/>
                </a:solidFill>
              </a:rPr>
              <a:t>. </a:t>
            </a:r>
            <a:r>
              <a:rPr lang="hu-HU" dirty="0"/>
              <a:t>(4 pont)</a:t>
            </a:r>
          </a:p>
          <a:p>
            <a:endParaRPr lang="hu-HU" dirty="0"/>
          </a:p>
        </p:txBody>
      </p:sp>
    </p:spTree>
    <p:extLst>
      <p:ext uri="{BB962C8B-B14F-4D97-AF65-F5344CB8AC3E}">
        <p14:creationId xmlns:p14="http://schemas.microsoft.com/office/powerpoint/2010/main" val="37541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266. </a:t>
            </a:r>
            <a:r>
              <a:rPr lang="hu-HU" dirty="0"/>
              <a:t>Írja le, hogy mire szolgál a „kulcsnyilvántartó könyv</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dirty="0"/>
              <a:t>A kulcsnyilvántartó könyv az objektum </a:t>
            </a:r>
            <a:r>
              <a:rPr lang="hu-HU" b="1" dirty="0">
                <a:solidFill>
                  <a:srgbClr val="FF0000"/>
                </a:solidFill>
              </a:rPr>
              <a:t>használati kulcsainak kiadását</a:t>
            </a:r>
            <a:r>
              <a:rPr lang="hu-HU" dirty="0"/>
              <a:t>, illetve </a:t>
            </a:r>
            <a:r>
              <a:rPr lang="hu-HU" b="1" dirty="0">
                <a:solidFill>
                  <a:srgbClr val="FF0000"/>
                </a:solidFill>
              </a:rPr>
              <a:t>visszavételét dokumentálja</a:t>
            </a:r>
            <a:r>
              <a:rPr lang="hu-HU" dirty="0">
                <a:solidFill>
                  <a:srgbClr val="FF0000"/>
                </a:solidFill>
              </a:rPr>
              <a:t>. </a:t>
            </a:r>
            <a:endParaRPr lang="hu-HU" dirty="0"/>
          </a:p>
          <a:p>
            <a:pPr marL="0" indent="0">
              <a:buNone/>
            </a:pPr>
            <a:r>
              <a:rPr lang="hu-HU" dirty="0"/>
              <a:t>Rögzíti, hogy az </a:t>
            </a:r>
            <a:r>
              <a:rPr lang="hu-HU" b="1" dirty="0">
                <a:solidFill>
                  <a:srgbClr val="FF0000"/>
                </a:solidFill>
              </a:rPr>
              <a:t>adott kulcsot ki jogosult felvenni, mikor vette azt fel, mikor adta azt vissza</a:t>
            </a:r>
            <a:r>
              <a:rPr lang="hu-HU" dirty="0">
                <a:solidFill>
                  <a:srgbClr val="FF0000"/>
                </a:solidFill>
              </a:rPr>
              <a:t>.</a:t>
            </a:r>
            <a:r>
              <a:rPr lang="hu-HU" dirty="0"/>
              <a:t> </a:t>
            </a:r>
          </a:p>
        </p:txBody>
      </p:sp>
    </p:spTree>
    <p:extLst>
      <p:ext uri="{BB962C8B-B14F-4D97-AF65-F5344CB8AC3E}">
        <p14:creationId xmlns:p14="http://schemas.microsoft.com/office/powerpoint/2010/main" val="283576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267. </a:t>
            </a:r>
            <a:r>
              <a:rPr lang="hu-HU" dirty="0"/>
              <a:t>Írja le a tehergépjármű-átvizsgálás menetét!</a:t>
            </a:r>
            <a:br>
              <a:rPr lang="hu-HU" dirty="0"/>
            </a:br>
            <a:endParaRPr lang="hu-HU" dirty="0"/>
          </a:p>
        </p:txBody>
      </p:sp>
      <p:sp>
        <p:nvSpPr>
          <p:cNvPr id="3" name="Tartalom helye 2"/>
          <p:cNvSpPr>
            <a:spLocks noGrp="1"/>
          </p:cNvSpPr>
          <p:nvPr>
            <p:ph idx="1"/>
          </p:nvPr>
        </p:nvSpPr>
        <p:spPr/>
        <p:txBody>
          <a:bodyPr>
            <a:normAutofit fontScale="92500"/>
          </a:bodyPr>
          <a:lstStyle/>
          <a:p>
            <a:pPr marL="0" indent="0">
              <a:buNone/>
            </a:pPr>
            <a:r>
              <a:rPr lang="hu-HU" b="1" dirty="0">
                <a:solidFill>
                  <a:srgbClr val="FF0000"/>
                </a:solidFill>
              </a:rPr>
              <a:t>Megoldás:</a:t>
            </a:r>
            <a:endParaRPr lang="hu-HU" dirty="0">
              <a:solidFill>
                <a:srgbClr val="FF0000"/>
              </a:solidFill>
            </a:endParaRPr>
          </a:p>
          <a:p>
            <a:pPr lvl="0">
              <a:buFont typeface="Corbel" panose="020B0503020204020204" pitchFamily="34" charset="0"/>
              <a:buChar char="−"/>
            </a:pPr>
            <a:r>
              <a:rPr lang="hu-HU" dirty="0">
                <a:solidFill>
                  <a:srgbClr val="FF0000"/>
                </a:solidFill>
              </a:rPr>
              <a:t>A járművezető és az utasok kiszállítása </a:t>
            </a:r>
            <a:r>
              <a:rPr lang="hu-HU" dirty="0" smtClean="0">
                <a:solidFill>
                  <a:srgbClr val="FF0000"/>
                </a:solidFill>
              </a:rPr>
              <a:t>(1 pont)</a:t>
            </a:r>
          </a:p>
          <a:p>
            <a:pPr lvl="0">
              <a:buFont typeface="Corbel" panose="020B0503020204020204" pitchFamily="34" charset="0"/>
              <a:buChar char="−"/>
            </a:pPr>
            <a:r>
              <a:rPr lang="hu-HU" dirty="0" smtClean="0">
                <a:solidFill>
                  <a:srgbClr val="FF0000"/>
                </a:solidFill>
              </a:rPr>
              <a:t>Az utastér </a:t>
            </a:r>
            <a:r>
              <a:rPr lang="hu-HU" dirty="0" err="1" smtClean="0">
                <a:solidFill>
                  <a:srgbClr val="FF0000"/>
                </a:solidFill>
              </a:rPr>
              <a:t>kinyittatása</a:t>
            </a:r>
            <a:r>
              <a:rPr lang="hu-HU" dirty="0" smtClean="0">
                <a:solidFill>
                  <a:srgbClr val="FF0000"/>
                </a:solidFill>
              </a:rPr>
              <a:t> és átvizsgálása (1 pont)</a:t>
            </a:r>
          </a:p>
          <a:p>
            <a:pPr lvl="0">
              <a:buFont typeface="Corbel" panose="020B0503020204020204" pitchFamily="34" charset="0"/>
              <a:buChar char="−"/>
            </a:pPr>
            <a:r>
              <a:rPr lang="hu-HU" dirty="0" smtClean="0">
                <a:solidFill>
                  <a:srgbClr val="FF0000"/>
                </a:solidFill>
              </a:rPr>
              <a:t>Ha </a:t>
            </a:r>
            <a:r>
              <a:rPr lang="hu-HU" dirty="0">
                <a:solidFill>
                  <a:srgbClr val="FF0000"/>
                </a:solidFill>
              </a:rPr>
              <a:t>a raktér leplombált, akkor az épségének az ellenőrzésére (1 pont)</a:t>
            </a:r>
          </a:p>
          <a:p>
            <a:pPr lvl="0">
              <a:buFont typeface="Corbel" panose="020B0503020204020204" pitchFamily="34" charset="0"/>
              <a:buChar char="−"/>
            </a:pPr>
            <a:r>
              <a:rPr lang="hu-HU" dirty="0">
                <a:solidFill>
                  <a:srgbClr val="FF0000"/>
                </a:solidFill>
              </a:rPr>
              <a:t>Ha nem leplombált a jármű, akkor a belső terek szemrevételezése (1 pont)</a:t>
            </a:r>
          </a:p>
          <a:p>
            <a:pPr lvl="0">
              <a:buFont typeface="Corbel" panose="020B0503020204020204" pitchFamily="34" charset="0"/>
              <a:buChar char="−"/>
            </a:pPr>
            <a:r>
              <a:rPr lang="hu-HU" dirty="0">
                <a:solidFill>
                  <a:srgbClr val="FF0000"/>
                </a:solidFill>
              </a:rPr>
              <a:t>A csomagtérben, ill. a raktérben lévő rakomány összevetése a szállítólevélen feltüntetett árukkal és mennyiségükkel, ha eltérést tapasztal, akkor az eltérés okának tisztázása, az illetékes értesítése (3 pont)</a:t>
            </a:r>
          </a:p>
          <a:p>
            <a:pPr marL="0" indent="0">
              <a:buNone/>
            </a:pPr>
            <a:endParaRPr lang="hu-HU" dirty="0"/>
          </a:p>
        </p:txBody>
      </p:sp>
    </p:spTree>
    <p:extLst>
      <p:ext uri="{BB962C8B-B14F-4D97-AF65-F5344CB8AC3E}">
        <p14:creationId xmlns:p14="http://schemas.microsoft.com/office/powerpoint/2010/main" val="140916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268. </a:t>
            </a:r>
            <a:r>
              <a:rPr lang="hu-HU" dirty="0"/>
              <a:t>Írja le röviden, hogy mikor arányos és jogszerű a személy- és vagyonőri intézkedés!</a:t>
            </a:r>
            <a:br>
              <a:rPr lang="hu-HU" dirty="0"/>
            </a:br>
            <a:endParaRPr lang="hu-HU" dirty="0"/>
          </a:p>
        </p:txBody>
      </p:sp>
      <p:sp>
        <p:nvSpPr>
          <p:cNvPr id="3" name="Tartalom helye 2"/>
          <p:cNvSpPr>
            <a:spLocks noGrp="1"/>
          </p:cNvSpPr>
          <p:nvPr>
            <p:ph idx="1"/>
          </p:nvPr>
        </p:nvSpPr>
        <p:spPr>
          <a:xfrm>
            <a:off x="261764" y="2204864"/>
            <a:ext cx="11233248" cy="4267200"/>
          </a:xfrm>
        </p:spPr>
        <p:txBody>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dirty="0"/>
              <a:t>Ha az intézkedés </a:t>
            </a:r>
            <a:r>
              <a:rPr lang="hu-HU" b="1" dirty="0">
                <a:solidFill>
                  <a:srgbClr val="FF0000"/>
                </a:solidFill>
              </a:rPr>
              <a:t>nem okoz olyan hátrányt</a:t>
            </a:r>
            <a:r>
              <a:rPr lang="hu-HU" dirty="0"/>
              <a:t>, amely nyilvánvalóan </a:t>
            </a:r>
            <a:r>
              <a:rPr lang="hu-HU" b="1" dirty="0">
                <a:solidFill>
                  <a:srgbClr val="FF0000"/>
                </a:solidFill>
              </a:rPr>
              <a:t>nem áll arányban az intézkedés szakmai céljával</a:t>
            </a:r>
            <a:r>
              <a:rPr lang="hu-HU" dirty="0"/>
              <a:t>. Az intézkedés </a:t>
            </a:r>
            <a:r>
              <a:rPr lang="hu-HU" b="1" dirty="0">
                <a:solidFill>
                  <a:srgbClr val="FF0000"/>
                </a:solidFill>
              </a:rPr>
              <a:t>nem ellentétes jogi előírással</a:t>
            </a:r>
            <a:r>
              <a:rPr lang="hu-HU" dirty="0">
                <a:solidFill>
                  <a:srgbClr val="FF0000"/>
                </a:solidFill>
              </a:rPr>
              <a:t>.</a:t>
            </a:r>
          </a:p>
          <a:p>
            <a:endParaRPr lang="hu-HU" dirty="0"/>
          </a:p>
        </p:txBody>
      </p:sp>
    </p:spTree>
    <p:extLst>
      <p:ext uri="{BB962C8B-B14F-4D97-AF65-F5344CB8AC3E}">
        <p14:creationId xmlns:p14="http://schemas.microsoft.com/office/powerpoint/2010/main" val="303467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sz="2200" dirty="0" smtClean="0"/>
              <a:t>26. Az </a:t>
            </a:r>
            <a:r>
              <a:rPr lang="hu-HU" sz="2200" dirty="0"/>
              <a:t>alábbi képen látható tevékenység személy és vagyonvédelmi tevékenységnek minősül-e</a:t>
            </a:r>
            <a:r>
              <a:rPr lang="hu-HU" sz="2200" dirty="0" smtClean="0"/>
              <a:t>?</a:t>
            </a:r>
            <a:endParaRPr lang="hu-HU" sz="2200" dirty="0"/>
          </a:p>
        </p:txBody>
      </p:sp>
      <p:pic>
        <p:nvPicPr>
          <p:cNvPr id="4" name="Tartalom helye 3" descr="Fegyveres vagyonőr | Karrier | Őrház Biztonságvédelmi és Magánnyomozó Iroda"/>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65820" y="2276872"/>
            <a:ext cx="5400600" cy="3888432"/>
          </a:xfrm>
          <a:prstGeom prst="rect">
            <a:avLst/>
          </a:prstGeom>
          <a:noFill/>
          <a:ln>
            <a:noFill/>
          </a:ln>
        </p:spPr>
      </p:pic>
      <p:sp>
        <p:nvSpPr>
          <p:cNvPr id="5" name="Téglalap 4"/>
          <p:cNvSpPr/>
          <p:nvPr/>
        </p:nvSpPr>
        <p:spPr>
          <a:xfrm>
            <a:off x="6670476" y="5791291"/>
            <a:ext cx="3766492" cy="374013"/>
          </a:xfrm>
          <a:prstGeom prst="rect">
            <a:avLst/>
          </a:prstGeom>
        </p:spPr>
        <p:txBody>
          <a:bodyPr wrap="square">
            <a:spAutoFit/>
          </a:bodyPr>
          <a:lstStyle/>
          <a:p>
            <a:pPr algn="just">
              <a:lnSpc>
                <a:spcPct val="107000"/>
              </a:lnSpc>
              <a:spcAft>
                <a:spcPts val="0"/>
              </a:spcAft>
            </a:pPr>
            <a:r>
              <a:rPr lang="hu-HU" dirty="0">
                <a:solidFill>
                  <a:srgbClr val="FF0000"/>
                </a:solidFill>
                <a:ea typeface="Calibri" panose="020F0502020204030204" pitchFamily="34" charset="0"/>
                <a:cs typeface="Times New Roman" panose="02020603050405020304" pitchFamily="18" charset="0"/>
              </a:rPr>
              <a:t>a) igen	</a:t>
            </a:r>
            <a:r>
              <a:rPr lang="hu-HU" dirty="0">
                <a:ea typeface="Calibri" panose="020F0502020204030204" pitchFamily="34" charset="0"/>
                <a:cs typeface="Times New Roman" panose="02020603050405020304" pitchFamily="18" charset="0"/>
              </a:rPr>
              <a:t>	b) </a:t>
            </a:r>
            <a:r>
              <a:rPr lang="hu-HU" dirty="0" smtClean="0">
                <a:ea typeface="Calibri" panose="020F0502020204030204" pitchFamily="34" charset="0"/>
                <a:cs typeface="Times New Roman" panose="02020603050405020304" pitchFamily="18" charset="0"/>
              </a:rPr>
              <a:t>nem</a:t>
            </a:r>
            <a:endParaRPr lang="hu-HU"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797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269. </a:t>
            </a:r>
            <a:r>
              <a:rPr lang="hu-HU" dirty="0"/>
              <a:t>Jellemezze szakmai szempontból írásban, a „belső járőr szolgálatot”!</a:t>
            </a:r>
            <a:br>
              <a:rPr lang="hu-HU" dirty="0"/>
            </a:br>
            <a:endParaRPr lang="hu-HU" dirty="0"/>
          </a:p>
        </p:txBody>
      </p:sp>
      <p:sp>
        <p:nvSpPr>
          <p:cNvPr id="3" name="Tartalom helye 2"/>
          <p:cNvSpPr>
            <a:spLocks noGrp="1"/>
          </p:cNvSpPr>
          <p:nvPr>
            <p:ph idx="1"/>
          </p:nvPr>
        </p:nvSpPr>
        <p:spPr>
          <a:xfrm>
            <a:off x="261764" y="1905000"/>
            <a:ext cx="11503198" cy="4476328"/>
          </a:xfrm>
        </p:spPr>
        <p:txBody>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dirty="0"/>
              <a:t>A belső járőrszolgálat:</a:t>
            </a:r>
          </a:p>
          <a:p>
            <a:pPr marL="0" indent="0">
              <a:buNone/>
            </a:pPr>
            <a:r>
              <a:rPr lang="hu-HU" dirty="0" smtClean="0"/>
              <a:t>Az </a:t>
            </a:r>
            <a:r>
              <a:rPr lang="hu-HU" b="1" dirty="0">
                <a:solidFill>
                  <a:srgbClr val="FF0000"/>
                </a:solidFill>
              </a:rPr>
              <a:t>objektum belső határvonalán teljesít szolgálatot, különböző, de előre meghatározott járőrútvonalakon</a:t>
            </a:r>
            <a:r>
              <a:rPr lang="hu-HU" dirty="0">
                <a:solidFill>
                  <a:srgbClr val="FF0000"/>
                </a:solidFill>
              </a:rPr>
              <a:t>. </a:t>
            </a:r>
            <a:r>
              <a:rPr lang="hu-HU" dirty="0"/>
              <a:t>(3 pont)</a:t>
            </a:r>
          </a:p>
          <a:p>
            <a:pPr marL="0" indent="0">
              <a:buNone/>
            </a:pPr>
            <a:r>
              <a:rPr lang="hu-HU" dirty="0" err="1"/>
              <a:t>Járőrözése</a:t>
            </a:r>
            <a:r>
              <a:rPr lang="hu-HU" dirty="0"/>
              <a:t> alkalmával </a:t>
            </a:r>
            <a:r>
              <a:rPr lang="hu-HU" b="1" dirty="0">
                <a:solidFill>
                  <a:srgbClr val="FF0000"/>
                </a:solidFill>
              </a:rPr>
              <a:t>ellenőrzi az objektum fontosabb területeit, ott lévő objektumokat, vagyontárgyakat, valamint a biztonságtechnikai rendszerek elemeit</a:t>
            </a:r>
            <a:r>
              <a:rPr lang="hu-HU" dirty="0">
                <a:solidFill>
                  <a:srgbClr val="FF0000"/>
                </a:solidFill>
              </a:rPr>
              <a:t>. </a:t>
            </a:r>
            <a:r>
              <a:rPr lang="hu-HU" dirty="0"/>
              <a:t>(4 pont)</a:t>
            </a:r>
          </a:p>
          <a:p>
            <a:endParaRPr lang="hu-HU" dirty="0"/>
          </a:p>
        </p:txBody>
      </p:sp>
    </p:spTree>
    <p:extLst>
      <p:ext uri="{BB962C8B-B14F-4D97-AF65-F5344CB8AC3E}">
        <p14:creationId xmlns:p14="http://schemas.microsoft.com/office/powerpoint/2010/main" val="149663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sz="2000" dirty="0" smtClean="0"/>
              <a:t>270. </a:t>
            </a:r>
            <a:r>
              <a:rPr lang="hu-HU" sz="2000" dirty="0"/>
              <a:t>Mely szervek, személyek jogosultak helyszíni bírság kiszabására az </a:t>
            </a:r>
            <a:r>
              <a:rPr lang="hu-HU" sz="2000" dirty="0" smtClean="0"/>
              <a:t>alábbiak közül?  Válassza </a:t>
            </a:r>
            <a:r>
              <a:rPr lang="hu-HU" sz="2000" dirty="0"/>
              <a:t>ki a helyes megoldásokat, és karikázza be a betűjelét</a:t>
            </a:r>
            <a:r>
              <a:rPr lang="hu-HU" sz="2000" dirty="0" smtClean="0"/>
              <a:t>!</a:t>
            </a:r>
            <a:endParaRPr lang="hu-HU" sz="2000" dirty="0"/>
          </a:p>
        </p:txBody>
      </p:sp>
      <p:sp>
        <p:nvSpPr>
          <p:cNvPr id="3" name="Tartalom helye 2"/>
          <p:cNvSpPr>
            <a:spLocks noGrp="1"/>
          </p:cNvSpPr>
          <p:nvPr>
            <p:ph idx="1"/>
          </p:nvPr>
        </p:nvSpPr>
        <p:spPr>
          <a:xfrm>
            <a:off x="693812" y="1905000"/>
            <a:ext cx="10873208" cy="4267200"/>
          </a:xfrm>
        </p:spPr>
        <p:txBody>
          <a:bodyPr>
            <a:normAutofit fontScale="77500" lnSpcReduction="20000"/>
          </a:bodyPr>
          <a:lstStyle/>
          <a:p>
            <a:pPr marL="0" indent="0">
              <a:buNone/>
            </a:pPr>
            <a:r>
              <a:rPr lang="hu-HU" b="1" dirty="0">
                <a:solidFill>
                  <a:srgbClr val="FF0000"/>
                </a:solidFill>
              </a:rPr>
              <a:t>Megoldás:</a:t>
            </a:r>
            <a:endParaRPr lang="hu-HU" dirty="0">
              <a:solidFill>
                <a:srgbClr val="FF0000"/>
              </a:solidFill>
            </a:endParaRPr>
          </a:p>
          <a:p>
            <a:pPr lvl="0"/>
            <a:r>
              <a:rPr lang="hu-HU" b="1" dirty="0">
                <a:solidFill>
                  <a:srgbClr val="FF0000"/>
                </a:solidFill>
              </a:rPr>
              <a:t>A rendőr</a:t>
            </a:r>
            <a:endParaRPr lang="hu-HU" dirty="0">
              <a:solidFill>
                <a:srgbClr val="FF0000"/>
              </a:solidFill>
            </a:endParaRPr>
          </a:p>
          <a:p>
            <a:pPr lvl="0"/>
            <a:r>
              <a:rPr lang="hu-HU" dirty="0"/>
              <a:t>A járásbíróság</a:t>
            </a:r>
          </a:p>
          <a:p>
            <a:pPr lvl="0"/>
            <a:r>
              <a:rPr lang="hu-HU" b="1" dirty="0">
                <a:solidFill>
                  <a:srgbClr val="FF0000"/>
                </a:solidFill>
              </a:rPr>
              <a:t>A Nemzeti Adó- és Vámhivatal vámszerve</a:t>
            </a:r>
            <a:endParaRPr lang="hu-HU" dirty="0">
              <a:solidFill>
                <a:srgbClr val="FF0000"/>
              </a:solidFill>
            </a:endParaRPr>
          </a:p>
          <a:p>
            <a:pPr lvl="0"/>
            <a:r>
              <a:rPr lang="hu-HU" dirty="0"/>
              <a:t>A vagyonvédelmi vállalkozás</a:t>
            </a:r>
          </a:p>
          <a:p>
            <a:pPr lvl="0"/>
            <a:r>
              <a:rPr lang="hu-HU" b="1" dirty="0">
                <a:solidFill>
                  <a:srgbClr val="FF0000"/>
                </a:solidFill>
              </a:rPr>
              <a:t>A közterület-felügyelő</a:t>
            </a:r>
            <a:endParaRPr lang="hu-HU" dirty="0">
              <a:solidFill>
                <a:srgbClr val="FF0000"/>
              </a:solidFill>
            </a:endParaRPr>
          </a:p>
          <a:p>
            <a:pPr lvl="0"/>
            <a:r>
              <a:rPr lang="hu-HU" dirty="0"/>
              <a:t>Az ügyészségi nyomozó</a:t>
            </a:r>
          </a:p>
          <a:p>
            <a:pPr lvl="0"/>
            <a:r>
              <a:rPr lang="hu-HU" dirty="0"/>
              <a:t>A hivatásos katonatiszt</a:t>
            </a:r>
          </a:p>
          <a:p>
            <a:pPr lvl="0"/>
            <a:r>
              <a:rPr lang="hu-HU" dirty="0"/>
              <a:t>A magánnyomozó</a:t>
            </a:r>
          </a:p>
          <a:p>
            <a:pPr marL="0" indent="0">
              <a:buNone/>
            </a:pPr>
            <a:r>
              <a:rPr lang="hu-HU" b="1" dirty="0">
                <a:solidFill>
                  <a:srgbClr val="FF0000"/>
                </a:solidFill>
              </a:rPr>
              <a:t>Helyes válaszok: a), c), e)</a:t>
            </a:r>
            <a:endParaRPr lang="hu-HU" dirty="0">
              <a:solidFill>
                <a:srgbClr val="FF0000"/>
              </a:solidFill>
            </a:endParaRPr>
          </a:p>
          <a:p>
            <a:endParaRPr lang="hu-HU" dirty="0"/>
          </a:p>
        </p:txBody>
      </p:sp>
    </p:spTree>
    <p:extLst>
      <p:ext uri="{BB962C8B-B14F-4D97-AF65-F5344CB8AC3E}">
        <p14:creationId xmlns:p14="http://schemas.microsoft.com/office/powerpoint/2010/main" val="364261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271. </a:t>
            </a:r>
            <a:r>
              <a:rPr lang="hu-HU" dirty="0"/>
              <a:t>Nevezze meg a tetten ért személlyel szembeni intézkedéseket és azok sorrendjét</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b="1" dirty="0">
                <a:solidFill>
                  <a:srgbClr val="FF0000"/>
                </a:solidFill>
              </a:rPr>
              <a:t>Megoldás:</a:t>
            </a:r>
            <a:endParaRPr lang="hu-HU" dirty="0">
              <a:solidFill>
                <a:srgbClr val="FF0000"/>
              </a:solidFill>
            </a:endParaRPr>
          </a:p>
          <a:p>
            <a:pPr lvl="0">
              <a:buFont typeface="+mj-lt"/>
              <a:buAutoNum type="arabicPeriod"/>
            </a:pPr>
            <a:r>
              <a:rPr lang="hu-HU" dirty="0">
                <a:solidFill>
                  <a:srgbClr val="FF0000"/>
                </a:solidFill>
              </a:rPr>
              <a:t>A cselekmény folytatását megakadályozza</a:t>
            </a:r>
          </a:p>
          <a:p>
            <a:pPr lvl="0">
              <a:buFont typeface="+mj-lt"/>
              <a:buAutoNum type="arabicPeriod"/>
            </a:pPr>
            <a:r>
              <a:rPr lang="hu-HU" dirty="0">
                <a:solidFill>
                  <a:srgbClr val="FF0000"/>
                </a:solidFill>
              </a:rPr>
              <a:t>Az elkövetőt elfoghatja</a:t>
            </a:r>
          </a:p>
          <a:p>
            <a:pPr lvl="0">
              <a:buFont typeface="+mj-lt"/>
              <a:buAutoNum type="arabicPeriod"/>
            </a:pPr>
            <a:r>
              <a:rPr lang="hu-HU" dirty="0">
                <a:solidFill>
                  <a:srgbClr val="FF0000"/>
                </a:solidFill>
              </a:rPr>
              <a:t>A tetten ért személy birtokában lévő, bűncselekményből, szabálysértésből származó, annak elkövetéséhez használt, támadásra alkalmas eszközöket elveszi</a:t>
            </a:r>
          </a:p>
          <a:p>
            <a:pPr lvl="0">
              <a:buFont typeface="+mj-lt"/>
              <a:buAutoNum type="arabicPeriod"/>
            </a:pPr>
            <a:r>
              <a:rPr lang="hu-HU" dirty="0">
                <a:solidFill>
                  <a:srgbClr val="FF0000"/>
                </a:solidFill>
              </a:rPr>
              <a:t>Elfogást követően haladéktalanul átadja a rendőrnek</a:t>
            </a:r>
          </a:p>
          <a:p>
            <a:pPr marL="0" indent="0">
              <a:buNone/>
            </a:pPr>
            <a:endParaRPr lang="hu-HU" dirty="0"/>
          </a:p>
        </p:txBody>
      </p:sp>
    </p:spTree>
    <p:extLst>
      <p:ext uri="{BB962C8B-B14F-4D97-AF65-F5344CB8AC3E}">
        <p14:creationId xmlns:p14="http://schemas.microsoft.com/office/powerpoint/2010/main" val="165127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272. </a:t>
            </a:r>
            <a:r>
              <a:rPr lang="hu-HU" dirty="0"/>
              <a:t>Sorolja fel a közigazgatási hatósági eljárás szakaszait!</a:t>
            </a:r>
            <a:br>
              <a:rPr lang="hu-HU" dirty="0"/>
            </a:br>
            <a:endParaRPr lang="hu-HU" dirty="0"/>
          </a:p>
        </p:txBody>
      </p:sp>
      <p:sp>
        <p:nvSpPr>
          <p:cNvPr id="3" name="Tartalom helye 2"/>
          <p:cNvSpPr>
            <a:spLocks noGrp="1"/>
          </p:cNvSpPr>
          <p:nvPr>
            <p:ph idx="1"/>
          </p:nvPr>
        </p:nvSpPr>
        <p:spPr/>
        <p:txBody>
          <a:bodyPr/>
          <a:lstStyle/>
          <a:p>
            <a:pPr marL="0" indent="0">
              <a:buNone/>
            </a:pPr>
            <a:r>
              <a:rPr lang="hu-HU" b="1" dirty="0">
                <a:solidFill>
                  <a:srgbClr val="FF0000"/>
                </a:solidFill>
              </a:rPr>
              <a:t>Megoldás:</a:t>
            </a:r>
            <a:endParaRPr lang="hu-HU" dirty="0">
              <a:solidFill>
                <a:srgbClr val="FF0000"/>
              </a:solidFill>
            </a:endParaRPr>
          </a:p>
          <a:p>
            <a:pPr lvl="0"/>
            <a:r>
              <a:rPr lang="hu-HU" b="1" dirty="0">
                <a:solidFill>
                  <a:srgbClr val="FF0000"/>
                </a:solidFill>
              </a:rPr>
              <a:t>Alapeljárás (elsőfokú eljárás)</a:t>
            </a:r>
            <a:endParaRPr lang="hu-HU" dirty="0">
              <a:solidFill>
                <a:srgbClr val="FF0000"/>
              </a:solidFill>
            </a:endParaRPr>
          </a:p>
          <a:p>
            <a:pPr lvl="0"/>
            <a:r>
              <a:rPr lang="hu-HU" b="1" dirty="0">
                <a:solidFill>
                  <a:srgbClr val="FF0000"/>
                </a:solidFill>
              </a:rPr>
              <a:t>Jogorvoslati eljárás (másodfokú eljárás)</a:t>
            </a:r>
            <a:endParaRPr lang="hu-HU" dirty="0">
              <a:solidFill>
                <a:srgbClr val="FF0000"/>
              </a:solidFill>
            </a:endParaRPr>
          </a:p>
          <a:p>
            <a:pPr lvl="0"/>
            <a:r>
              <a:rPr lang="hu-HU" b="1" dirty="0">
                <a:solidFill>
                  <a:srgbClr val="FF0000"/>
                </a:solidFill>
              </a:rPr>
              <a:t>Végrehajtási eljárás</a:t>
            </a:r>
            <a:endParaRPr lang="hu-HU" dirty="0">
              <a:solidFill>
                <a:srgbClr val="FF0000"/>
              </a:solidFill>
            </a:endParaRPr>
          </a:p>
          <a:p>
            <a:endParaRPr lang="hu-HU" dirty="0"/>
          </a:p>
        </p:txBody>
      </p:sp>
    </p:spTree>
    <p:extLst>
      <p:ext uri="{BB962C8B-B14F-4D97-AF65-F5344CB8AC3E}">
        <p14:creationId xmlns:p14="http://schemas.microsoft.com/office/powerpoint/2010/main" val="2656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273. </a:t>
            </a:r>
            <a:r>
              <a:rPr lang="hu-HU" dirty="0"/>
              <a:t>Soroljon fel öt hírösszeköttetést biztosító eszközt, amelyet a személy- és vagyonőr rendelkezésére bocsáthatnak</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dirty="0"/>
              <a:t>Például: </a:t>
            </a:r>
            <a:r>
              <a:rPr lang="hu-HU" b="1" dirty="0">
                <a:solidFill>
                  <a:srgbClr val="FF0000"/>
                </a:solidFill>
              </a:rPr>
              <a:t>kézi rádió adó-vevő készülék, vezetékes, </a:t>
            </a:r>
            <a:r>
              <a:rPr lang="hu-HU" dirty="0"/>
              <a:t>illetve</a:t>
            </a:r>
            <a:r>
              <a:rPr lang="hu-HU" b="1" dirty="0"/>
              <a:t> </a:t>
            </a:r>
            <a:r>
              <a:rPr lang="hu-HU" b="1" dirty="0">
                <a:solidFill>
                  <a:srgbClr val="FF0000"/>
                </a:solidFill>
              </a:rPr>
              <a:t>mobiltelefon, személyhívó, mobil támadásjelző</a:t>
            </a:r>
            <a:endParaRPr lang="hu-HU" dirty="0">
              <a:solidFill>
                <a:srgbClr val="FF0000"/>
              </a:solidFill>
            </a:endParaRPr>
          </a:p>
          <a:p>
            <a:pPr marL="0" indent="0">
              <a:buNone/>
            </a:pPr>
            <a:endParaRPr lang="hu-HU" dirty="0"/>
          </a:p>
        </p:txBody>
      </p:sp>
    </p:spTree>
    <p:extLst>
      <p:ext uri="{BB962C8B-B14F-4D97-AF65-F5344CB8AC3E}">
        <p14:creationId xmlns:p14="http://schemas.microsoft.com/office/powerpoint/2010/main" val="66821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548680"/>
            <a:ext cx="11503198" cy="1020762"/>
          </a:xfrm>
        </p:spPr>
        <p:txBody>
          <a:bodyPr/>
          <a:lstStyle/>
          <a:p>
            <a:pPr lvl="0"/>
            <a:r>
              <a:rPr lang="hu-HU" dirty="0" smtClean="0"/>
              <a:t>274. </a:t>
            </a:r>
            <a:r>
              <a:rPr lang="hu-HU" dirty="0"/>
              <a:t>Sorolja fel a személy- és vagyonőri intézkedés jogszerűségének alapfeltételeit!</a:t>
            </a:r>
            <a:br>
              <a:rPr lang="hu-HU" dirty="0"/>
            </a:br>
            <a:endParaRPr lang="hu-HU" dirty="0"/>
          </a:p>
        </p:txBody>
      </p:sp>
      <p:sp>
        <p:nvSpPr>
          <p:cNvPr id="3" name="Tartalom helye 2"/>
          <p:cNvSpPr>
            <a:spLocks noGrp="1"/>
          </p:cNvSpPr>
          <p:nvPr>
            <p:ph idx="1"/>
          </p:nvPr>
        </p:nvSpPr>
        <p:spPr>
          <a:xfrm>
            <a:off x="549796" y="1905000"/>
            <a:ext cx="11089232" cy="4267200"/>
          </a:xfrm>
        </p:spPr>
        <p:txBody>
          <a:bodyPr/>
          <a:lstStyle/>
          <a:p>
            <a:pPr marL="0" indent="0">
              <a:buNone/>
            </a:pPr>
            <a:r>
              <a:rPr lang="hu-HU" b="1" dirty="0"/>
              <a:t>Megoldás:</a:t>
            </a:r>
            <a:endParaRPr lang="hu-HU" dirty="0"/>
          </a:p>
          <a:p>
            <a:pPr lvl="0"/>
            <a:r>
              <a:rPr lang="hu-HU" dirty="0"/>
              <a:t>Tevékenységét </a:t>
            </a:r>
            <a:r>
              <a:rPr lang="hu-HU" b="1" dirty="0">
                <a:solidFill>
                  <a:srgbClr val="FF0000"/>
                </a:solidFill>
              </a:rPr>
              <a:t>szerződésből fakadó</a:t>
            </a:r>
            <a:r>
              <a:rPr lang="hu-HU" dirty="0"/>
              <a:t> jogszerű kötelezettsége alapján végzi. (2 pont)</a:t>
            </a:r>
          </a:p>
          <a:p>
            <a:pPr lvl="0"/>
            <a:r>
              <a:rPr lang="hu-HU" dirty="0"/>
              <a:t>Az intézkedéssel érintett személy </a:t>
            </a:r>
            <a:r>
              <a:rPr lang="hu-HU" b="1" dirty="0">
                <a:solidFill>
                  <a:srgbClr val="FF0000"/>
                </a:solidFill>
              </a:rPr>
              <a:t>személyi szabadsága</a:t>
            </a:r>
            <a:r>
              <a:rPr lang="hu-HU" dirty="0"/>
              <a:t>, személyiségi jogai </a:t>
            </a:r>
            <a:r>
              <a:rPr lang="hu-HU" b="1" dirty="0">
                <a:solidFill>
                  <a:srgbClr val="FF0000"/>
                </a:solidFill>
              </a:rPr>
              <a:t>legkisebb korlátozásával</a:t>
            </a:r>
            <a:r>
              <a:rPr lang="hu-HU" dirty="0">
                <a:solidFill>
                  <a:srgbClr val="FF0000"/>
                </a:solidFill>
              </a:rPr>
              <a:t> </a:t>
            </a:r>
            <a:r>
              <a:rPr lang="hu-HU" dirty="0"/>
              <a:t>járó eszköz választásával végzi. (4 pont)</a:t>
            </a:r>
          </a:p>
          <a:p>
            <a:pPr lvl="0"/>
            <a:r>
              <a:rPr lang="hu-HU" dirty="0"/>
              <a:t>Az intézkedéssel érintett személy </a:t>
            </a:r>
            <a:r>
              <a:rPr lang="hu-HU" b="1" dirty="0">
                <a:solidFill>
                  <a:srgbClr val="FF0000"/>
                </a:solidFill>
              </a:rPr>
              <a:t>önkéntes hozzájárulása</a:t>
            </a:r>
            <a:r>
              <a:rPr lang="hu-HU" dirty="0">
                <a:solidFill>
                  <a:srgbClr val="FF0000"/>
                </a:solidFill>
              </a:rPr>
              <a:t> </a:t>
            </a:r>
            <a:r>
              <a:rPr lang="hu-HU" dirty="0"/>
              <a:t>alapján végzi, ha az intézkedés nem követeli meg a támadáselhárító eszköz használatát. (2 pont)</a:t>
            </a:r>
          </a:p>
          <a:p>
            <a:endParaRPr lang="hu-HU" dirty="0"/>
          </a:p>
        </p:txBody>
      </p:sp>
    </p:spTree>
    <p:extLst>
      <p:ext uri="{BB962C8B-B14F-4D97-AF65-F5344CB8AC3E}">
        <p14:creationId xmlns:p14="http://schemas.microsoft.com/office/powerpoint/2010/main" val="194556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275. </a:t>
            </a:r>
            <a:r>
              <a:rPr lang="hu-HU" dirty="0"/>
              <a:t>Sorolja fel a tűzoltási feladatokat!</a:t>
            </a:r>
            <a:br>
              <a:rPr lang="hu-HU" dirty="0"/>
            </a:br>
            <a:endParaRPr lang="hu-HU" dirty="0"/>
          </a:p>
        </p:txBody>
      </p:sp>
      <p:sp>
        <p:nvSpPr>
          <p:cNvPr id="3" name="Tartalom helye 2"/>
          <p:cNvSpPr>
            <a:spLocks noGrp="1"/>
          </p:cNvSpPr>
          <p:nvPr>
            <p:ph idx="1"/>
          </p:nvPr>
        </p:nvSpPr>
        <p:spPr/>
        <p:txBody>
          <a:bodyPr/>
          <a:lstStyle/>
          <a:p>
            <a:pPr marL="0" indent="0">
              <a:buNone/>
            </a:pPr>
            <a:r>
              <a:rPr lang="hu-HU" b="1" dirty="0">
                <a:solidFill>
                  <a:srgbClr val="FF0000"/>
                </a:solidFill>
              </a:rPr>
              <a:t>Megoldás:</a:t>
            </a:r>
            <a:endParaRPr lang="hu-HU" dirty="0">
              <a:solidFill>
                <a:srgbClr val="FF0000"/>
              </a:solidFill>
            </a:endParaRPr>
          </a:p>
          <a:p>
            <a:pPr lvl="0"/>
            <a:r>
              <a:rPr lang="hu-HU" dirty="0">
                <a:solidFill>
                  <a:srgbClr val="FF0000"/>
                </a:solidFill>
              </a:rPr>
              <a:t>A veszélyeztetett személyek mentése,</a:t>
            </a:r>
          </a:p>
          <a:p>
            <a:pPr lvl="0"/>
            <a:r>
              <a:rPr lang="hu-HU" dirty="0">
                <a:solidFill>
                  <a:srgbClr val="FF0000"/>
                </a:solidFill>
              </a:rPr>
              <a:t>A tűz terjedésének megakadályozása,</a:t>
            </a:r>
          </a:p>
          <a:p>
            <a:pPr lvl="0"/>
            <a:r>
              <a:rPr lang="hu-HU" dirty="0">
                <a:solidFill>
                  <a:srgbClr val="FF0000"/>
                </a:solidFill>
              </a:rPr>
              <a:t>Az anyagi javak védelme,</a:t>
            </a:r>
          </a:p>
          <a:p>
            <a:pPr lvl="0"/>
            <a:r>
              <a:rPr lang="hu-HU" dirty="0">
                <a:solidFill>
                  <a:srgbClr val="FF0000"/>
                </a:solidFill>
              </a:rPr>
              <a:t>A tűz eloltása és,</a:t>
            </a:r>
          </a:p>
          <a:p>
            <a:pPr lvl="0"/>
            <a:r>
              <a:rPr lang="hu-HU" dirty="0">
                <a:solidFill>
                  <a:srgbClr val="FF0000"/>
                </a:solidFill>
              </a:rPr>
              <a:t>A szükséges biztonsági intézkedések megtétele, továbbá</a:t>
            </a:r>
          </a:p>
          <a:p>
            <a:pPr lvl="0"/>
            <a:r>
              <a:rPr lang="hu-HU" dirty="0">
                <a:solidFill>
                  <a:srgbClr val="FF0000"/>
                </a:solidFill>
              </a:rPr>
              <a:t>A tűz közvetlen veszélyének elhárítása.</a:t>
            </a:r>
          </a:p>
          <a:p>
            <a:endParaRPr lang="hu-HU" dirty="0"/>
          </a:p>
        </p:txBody>
      </p:sp>
    </p:spTree>
    <p:extLst>
      <p:ext uri="{BB962C8B-B14F-4D97-AF65-F5344CB8AC3E}">
        <p14:creationId xmlns:p14="http://schemas.microsoft.com/office/powerpoint/2010/main" val="11974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276. </a:t>
            </a:r>
            <a:r>
              <a:rPr lang="hu-HU" dirty="0"/>
              <a:t>Sorolja fel a személy- és vagyonőr támadáselhárító eszközeit!</a:t>
            </a:r>
            <a:br>
              <a:rPr lang="hu-HU" dirty="0"/>
            </a:br>
            <a:endParaRPr lang="hu-HU" dirty="0"/>
          </a:p>
        </p:txBody>
      </p:sp>
      <p:sp>
        <p:nvSpPr>
          <p:cNvPr id="3" name="Tartalom helye 2"/>
          <p:cNvSpPr>
            <a:spLocks noGrp="1"/>
          </p:cNvSpPr>
          <p:nvPr>
            <p:ph idx="1"/>
          </p:nvPr>
        </p:nvSpPr>
        <p:spPr/>
        <p:txBody>
          <a:bodyPr/>
          <a:lstStyle/>
          <a:p>
            <a:pPr marL="0" indent="0">
              <a:buNone/>
            </a:pPr>
            <a:r>
              <a:rPr lang="hu-HU" b="1" dirty="0">
                <a:solidFill>
                  <a:srgbClr val="FF0000"/>
                </a:solidFill>
              </a:rPr>
              <a:t>Megoldás:</a:t>
            </a:r>
            <a:endParaRPr lang="hu-HU" dirty="0">
              <a:solidFill>
                <a:srgbClr val="FF0000"/>
              </a:solidFill>
            </a:endParaRPr>
          </a:p>
          <a:p>
            <a:pPr lvl="0">
              <a:buFont typeface="Corbel" panose="020B0503020204020204" pitchFamily="34" charset="0"/>
              <a:buChar char="−"/>
            </a:pPr>
            <a:r>
              <a:rPr lang="hu-HU" dirty="0">
                <a:solidFill>
                  <a:srgbClr val="FF0000"/>
                </a:solidFill>
              </a:rPr>
              <a:t>Hatóságilag engedélyezett vegyi eszköz (gázspray)</a:t>
            </a:r>
          </a:p>
          <a:p>
            <a:pPr lvl="0">
              <a:buFont typeface="Corbel" panose="020B0503020204020204" pitchFamily="34" charset="0"/>
              <a:buChar char="−"/>
            </a:pPr>
            <a:r>
              <a:rPr lang="hu-HU" dirty="0">
                <a:solidFill>
                  <a:srgbClr val="FF0000"/>
                </a:solidFill>
              </a:rPr>
              <a:t>Gumibot</a:t>
            </a:r>
          </a:p>
          <a:p>
            <a:pPr lvl="0">
              <a:buFont typeface="Corbel" panose="020B0503020204020204" pitchFamily="34" charset="0"/>
              <a:buChar char="−"/>
            </a:pPr>
            <a:r>
              <a:rPr lang="hu-HU" dirty="0">
                <a:solidFill>
                  <a:srgbClr val="FF0000"/>
                </a:solidFill>
              </a:rPr>
              <a:t>Szolgálati őrkutya</a:t>
            </a:r>
          </a:p>
          <a:p>
            <a:pPr lvl="0">
              <a:buFont typeface="Corbel" panose="020B0503020204020204" pitchFamily="34" charset="0"/>
              <a:buChar char="−"/>
            </a:pPr>
            <a:r>
              <a:rPr lang="hu-HU" dirty="0">
                <a:solidFill>
                  <a:srgbClr val="FF0000"/>
                </a:solidFill>
              </a:rPr>
              <a:t>Szolgálati maroklőfegyver vagy gáz- ill. riasztófegyver (külön engedély alapján)</a:t>
            </a:r>
          </a:p>
          <a:p>
            <a:endParaRPr lang="hu-HU" dirty="0"/>
          </a:p>
        </p:txBody>
      </p:sp>
    </p:spTree>
    <p:extLst>
      <p:ext uri="{BB962C8B-B14F-4D97-AF65-F5344CB8AC3E}">
        <p14:creationId xmlns:p14="http://schemas.microsoft.com/office/powerpoint/2010/main" val="106489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277. </a:t>
            </a:r>
            <a:r>
              <a:rPr lang="hu-HU" dirty="0"/>
              <a:t>Sorolja fel, hogy milyen tényezők befolyásolják a védett objektum biztonságát</a:t>
            </a:r>
            <a:r>
              <a:rPr lang="hu-HU" dirty="0" smtClean="0"/>
              <a:t>!</a:t>
            </a:r>
            <a:endParaRPr lang="hu-HU" dirty="0"/>
          </a:p>
        </p:txBody>
      </p:sp>
      <p:sp>
        <p:nvSpPr>
          <p:cNvPr id="3" name="Tartalom helye 2"/>
          <p:cNvSpPr>
            <a:spLocks noGrp="1"/>
          </p:cNvSpPr>
          <p:nvPr>
            <p:ph idx="1"/>
          </p:nvPr>
        </p:nvSpPr>
        <p:spPr>
          <a:xfrm>
            <a:off x="1522414" y="1772816"/>
            <a:ext cx="9144000" cy="4824536"/>
          </a:xfrm>
        </p:spPr>
        <p:txBody>
          <a:bodyPr>
            <a:normAutofit fontScale="85000" lnSpcReduction="20000"/>
          </a:bodyPr>
          <a:lstStyle/>
          <a:p>
            <a:pPr marL="0" indent="0">
              <a:buNone/>
            </a:pPr>
            <a:r>
              <a:rPr lang="hu-HU" b="1" dirty="0">
                <a:solidFill>
                  <a:srgbClr val="FF0000"/>
                </a:solidFill>
              </a:rPr>
              <a:t>Megoldás:</a:t>
            </a:r>
            <a:endParaRPr lang="hu-HU" dirty="0">
              <a:solidFill>
                <a:srgbClr val="FF0000"/>
              </a:solidFill>
            </a:endParaRPr>
          </a:p>
          <a:p>
            <a:pPr lvl="0">
              <a:buFont typeface="Corbel" panose="020B0503020204020204" pitchFamily="34" charset="0"/>
              <a:buChar char="−"/>
            </a:pPr>
            <a:r>
              <a:rPr lang="hu-HU" dirty="0">
                <a:solidFill>
                  <a:srgbClr val="FF0000"/>
                </a:solidFill>
              </a:rPr>
              <a:t>Az objektumban folytatott tevékenység jellege,</a:t>
            </a:r>
          </a:p>
          <a:p>
            <a:pPr lvl="0">
              <a:buFont typeface="Corbel" panose="020B0503020204020204" pitchFamily="34" charset="0"/>
              <a:buChar char="−"/>
            </a:pPr>
            <a:r>
              <a:rPr lang="hu-HU" dirty="0">
                <a:solidFill>
                  <a:srgbClr val="FF0000"/>
                </a:solidFill>
              </a:rPr>
              <a:t>Az objektum funkciója,</a:t>
            </a:r>
          </a:p>
          <a:p>
            <a:pPr lvl="0">
              <a:buFont typeface="Corbel" panose="020B0503020204020204" pitchFamily="34" charset="0"/>
              <a:buChar char="−"/>
            </a:pPr>
            <a:r>
              <a:rPr lang="hu-HU" dirty="0">
                <a:solidFill>
                  <a:srgbClr val="FF0000"/>
                </a:solidFill>
              </a:rPr>
              <a:t>Az objektum földrajzi fekvése,</a:t>
            </a:r>
          </a:p>
          <a:p>
            <a:pPr lvl="0">
              <a:buFont typeface="Corbel" panose="020B0503020204020204" pitchFamily="34" charset="0"/>
              <a:buChar char="−"/>
            </a:pPr>
            <a:r>
              <a:rPr lang="hu-HU" dirty="0">
                <a:solidFill>
                  <a:srgbClr val="FF0000"/>
                </a:solidFill>
              </a:rPr>
              <a:t>Az objektum domborzati viszonyai,</a:t>
            </a:r>
          </a:p>
          <a:p>
            <a:pPr lvl="0">
              <a:buFont typeface="Corbel" panose="020B0503020204020204" pitchFamily="34" charset="0"/>
              <a:buChar char="−"/>
            </a:pPr>
            <a:r>
              <a:rPr lang="hu-HU" dirty="0">
                <a:solidFill>
                  <a:srgbClr val="FF0000"/>
                </a:solidFill>
              </a:rPr>
              <a:t>Az objektumnak és környezetének bűnügyi, közbiztonsági helyzete,</a:t>
            </a:r>
          </a:p>
          <a:p>
            <a:pPr lvl="0">
              <a:buFont typeface="Corbel" panose="020B0503020204020204" pitchFamily="34" charset="0"/>
              <a:buChar char="−"/>
            </a:pPr>
            <a:r>
              <a:rPr lang="hu-HU" dirty="0">
                <a:solidFill>
                  <a:srgbClr val="FF0000"/>
                </a:solidFill>
              </a:rPr>
              <a:t>Az objektum nagysága, a forgalmat biztosító kapuk száma,</a:t>
            </a:r>
          </a:p>
          <a:p>
            <a:pPr lvl="0">
              <a:buFont typeface="Corbel" panose="020B0503020204020204" pitchFamily="34" charset="0"/>
              <a:buChar char="−"/>
            </a:pPr>
            <a:r>
              <a:rPr lang="hu-HU" dirty="0">
                <a:solidFill>
                  <a:srgbClr val="FF0000"/>
                </a:solidFill>
              </a:rPr>
              <a:t>Az objektum gépjármű- és személyforgalma,</a:t>
            </a:r>
          </a:p>
          <a:p>
            <a:pPr lvl="0">
              <a:buFont typeface="Corbel" panose="020B0503020204020204" pitchFamily="34" charset="0"/>
              <a:buChar char="−"/>
            </a:pPr>
            <a:r>
              <a:rPr lang="hu-HU" dirty="0">
                <a:solidFill>
                  <a:srgbClr val="FF0000"/>
                </a:solidFill>
              </a:rPr>
              <a:t>Az objektum biztonságtechnikai rendszerének megléte,</a:t>
            </a:r>
          </a:p>
          <a:p>
            <a:pPr lvl="0">
              <a:buFont typeface="Corbel" panose="020B0503020204020204" pitchFamily="34" charset="0"/>
              <a:buChar char="−"/>
            </a:pPr>
            <a:r>
              <a:rPr lang="hu-HU" dirty="0">
                <a:solidFill>
                  <a:srgbClr val="FF0000"/>
                </a:solidFill>
              </a:rPr>
              <a:t>Az objektum biztonságtechnikai rendszerének működőképessége,</a:t>
            </a:r>
          </a:p>
          <a:p>
            <a:pPr lvl="0">
              <a:buFont typeface="Corbel" panose="020B0503020204020204" pitchFamily="34" charset="0"/>
              <a:buChar char="−"/>
            </a:pPr>
            <a:r>
              <a:rPr lang="hu-HU" dirty="0">
                <a:solidFill>
                  <a:srgbClr val="FF0000"/>
                </a:solidFill>
              </a:rPr>
              <a:t>A biztonsági személyzet létszáma.</a:t>
            </a:r>
          </a:p>
          <a:p>
            <a:endParaRPr lang="hu-HU" dirty="0"/>
          </a:p>
        </p:txBody>
      </p:sp>
    </p:spTree>
    <p:extLst>
      <p:ext uri="{BB962C8B-B14F-4D97-AF65-F5344CB8AC3E}">
        <p14:creationId xmlns:p14="http://schemas.microsoft.com/office/powerpoint/2010/main" val="44886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278. </a:t>
            </a:r>
            <a:r>
              <a:rPr lang="hu-HU" dirty="0"/>
              <a:t>Sorolja fel, a vagyonvédelmi törvény rendelkezése szerint hol nem alkalmazható elektronikus megfigyelőrendszer!</a:t>
            </a:r>
            <a:br>
              <a:rPr lang="hu-HU" dirty="0"/>
            </a:br>
            <a:endParaRPr lang="hu-HU" dirty="0"/>
          </a:p>
        </p:txBody>
      </p:sp>
      <p:sp>
        <p:nvSpPr>
          <p:cNvPr id="3" name="Tartalom helye 2"/>
          <p:cNvSpPr>
            <a:spLocks noGrp="1"/>
          </p:cNvSpPr>
          <p:nvPr>
            <p:ph idx="1"/>
          </p:nvPr>
        </p:nvSpPr>
        <p:spPr/>
        <p:txBody>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b="1" dirty="0">
                <a:solidFill>
                  <a:srgbClr val="FF0000"/>
                </a:solidFill>
              </a:rPr>
              <a:t>Nem alkalmazható elektronikus megfigyelőrendszer:</a:t>
            </a:r>
            <a:endParaRPr lang="hu-HU" dirty="0">
              <a:solidFill>
                <a:srgbClr val="FF0000"/>
              </a:solidFill>
            </a:endParaRPr>
          </a:p>
          <a:p>
            <a:pPr lvl="0">
              <a:buFont typeface="Corbel" panose="020B0503020204020204" pitchFamily="34" charset="0"/>
              <a:buChar char="−"/>
            </a:pPr>
            <a:r>
              <a:rPr lang="hu-HU" dirty="0"/>
              <a:t>Olyan helyen</a:t>
            </a:r>
            <a:r>
              <a:rPr lang="hu-HU" b="1" dirty="0"/>
              <a:t>, </a:t>
            </a:r>
            <a:r>
              <a:rPr lang="hu-HU" b="1" dirty="0">
                <a:solidFill>
                  <a:srgbClr val="FF0000"/>
                </a:solidFill>
              </a:rPr>
              <a:t>ahol a megfigyelés az emberi méltóságot sérti, </a:t>
            </a:r>
            <a:r>
              <a:rPr lang="hu-HU" dirty="0"/>
              <a:t>így különösen</a:t>
            </a:r>
          </a:p>
          <a:p>
            <a:pPr lvl="0">
              <a:buFont typeface="Corbel" panose="020B0503020204020204" pitchFamily="34" charset="0"/>
              <a:buChar char="−"/>
            </a:pPr>
            <a:r>
              <a:rPr lang="hu-HU" b="1" dirty="0">
                <a:solidFill>
                  <a:srgbClr val="FF0000"/>
                </a:solidFill>
              </a:rPr>
              <a:t>Öltözőben, próbafülkében,</a:t>
            </a:r>
            <a:endParaRPr lang="hu-HU" dirty="0">
              <a:solidFill>
                <a:srgbClr val="FF0000"/>
              </a:solidFill>
            </a:endParaRPr>
          </a:p>
          <a:p>
            <a:pPr lvl="0">
              <a:buFont typeface="Corbel" panose="020B0503020204020204" pitchFamily="34" charset="0"/>
              <a:buChar char="−"/>
            </a:pPr>
            <a:r>
              <a:rPr lang="hu-HU" b="1" dirty="0">
                <a:solidFill>
                  <a:srgbClr val="FF0000"/>
                </a:solidFill>
              </a:rPr>
              <a:t>Mosdóban, illemhelyen,</a:t>
            </a:r>
            <a:endParaRPr lang="hu-HU" dirty="0">
              <a:solidFill>
                <a:srgbClr val="FF0000"/>
              </a:solidFill>
            </a:endParaRPr>
          </a:p>
          <a:p>
            <a:pPr lvl="0">
              <a:buFont typeface="Corbel" panose="020B0503020204020204" pitchFamily="34" charset="0"/>
              <a:buChar char="−"/>
            </a:pPr>
            <a:r>
              <a:rPr lang="hu-HU" b="1" dirty="0">
                <a:solidFill>
                  <a:srgbClr val="FF0000"/>
                </a:solidFill>
              </a:rPr>
              <a:t>Kórházi szobában,</a:t>
            </a:r>
            <a:endParaRPr lang="hu-HU" dirty="0">
              <a:solidFill>
                <a:srgbClr val="FF0000"/>
              </a:solidFill>
            </a:endParaRPr>
          </a:p>
          <a:p>
            <a:pPr lvl="0">
              <a:buFont typeface="Corbel" panose="020B0503020204020204" pitchFamily="34" charset="0"/>
              <a:buChar char="−"/>
            </a:pPr>
            <a:r>
              <a:rPr lang="hu-HU" b="1" dirty="0">
                <a:solidFill>
                  <a:srgbClr val="FF0000"/>
                </a:solidFill>
              </a:rPr>
              <a:t>Szociális intézmény lakóhelyiségében.</a:t>
            </a:r>
            <a:endParaRPr lang="hu-HU" dirty="0">
              <a:solidFill>
                <a:srgbClr val="FF0000"/>
              </a:solidFill>
            </a:endParaRPr>
          </a:p>
          <a:p>
            <a:endParaRPr lang="hu-HU" dirty="0"/>
          </a:p>
        </p:txBody>
      </p:sp>
    </p:spTree>
    <p:extLst>
      <p:ext uri="{BB962C8B-B14F-4D97-AF65-F5344CB8AC3E}">
        <p14:creationId xmlns:p14="http://schemas.microsoft.com/office/powerpoint/2010/main" val="294122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756" y="274638"/>
            <a:ext cx="11737304" cy="1020762"/>
          </a:xfrm>
        </p:spPr>
        <p:txBody>
          <a:bodyPr>
            <a:noAutofit/>
          </a:bodyPr>
          <a:lstStyle/>
          <a:p>
            <a:pPr lvl="0"/>
            <a:r>
              <a:rPr lang="hu-HU" sz="2200" dirty="0" smtClean="0"/>
              <a:t>27. A </a:t>
            </a:r>
            <a:r>
              <a:rPr lang="hu-HU" sz="2200" dirty="0"/>
              <a:t>felsorolt tevékenységek közül válassza ki, hogy mi minősül a személy- és vagyonvédelmi, valamint a magánnyomozói tevékenység szabályairól szóló 2005. évi CXXXIII. törvény alkalmazásában tervező-szerelő </a:t>
            </a:r>
            <a:r>
              <a:rPr lang="hu-HU" sz="2200" dirty="0" smtClean="0"/>
              <a:t>tevékenységnek</a:t>
            </a:r>
            <a:endParaRPr lang="hu-HU" sz="2200" dirty="0"/>
          </a:p>
        </p:txBody>
      </p:sp>
      <p:sp>
        <p:nvSpPr>
          <p:cNvPr id="3" name="Tartalom helye 2"/>
          <p:cNvSpPr>
            <a:spLocks noGrp="1"/>
          </p:cNvSpPr>
          <p:nvPr>
            <p:ph idx="1"/>
          </p:nvPr>
        </p:nvSpPr>
        <p:spPr>
          <a:xfrm>
            <a:off x="621804" y="1700808"/>
            <a:ext cx="10044610" cy="4968552"/>
          </a:xfrm>
        </p:spPr>
        <p:txBody>
          <a:bodyPr>
            <a:normAutofit fontScale="70000" lnSpcReduction="20000"/>
          </a:bodyPr>
          <a:lstStyle/>
          <a:p>
            <a:pPr marL="457200" lvl="0" indent="-457200">
              <a:buFont typeface="+mj-lt"/>
              <a:buAutoNum type="alphaLcParenR"/>
            </a:pPr>
            <a:r>
              <a:rPr lang="hu-HU" sz="2600" dirty="0">
                <a:solidFill>
                  <a:srgbClr val="FF0000"/>
                </a:solidFill>
              </a:rPr>
              <a:t>az elektronikai vagy mechanikai vagyonvédelmi rendszerek tervezése,</a:t>
            </a:r>
          </a:p>
          <a:p>
            <a:pPr marL="457200" lvl="0" indent="-457200">
              <a:buFont typeface="+mj-lt"/>
              <a:buAutoNum type="alphaLcParenR"/>
            </a:pPr>
            <a:r>
              <a:rPr lang="hu-HU" sz="2600" dirty="0">
                <a:solidFill>
                  <a:srgbClr val="FF0000"/>
                </a:solidFill>
              </a:rPr>
              <a:t>az elektronikai vagy mechanikai vagyonvédelmi rendszerek telepítése,</a:t>
            </a:r>
          </a:p>
          <a:p>
            <a:pPr marL="457200" lvl="0" indent="-457200">
              <a:buFont typeface="+mj-lt"/>
              <a:buAutoNum type="alphaLcParenR"/>
            </a:pPr>
            <a:r>
              <a:rPr lang="hu-HU" sz="2600" dirty="0"/>
              <a:t>az elektronikai vagy mechanikai vagyonvédelmi rendszerek hirdetése,</a:t>
            </a:r>
          </a:p>
          <a:p>
            <a:pPr marL="457200" lvl="0" indent="-457200">
              <a:buFont typeface="+mj-lt"/>
              <a:buAutoNum type="alphaLcParenR"/>
            </a:pPr>
            <a:r>
              <a:rPr lang="hu-HU" sz="2600" dirty="0">
                <a:solidFill>
                  <a:srgbClr val="FF0000"/>
                </a:solidFill>
              </a:rPr>
              <a:t>az elektronikai vagy mechanikai vagyonvédelmi rendszerek üzemeltetése,</a:t>
            </a:r>
          </a:p>
          <a:p>
            <a:pPr marL="457200" lvl="0" indent="-457200">
              <a:buFont typeface="+mj-lt"/>
              <a:buAutoNum type="alphaLcParenR"/>
            </a:pPr>
            <a:r>
              <a:rPr lang="hu-HU" sz="2600" dirty="0">
                <a:solidFill>
                  <a:srgbClr val="FF0000"/>
                </a:solidFill>
              </a:rPr>
              <a:t>az elektronikai vagy mechanikai vagyonvédelmi rendszerek felügyelete,</a:t>
            </a:r>
          </a:p>
          <a:p>
            <a:pPr marL="457200" lvl="0" indent="-457200">
              <a:buFont typeface="+mj-lt"/>
              <a:buAutoNum type="alphaLcParenR"/>
            </a:pPr>
            <a:r>
              <a:rPr lang="hu-HU" sz="2600" dirty="0"/>
              <a:t>az elektronikai vagy mechanikai vagyonvédelmi rendszerek eladása,</a:t>
            </a:r>
          </a:p>
          <a:p>
            <a:pPr marL="457200" lvl="0" indent="-457200">
              <a:buFont typeface="+mj-lt"/>
              <a:buAutoNum type="alphaLcParenR"/>
            </a:pPr>
            <a:r>
              <a:rPr lang="hu-HU" sz="2600" dirty="0">
                <a:solidFill>
                  <a:srgbClr val="FF0000"/>
                </a:solidFill>
              </a:rPr>
              <a:t>az elektronikai vagy mechanikai vagyonvédelmi rendszerek karbantartása, </a:t>
            </a:r>
          </a:p>
          <a:p>
            <a:pPr marL="457200" lvl="0" indent="-457200">
              <a:buFont typeface="+mj-lt"/>
              <a:buAutoNum type="alphaLcParenR"/>
            </a:pPr>
            <a:r>
              <a:rPr lang="hu-HU" sz="2600" dirty="0"/>
              <a:t>az elektronikai vagy mechanikai vagyonvédelmi rendszerek bemutatása,</a:t>
            </a:r>
          </a:p>
          <a:p>
            <a:pPr marL="457200" lvl="0" indent="-457200">
              <a:buFont typeface="+mj-lt"/>
              <a:buAutoNum type="alphaLcParenR"/>
            </a:pPr>
            <a:r>
              <a:rPr lang="hu-HU" sz="2600" dirty="0">
                <a:solidFill>
                  <a:srgbClr val="FF0000"/>
                </a:solidFill>
              </a:rPr>
              <a:t>az elektronikai vagy mechanikai vagyonvédelmi rendszerek javítása,</a:t>
            </a:r>
          </a:p>
          <a:p>
            <a:pPr marL="457200" lvl="0" indent="-457200">
              <a:buFont typeface="+mj-lt"/>
              <a:buAutoNum type="alphaLcParenR"/>
            </a:pPr>
            <a:r>
              <a:rPr lang="hu-HU" sz="2600" dirty="0"/>
              <a:t>az elektronikai vagy mechanikai vagyonvédelmi rendszerek feltalálása,</a:t>
            </a:r>
          </a:p>
          <a:p>
            <a:pPr marL="457200" lvl="0" indent="-457200">
              <a:buFont typeface="+mj-lt"/>
              <a:buAutoNum type="alphaLcParenR"/>
            </a:pPr>
            <a:r>
              <a:rPr lang="hu-HU" sz="2600" dirty="0">
                <a:solidFill>
                  <a:srgbClr val="FF0000"/>
                </a:solidFill>
              </a:rPr>
              <a:t>az elektronikai vagy mechanikai vagyonvédelmi rendszerek szerelése,</a:t>
            </a:r>
          </a:p>
          <a:p>
            <a:pPr marL="457200" lvl="0" indent="-457200">
              <a:buFont typeface="+mj-lt"/>
              <a:buAutoNum type="alphaLcParenR"/>
            </a:pPr>
            <a:r>
              <a:rPr lang="hu-HU" sz="2600" dirty="0"/>
              <a:t>az elektronikai vagy mechanikai vagyonvédelmi rendszerek selejtezése,</a:t>
            </a:r>
          </a:p>
          <a:p>
            <a:pPr marL="0" indent="0">
              <a:buNone/>
            </a:pPr>
            <a:endParaRPr lang="hu-HU" dirty="0">
              <a:latin typeface="+mj-lt"/>
            </a:endParaRPr>
          </a:p>
        </p:txBody>
      </p:sp>
    </p:spTree>
    <p:extLst>
      <p:ext uri="{BB962C8B-B14F-4D97-AF65-F5344CB8AC3E}">
        <p14:creationId xmlns:p14="http://schemas.microsoft.com/office/powerpoint/2010/main" val="274016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279. </a:t>
            </a:r>
            <a:r>
              <a:rPr lang="hu-HU" dirty="0"/>
              <a:t>Soroljon fel három példát a személy- és vagyonőr közterületen végezhető tevékenységére!</a:t>
            </a:r>
            <a:br>
              <a:rPr lang="hu-HU" dirty="0"/>
            </a:br>
            <a:endParaRPr lang="hu-HU" dirty="0"/>
          </a:p>
        </p:txBody>
      </p:sp>
      <p:sp>
        <p:nvSpPr>
          <p:cNvPr id="3" name="Tartalom helye 2"/>
          <p:cNvSpPr>
            <a:spLocks noGrp="1"/>
          </p:cNvSpPr>
          <p:nvPr>
            <p:ph idx="1"/>
          </p:nvPr>
        </p:nvSpPr>
        <p:spPr>
          <a:xfrm>
            <a:off x="261764" y="1905000"/>
            <a:ext cx="11593288" cy="4267200"/>
          </a:xfrm>
        </p:spPr>
        <p:txBody>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b="1" dirty="0">
                <a:solidFill>
                  <a:srgbClr val="FF0000"/>
                </a:solidFill>
              </a:rPr>
              <a:t>Pl.: Járőrszolgálat a bekerített telephely körül, Pénzszállítás, Közterületen zajló rendezvény biztosítása, Parkolás-ellenőrzés, Útvonal-biztosítás, … stb.</a:t>
            </a:r>
            <a:endParaRPr lang="hu-HU" dirty="0">
              <a:solidFill>
                <a:srgbClr val="FF0000"/>
              </a:solidFill>
            </a:endParaRPr>
          </a:p>
          <a:p>
            <a:endParaRPr lang="hu-HU" dirty="0">
              <a:solidFill>
                <a:srgbClr val="FF0000"/>
              </a:solidFill>
            </a:endParaRPr>
          </a:p>
        </p:txBody>
      </p:sp>
    </p:spTree>
    <p:extLst>
      <p:ext uri="{BB962C8B-B14F-4D97-AF65-F5344CB8AC3E}">
        <p14:creationId xmlns:p14="http://schemas.microsoft.com/office/powerpoint/2010/main" val="208214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280. </a:t>
            </a:r>
            <a:r>
              <a:rPr lang="hu-HU" dirty="0"/>
              <a:t>Sorolja fel, hogy az előírások alapján, milyen esetekben és hogyan alkalmazhat a vagyonőr gumibotot!</a:t>
            </a:r>
            <a:br>
              <a:rPr lang="hu-HU" dirty="0"/>
            </a:br>
            <a:endParaRPr lang="hu-HU" dirty="0"/>
          </a:p>
        </p:txBody>
      </p:sp>
      <p:sp>
        <p:nvSpPr>
          <p:cNvPr id="3" name="Tartalom helye 2"/>
          <p:cNvSpPr>
            <a:spLocks noGrp="1"/>
          </p:cNvSpPr>
          <p:nvPr>
            <p:ph idx="1"/>
          </p:nvPr>
        </p:nvSpPr>
        <p:spPr/>
        <p:txBody>
          <a:bodyPr>
            <a:normAutofit fontScale="92500" lnSpcReduction="20000"/>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dirty="0">
                <a:solidFill>
                  <a:srgbClr val="FF0000"/>
                </a:solidFill>
              </a:rPr>
              <a:t>A vagyonőr az alábbi esetekben alkalmazhat gumibotot:</a:t>
            </a:r>
          </a:p>
          <a:p>
            <a:pPr lvl="0">
              <a:buFont typeface="Corbel" panose="020B0503020204020204" pitchFamily="34" charset="0"/>
              <a:buChar char="−"/>
            </a:pPr>
            <a:r>
              <a:rPr lang="hu-HU" dirty="0">
                <a:solidFill>
                  <a:srgbClr val="FF0000"/>
                </a:solidFill>
              </a:rPr>
              <a:t>A tettlegesen ellenszegülővel szemben,</a:t>
            </a:r>
          </a:p>
          <a:p>
            <a:pPr lvl="0">
              <a:buFont typeface="Corbel" panose="020B0503020204020204" pitchFamily="34" charset="0"/>
              <a:buChar char="−"/>
            </a:pPr>
            <a:r>
              <a:rPr lang="hu-HU" dirty="0">
                <a:solidFill>
                  <a:srgbClr val="FF0000"/>
                </a:solidFill>
              </a:rPr>
              <a:t>A jogtalan támadás elhárítása érdekében,</a:t>
            </a:r>
          </a:p>
          <a:p>
            <a:pPr lvl="0">
              <a:buFont typeface="Corbel" panose="020B0503020204020204" pitchFamily="34" charset="0"/>
              <a:buChar char="−"/>
            </a:pPr>
            <a:r>
              <a:rPr lang="hu-HU" dirty="0">
                <a:solidFill>
                  <a:srgbClr val="FF0000"/>
                </a:solidFill>
              </a:rPr>
              <a:t>A közvetlen, jogtalan támadás esetén, ha a fegyverhasználat nem indokolt,</a:t>
            </a:r>
          </a:p>
          <a:p>
            <a:pPr lvl="0">
              <a:buFont typeface="Corbel" panose="020B0503020204020204" pitchFamily="34" charset="0"/>
              <a:buChar char="−"/>
            </a:pPr>
            <a:r>
              <a:rPr lang="hu-HU" dirty="0">
                <a:solidFill>
                  <a:srgbClr val="FF0000"/>
                </a:solidFill>
              </a:rPr>
              <a:t>Ha a jogtalan támadás elhárítására a fegyverhasználat is indokolt lenne, de a személy- és vagyonbiztonság védelme a gumibot alkalmazásával is biztosítható,</a:t>
            </a:r>
          </a:p>
          <a:p>
            <a:pPr lvl="0">
              <a:buFont typeface="Corbel" panose="020B0503020204020204" pitchFamily="34" charset="0"/>
              <a:buChar char="−"/>
            </a:pPr>
            <a:r>
              <a:rPr lang="hu-HU" dirty="0">
                <a:solidFill>
                  <a:srgbClr val="FF0000"/>
                </a:solidFill>
              </a:rPr>
              <a:t>Lehetőség szerint kerülni kell, hogy a gumibot alkalmazás súlyos sérülést okozzon.</a:t>
            </a:r>
          </a:p>
          <a:p>
            <a:endParaRPr lang="hu-HU" dirty="0">
              <a:solidFill>
                <a:srgbClr val="FF0000"/>
              </a:solidFill>
            </a:endParaRPr>
          </a:p>
        </p:txBody>
      </p:sp>
    </p:spTree>
    <p:extLst>
      <p:ext uri="{BB962C8B-B14F-4D97-AF65-F5344CB8AC3E}">
        <p14:creationId xmlns:p14="http://schemas.microsoft.com/office/powerpoint/2010/main" val="107275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281. </a:t>
            </a:r>
            <a:r>
              <a:rPr lang="hu-HU" dirty="0"/>
              <a:t>Sorolja fel, hogy melyek a büntetőeljárás főbb szakaszai!</a:t>
            </a:r>
            <a:br>
              <a:rPr lang="hu-HU" dirty="0"/>
            </a:br>
            <a:endParaRPr lang="hu-HU" dirty="0"/>
          </a:p>
        </p:txBody>
      </p:sp>
      <p:sp>
        <p:nvSpPr>
          <p:cNvPr id="3" name="Tartalom helye 2"/>
          <p:cNvSpPr>
            <a:spLocks noGrp="1"/>
          </p:cNvSpPr>
          <p:nvPr>
            <p:ph idx="1"/>
          </p:nvPr>
        </p:nvSpPr>
        <p:spPr/>
        <p:txBody>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dirty="0">
                <a:solidFill>
                  <a:srgbClr val="FF0000"/>
                </a:solidFill>
              </a:rPr>
              <a:t>Nyomozati szakasz,</a:t>
            </a:r>
          </a:p>
          <a:p>
            <a:pPr marL="0" indent="0">
              <a:buNone/>
            </a:pPr>
            <a:r>
              <a:rPr lang="hu-HU" dirty="0">
                <a:solidFill>
                  <a:srgbClr val="FF0000"/>
                </a:solidFill>
              </a:rPr>
              <a:t>Ügyészségi szakasz,</a:t>
            </a:r>
          </a:p>
          <a:p>
            <a:pPr marL="0" indent="0">
              <a:buNone/>
            </a:pPr>
            <a:r>
              <a:rPr lang="hu-HU" dirty="0">
                <a:solidFill>
                  <a:srgbClr val="FF0000"/>
                </a:solidFill>
              </a:rPr>
              <a:t>Bírósági szakasz,</a:t>
            </a:r>
          </a:p>
          <a:p>
            <a:pPr marL="0" indent="0">
              <a:buNone/>
            </a:pPr>
            <a:r>
              <a:rPr lang="hu-HU" dirty="0">
                <a:solidFill>
                  <a:srgbClr val="FF0000"/>
                </a:solidFill>
              </a:rPr>
              <a:t>Büntetés-végrehajtási szakasz</a:t>
            </a:r>
          </a:p>
          <a:p>
            <a:pPr marL="0" indent="0">
              <a:buNone/>
            </a:pPr>
            <a:endParaRPr lang="hu-HU" dirty="0">
              <a:solidFill>
                <a:srgbClr val="FF0000"/>
              </a:solidFill>
            </a:endParaRPr>
          </a:p>
        </p:txBody>
      </p:sp>
    </p:spTree>
    <p:extLst>
      <p:ext uri="{BB962C8B-B14F-4D97-AF65-F5344CB8AC3E}">
        <p14:creationId xmlns:p14="http://schemas.microsoft.com/office/powerpoint/2010/main" val="300446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282. </a:t>
            </a:r>
            <a:r>
              <a:rPr lang="hu-HU" dirty="0"/>
              <a:t>Sorolja fel a vagyonőr tevékenysége szempontjából fontos okmányokat!</a:t>
            </a:r>
            <a:br>
              <a:rPr lang="hu-HU" dirty="0"/>
            </a:br>
            <a:endParaRPr lang="hu-HU" dirty="0"/>
          </a:p>
        </p:txBody>
      </p:sp>
      <p:sp>
        <p:nvSpPr>
          <p:cNvPr id="3" name="Tartalom helye 2"/>
          <p:cNvSpPr>
            <a:spLocks noGrp="1"/>
          </p:cNvSpPr>
          <p:nvPr>
            <p:ph idx="1"/>
          </p:nvPr>
        </p:nvSpPr>
        <p:spPr>
          <a:xfrm>
            <a:off x="333772" y="1905000"/>
            <a:ext cx="11161240" cy="4267200"/>
          </a:xfrm>
        </p:spPr>
        <p:txBody>
          <a:bodyPr>
            <a:normAutofit/>
          </a:bodyPr>
          <a:lstStyle/>
          <a:p>
            <a:pPr marL="0" indent="0">
              <a:buNone/>
            </a:pPr>
            <a:r>
              <a:rPr lang="hu-HU" b="1" dirty="0">
                <a:solidFill>
                  <a:srgbClr val="FF0000"/>
                </a:solidFill>
              </a:rPr>
              <a:t>Megoldás:</a:t>
            </a:r>
            <a:endParaRPr lang="hu-HU" dirty="0">
              <a:solidFill>
                <a:srgbClr val="FF0000"/>
              </a:solidFill>
            </a:endParaRPr>
          </a:p>
          <a:p>
            <a:pPr lvl="0">
              <a:buFont typeface="Corbel" panose="020B0503020204020204" pitchFamily="34" charset="0"/>
              <a:buChar char="−"/>
            </a:pPr>
            <a:r>
              <a:rPr lang="hu-HU" dirty="0">
                <a:solidFill>
                  <a:srgbClr val="FF0000"/>
                </a:solidFill>
              </a:rPr>
              <a:t>Személyazonosság megállapítására alkalmas okmány (</a:t>
            </a:r>
            <a:r>
              <a:rPr lang="hu-HU" dirty="0" err="1">
                <a:solidFill>
                  <a:srgbClr val="FF0000"/>
                </a:solidFill>
              </a:rPr>
              <a:t>szig</a:t>
            </a:r>
            <a:r>
              <a:rPr lang="hu-HU" dirty="0">
                <a:solidFill>
                  <a:srgbClr val="FF0000"/>
                </a:solidFill>
              </a:rPr>
              <a:t>., útlevél, jogosítvány)</a:t>
            </a:r>
          </a:p>
          <a:p>
            <a:pPr lvl="0">
              <a:buFont typeface="Corbel" panose="020B0503020204020204" pitchFamily="34" charset="0"/>
              <a:buChar char="−"/>
            </a:pPr>
            <a:r>
              <a:rPr lang="hu-HU" dirty="0">
                <a:solidFill>
                  <a:srgbClr val="FF0000"/>
                </a:solidFill>
              </a:rPr>
              <a:t>Személy- és vagyonőri igazolvány, „céges” igazolvány, kitűző, szakmai kamarai igazolvány,</a:t>
            </a:r>
          </a:p>
          <a:p>
            <a:pPr lvl="0">
              <a:buFont typeface="Corbel" panose="020B0503020204020204" pitchFamily="34" charset="0"/>
              <a:buChar char="−"/>
            </a:pPr>
            <a:r>
              <a:rPr lang="hu-HU" dirty="0">
                <a:solidFill>
                  <a:srgbClr val="FF0000"/>
                </a:solidFill>
              </a:rPr>
              <a:t>Fegyveres szolgálat során, a jogszerű fegyvertartást igazoló dokumentumok,</a:t>
            </a:r>
          </a:p>
          <a:p>
            <a:pPr lvl="0">
              <a:buFont typeface="Corbel" panose="020B0503020204020204" pitchFamily="34" charset="0"/>
              <a:buChar char="−"/>
            </a:pPr>
            <a:r>
              <a:rPr lang="hu-HU" dirty="0">
                <a:solidFill>
                  <a:srgbClr val="FF0000"/>
                </a:solidFill>
              </a:rPr>
              <a:t>Gépjárművel történő szolgálatellátás esetén a gépjárművezetéshez szükséges dokumentumok (jogosítvány, menetlevél, szállítólevél),</a:t>
            </a:r>
          </a:p>
          <a:p>
            <a:pPr lvl="0">
              <a:buFont typeface="Corbel" panose="020B0503020204020204" pitchFamily="34" charset="0"/>
              <a:buChar char="−"/>
            </a:pPr>
            <a:r>
              <a:rPr lang="hu-HU" dirty="0">
                <a:solidFill>
                  <a:srgbClr val="FF0000"/>
                </a:solidFill>
              </a:rPr>
              <a:t>A szolgálati helyen </a:t>
            </a:r>
            <a:r>
              <a:rPr lang="hu-HU" dirty="0" smtClean="0">
                <a:solidFill>
                  <a:srgbClr val="FF0000"/>
                </a:solidFill>
              </a:rPr>
              <a:t>rendszeresített </a:t>
            </a:r>
            <a:r>
              <a:rPr lang="hu-HU" dirty="0">
                <a:solidFill>
                  <a:srgbClr val="FF0000"/>
                </a:solidFill>
              </a:rPr>
              <a:t>dokumentumok és nyomtatványok (utasítások, intézkedési tervek, szolgálati napló, eseménynapló, nyilvántartási naplók…)</a:t>
            </a:r>
          </a:p>
          <a:p>
            <a:endParaRPr lang="hu-HU" dirty="0">
              <a:solidFill>
                <a:srgbClr val="FF0000"/>
              </a:solidFill>
            </a:endParaRPr>
          </a:p>
        </p:txBody>
      </p:sp>
    </p:spTree>
    <p:extLst>
      <p:ext uri="{BB962C8B-B14F-4D97-AF65-F5344CB8AC3E}">
        <p14:creationId xmlns:p14="http://schemas.microsoft.com/office/powerpoint/2010/main" val="1895993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283. </a:t>
            </a:r>
            <a:r>
              <a:rPr lang="hu-HU" dirty="0"/>
              <a:t>Sorolja fel, hogy milyen esetekben alkalmazhat a személy- és vagyonőr arányos mérvű kényszerítő testi erőt!</a:t>
            </a:r>
            <a:br>
              <a:rPr lang="hu-HU" dirty="0"/>
            </a:br>
            <a:endParaRPr lang="hu-HU" dirty="0"/>
          </a:p>
        </p:txBody>
      </p:sp>
      <p:sp>
        <p:nvSpPr>
          <p:cNvPr id="3" name="Tartalom helye 2"/>
          <p:cNvSpPr>
            <a:spLocks noGrp="1"/>
          </p:cNvSpPr>
          <p:nvPr>
            <p:ph idx="1"/>
          </p:nvPr>
        </p:nvSpPr>
        <p:spPr>
          <a:xfrm>
            <a:off x="693812" y="1905000"/>
            <a:ext cx="9972602" cy="4267200"/>
          </a:xfrm>
        </p:spPr>
        <p:txBody>
          <a:bodyPr>
            <a:normAutofit lnSpcReduction="10000"/>
          </a:bodyPr>
          <a:lstStyle/>
          <a:p>
            <a:pPr marL="0" indent="0">
              <a:buNone/>
            </a:pPr>
            <a:r>
              <a:rPr lang="hu-HU" b="1" dirty="0">
                <a:solidFill>
                  <a:srgbClr val="FF0000"/>
                </a:solidFill>
              </a:rPr>
              <a:t>Megoldás:</a:t>
            </a:r>
            <a:endParaRPr lang="hu-HU" dirty="0">
              <a:solidFill>
                <a:srgbClr val="FF0000"/>
              </a:solidFill>
            </a:endParaRPr>
          </a:p>
          <a:p>
            <a:pPr lvl="0">
              <a:buFont typeface="Corbel" panose="020B0503020204020204" pitchFamily="34" charset="0"/>
              <a:buChar char="−"/>
            </a:pPr>
            <a:r>
              <a:rPr lang="hu-HU" dirty="0">
                <a:solidFill>
                  <a:srgbClr val="FF0000"/>
                </a:solidFill>
              </a:rPr>
              <a:t>A védett személy biztonságát fenyegető közvetlen támadás elhárítására,</a:t>
            </a:r>
          </a:p>
          <a:p>
            <a:pPr lvl="0">
              <a:buFont typeface="Corbel" panose="020B0503020204020204" pitchFamily="34" charset="0"/>
              <a:buChar char="−"/>
            </a:pPr>
            <a:r>
              <a:rPr lang="hu-HU" dirty="0">
                <a:solidFill>
                  <a:srgbClr val="FF0000"/>
                </a:solidFill>
              </a:rPr>
              <a:t>A védett objektumba való jogosulatlan belépés megakadályozására,</a:t>
            </a:r>
          </a:p>
          <a:p>
            <a:pPr lvl="0">
              <a:buFont typeface="Corbel" panose="020B0503020204020204" pitchFamily="34" charset="0"/>
              <a:buChar char="−"/>
            </a:pPr>
            <a:r>
              <a:rPr lang="hu-HU" dirty="0">
                <a:solidFill>
                  <a:srgbClr val="FF0000"/>
                </a:solidFill>
              </a:rPr>
              <a:t>A jogosulatlanul bent tartózkodó eltávolítására,</a:t>
            </a:r>
          </a:p>
          <a:p>
            <a:pPr lvl="0">
              <a:buFont typeface="Corbel" panose="020B0503020204020204" pitchFamily="34" charset="0"/>
              <a:buChar char="−"/>
            </a:pPr>
            <a:r>
              <a:rPr lang="hu-HU" dirty="0">
                <a:solidFill>
                  <a:srgbClr val="FF0000"/>
                </a:solidFill>
              </a:rPr>
              <a:t>Rendezvényt zavaró vagy</a:t>
            </a:r>
          </a:p>
          <a:p>
            <a:pPr lvl="0">
              <a:buFont typeface="Corbel" panose="020B0503020204020204" pitchFamily="34" charset="0"/>
              <a:buChar char="−"/>
            </a:pPr>
            <a:r>
              <a:rPr lang="hu-HU" dirty="0">
                <a:solidFill>
                  <a:srgbClr val="FF0000"/>
                </a:solidFill>
              </a:rPr>
              <a:t>Annak biztonságát veszélyeztető személy eltávolítására,</a:t>
            </a:r>
          </a:p>
          <a:p>
            <a:pPr lvl="0">
              <a:buFont typeface="Corbel" panose="020B0503020204020204" pitchFamily="34" charset="0"/>
              <a:buChar char="−"/>
            </a:pPr>
            <a:r>
              <a:rPr lang="hu-HU" dirty="0">
                <a:solidFill>
                  <a:srgbClr val="FF0000"/>
                </a:solidFill>
              </a:rPr>
              <a:t>A pénz- és értékszállítást jogtalanul akadályozó személy eltávolítására,</a:t>
            </a:r>
          </a:p>
          <a:p>
            <a:pPr lvl="0">
              <a:buFont typeface="Corbel" panose="020B0503020204020204" pitchFamily="34" charset="0"/>
              <a:buChar char="−"/>
            </a:pPr>
            <a:r>
              <a:rPr lang="hu-HU" dirty="0">
                <a:solidFill>
                  <a:srgbClr val="FF0000"/>
                </a:solidFill>
              </a:rPr>
              <a:t>A szállítmány biztonságát fenyegető közvetlen támadás elhárítására.</a:t>
            </a:r>
          </a:p>
          <a:p>
            <a:endParaRPr lang="hu-HU" dirty="0">
              <a:solidFill>
                <a:srgbClr val="FF0000"/>
              </a:solidFill>
            </a:endParaRPr>
          </a:p>
        </p:txBody>
      </p:sp>
    </p:spTree>
    <p:extLst>
      <p:ext uri="{BB962C8B-B14F-4D97-AF65-F5344CB8AC3E}">
        <p14:creationId xmlns:p14="http://schemas.microsoft.com/office/powerpoint/2010/main" val="231718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284. </a:t>
            </a:r>
            <a:r>
              <a:rPr lang="hu-HU" dirty="0"/>
              <a:t>Sorolja fel, hogy a vagyonvédelmi területen mire használják a „szolgálati naplót” (más néven az „őrnaplót</a:t>
            </a:r>
            <a:r>
              <a:rPr lang="hu-HU" dirty="0" smtClean="0"/>
              <a:t>”)!</a:t>
            </a:r>
            <a:endParaRPr lang="hu-HU" dirty="0"/>
          </a:p>
        </p:txBody>
      </p:sp>
      <p:sp>
        <p:nvSpPr>
          <p:cNvPr id="3" name="Tartalom helye 2"/>
          <p:cNvSpPr>
            <a:spLocks noGrp="1"/>
          </p:cNvSpPr>
          <p:nvPr>
            <p:ph idx="1"/>
          </p:nvPr>
        </p:nvSpPr>
        <p:spPr>
          <a:xfrm>
            <a:off x="261764" y="1905000"/>
            <a:ext cx="11503198" cy="4267200"/>
          </a:xfrm>
        </p:spPr>
        <p:txBody>
          <a:bodyPr/>
          <a:lstStyle/>
          <a:p>
            <a:pPr marL="0" indent="0">
              <a:buNone/>
            </a:pPr>
            <a:r>
              <a:rPr lang="hu-HU" b="1" dirty="0"/>
              <a:t>Megoldás:</a:t>
            </a:r>
            <a:endParaRPr lang="hu-HU" dirty="0"/>
          </a:p>
          <a:p>
            <a:pPr marL="0" indent="0" algn="just">
              <a:lnSpc>
                <a:spcPct val="150000"/>
              </a:lnSpc>
              <a:buNone/>
            </a:pPr>
            <a:r>
              <a:rPr lang="hu-HU" sz="1900" dirty="0"/>
              <a:t>A szolgálati napló rendeltetése, hogy </a:t>
            </a:r>
            <a:r>
              <a:rPr lang="hu-HU" sz="1900" dirty="0">
                <a:solidFill>
                  <a:srgbClr val="FF0000"/>
                </a:solidFill>
              </a:rPr>
              <a:t>a </a:t>
            </a:r>
            <a:r>
              <a:rPr lang="hu-HU" sz="1900" b="1" dirty="0">
                <a:solidFill>
                  <a:srgbClr val="FF0000"/>
                </a:solidFill>
              </a:rPr>
              <a:t>szolgálat ellátása dokumentált, utólag is ellenőrizhető legyen</a:t>
            </a:r>
            <a:r>
              <a:rPr lang="hu-HU" sz="1900" dirty="0"/>
              <a:t>. Tartalmazza a szolgálatok </a:t>
            </a:r>
            <a:r>
              <a:rPr lang="hu-HU" sz="1900" b="1" dirty="0">
                <a:solidFill>
                  <a:srgbClr val="FF0000"/>
                </a:solidFill>
              </a:rPr>
              <a:t>átadását-átvételét</a:t>
            </a:r>
            <a:r>
              <a:rPr lang="hu-HU" sz="1900" dirty="0">
                <a:solidFill>
                  <a:srgbClr val="FF0000"/>
                </a:solidFill>
              </a:rPr>
              <a:t>, </a:t>
            </a:r>
            <a:r>
              <a:rPr lang="hu-HU" sz="1900" b="1" dirty="0">
                <a:solidFill>
                  <a:srgbClr val="FF0000"/>
                </a:solidFill>
              </a:rPr>
              <a:t>a szolgálatot teljesítők nevét</a:t>
            </a:r>
            <a:r>
              <a:rPr lang="hu-HU" sz="1900" dirty="0">
                <a:solidFill>
                  <a:srgbClr val="FF0000"/>
                </a:solidFill>
              </a:rPr>
              <a:t>, </a:t>
            </a:r>
            <a:r>
              <a:rPr lang="hu-HU" sz="1900" b="1" dirty="0">
                <a:solidFill>
                  <a:srgbClr val="FF0000"/>
                </a:solidFill>
              </a:rPr>
              <a:t>azonosító adatait</a:t>
            </a:r>
            <a:r>
              <a:rPr lang="hu-HU" sz="1900" dirty="0"/>
              <a:t>, konkrét </a:t>
            </a:r>
            <a:r>
              <a:rPr lang="hu-HU" sz="1900" b="1" dirty="0">
                <a:solidFill>
                  <a:srgbClr val="FF0000"/>
                </a:solidFill>
              </a:rPr>
              <a:t>szolgálati és felállítási helyét, beosztását</a:t>
            </a:r>
            <a:r>
              <a:rPr lang="hu-HU" sz="1900" dirty="0"/>
              <a:t>, valamint </a:t>
            </a:r>
            <a:r>
              <a:rPr lang="hu-HU" sz="1900" b="1" dirty="0">
                <a:solidFill>
                  <a:srgbClr val="FF0000"/>
                </a:solidFill>
              </a:rPr>
              <a:t>a szolgálatteljesítés idejét</a:t>
            </a:r>
            <a:r>
              <a:rPr lang="hu-HU" sz="1900" dirty="0">
                <a:solidFill>
                  <a:srgbClr val="FF0000"/>
                </a:solidFill>
              </a:rPr>
              <a:t>. </a:t>
            </a:r>
            <a:r>
              <a:rPr lang="hu-HU" sz="1900" b="1" dirty="0">
                <a:solidFill>
                  <a:srgbClr val="FF0000"/>
                </a:solidFill>
              </a:rPr>
              <a:t>Az átadás-átvétel rendjét, az átadott</a:t>
            </a:r>
            <a:r>
              <a:rPr lang="hu-HU" sz="1900" dirty="0">
                <a:solidFill>
                  <a:srgbClr val="FF0000"/>
                </a:solidFill>
              </a:rPr>
              <a:t>,</a:t>
            </a:r>
            <a:r>
              <a:rPr lang="hu-HU" sz="1900" dirty="0"/>
              <a:t> illetve az átvett eszközöket (állapot, db., sorszám … stb. szerint), </a:t>
            </a:r>
            <a:r>
              <a:rPr lang="hu-HU" sz="1900" b="1" dirty="0">
                <a:solidFill>
                  <a:srgbClr val="FF0000"/>
                </a:solidFill>
              </a:rPr>
              <a:t>a szolgálat ellátására vonatkozó külön utasításokat, feladatokat</a:t>
            </a:r>
            <a:r>
              <a:rPr lang="hu-HU" sz="1900" dirty="0">
                <a:solidFill>
                  <a:srgbClr val="FF0000"/>
                </a:solidFill>
              </a:rPr>
              <a:t> és a </a:t>
            </a:r>
            <a:r>
              <a:rPr lang="hu-HU" sz="1900" b="1" dirty="0">
                <a:solidFill>
                  <a:srgbClr val="FF0000"/>
                </a:solidFill>
              </a:rPr>
              <a:t>beállt változásokat</a:t>
            </a:r>
            <a:r>
              <a:rPr lang="hu-HU" sz="1900" dirty="0">
                <a:solidFill>
                  <a:srgbClr val="FF0000"/>
                </a:solidFill>
              </a:rPr>
              <a:t>.</a:t>
            </a:r>
          </a:p>
          <a:p>
            <a:endParaRPr lang="hu-HU" dirty="0"/>
          </a:p>
        </p:txBody>
      </p:sp>
    </p:spTree>
    <p:extLst>
      <p:ext uri="{BB962C8B-B14F-4D97-AF65-F5344CB8AC3E}">
        <p14:creationId xmlns:p14="http://schemas.microsoft.com/office/powerpoint/2010/main" val="38980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285. </a:t>
            </a:r>
            <a:r>
              <a:rPr lang="hu-HU" dirty="0"/>
              <a:t>Sorolja fel, hogy a Személy, Vagyonvédelmi és Magánnyomozói Szakmai Kamara tagja milyen jogokat gyakorolhat a kamarai tagságának ideje alatt!</a:t>
            </a:r>
            <a:br>
              <a:rPr lang="hu-HU" dirty="0"/>
            </a:br>
            <a:endParaRPr lang="hu-HU" dirty="0"/>
          </a:p>
        </p:txBody>
      </p:sp>
      <p:sp>
        <p:nvSpPr>
          <p:cNvPr id="3" name="Tartalom helye 2"/>
          <p:cNvSpPr>
            <a:spLocks noGrp="1"/>
          </p:cNvSpPr>
          <p:nvPr>
            <p:ph idx="1"/>
          </p:nvPr>
        </p:nvSpPr>
        <p:spPr>
          <a:xfrm>
            <a:off x="405780" y="1905000"/>
            <a:ext cx="11233248" cy="4267200"/>
          </a:xfrm>
        </p:spPr>
        <p:txBody>
          <a:bodyPr>
            <a:normAutofit/>
          </a:bodyPr>
          <a:lstStyle/>
          <a:p>
            <a:pPr marL="0" indent="0">
              <a:buNone/>
            </a:pPr>
            <a:r>
              <a:rPr lang="hu-HU" sz="1900" b="1" dirty="0">
                <a:solidFill>
                  <a:srgbClr val="FF0000"/>
                </a:solidFill>
              </a:rPr>
              <a:t>Megoldás:</a:t>
            </a:r>
            <a:endParaRPr lang="hu-HU" sz="1900" dirty="0">
              <a:solidFill>
                <a:srgbClr val="FF0000"/>
              </a:solidFill>
            </a:endParaRPr>
          </a:p>
          <a:p>
            <a:pPr lvl="0">
              <a:buFont typeface="Corbel" panose="020B0503020204020204" pitchFamily="34" charset="0"/>
              <a:buChar char="−"/>
            </a:pPr>
            <a:r>
              <a:rPr lang="hu-HU" sz="1900" b="1" dirty="0">
                <a:solidFill>
                  <a:srgbClr val="FF0000"/>
                </a:solidFill>
              </a:rPr>
              <a:t>Szavazati joggal részt vehet </a:t>
            </a:r>
            <a:r>
              <a:rPr lang="hu-HU" sz="1900" dirty="0"/>
              <a:t>a területi szervezet </a:t>
            </a:r>
            <a:r>
              <a:rPr lang="hu-HU" sz="1900" b="1" dirty="0">
                <a:solidFill>
                  <a:srgbClr val="FF0000"/>
                </a:solidFill>
              </a:rPr>
              <a:t>küldöttválasztó gyűlésén</a:t>
            </a:r>
            <a:r>
              <a:rPr lang="hu-HU" sz="1900" dirty="0"/>
              <a:t>, illetve a </a:t>
            </a:r>
            <a:r>
              <a:rPr lang="hu-HU" sz="1900" b="1" dirty="0">
                <a:solidFill>
                  <a:srgbClr val="FF0000"/>
                </a:solidFill>
              </a:rPr>
              <a:t>közgyűlésén</a:t>
            </a:r>
            <a:r>
              <a:rPr lang="hu-HU" sz="1900" dirty="0">
                <a:solidFill>
                  <a:srgbClr val="FF0000"/>
                </a:solidFill>
              </a:rPr>
              <a:t>.</a:t>
            </a:r>
            <a:r>
              <a:rPr lang="hu-HU" sz="1900" dirty="0"/>
              <a:t> (3 pont)</a:t>
            </a:r>
          </a:p>
          <a:p>
            <a:pPr lvl="0">
              <a:buFont typeface="Corbel" panose="020B0503020204020204" pitchFamily="34" charset="0"/>
              <a:buChar char="−"/>
            </a:pPr>
            <a:r>
              <a:rPr lang="hu-HU" sz="1900" b="1" dirty="0"/>
              <a:t>Részt vehet </a:t>
            </a:r>
            <a:r>
              <a:rPr lang="hu-HU" sz="1900" dirty="0"/>
              <a:t>a területi szervezet </a:t>
            </a:r>
            <a:r>
              <a:rPr lang="hu-HU" sz="1900" b="1" dirty="0">
                <a:solidFill>
                  <a:srgbClr val="FF0000"/>
                </a:solidFill>
              </a:rPr>
              <a:t>küldötteinek megválasztásában</a:t>
            </a:r>
            <a:r>
              <a:rPr lang="hu-HU" sz="1900" dirty="0"/>
              <a:t>, továbbá </a:t>
            </a:r>
            <a:r>
              <a:rPr lang="hu-HU" sz="1900" b="1" dirty="0">
                <a:solidFill>
                  <a:srgbClr val="FF0000"/>
                </a:solidFill>
              </a:rPr>
              <a:t>kamarai küldöttnek </a:t>
            </a:r>
            <a:r>
              <a:rPr lang="hu-HU" sz="1900" dirty="0"/>
              <a:t>és </a:t>
            </a:r>
            <a:r>
              <a:rPr lang="hu-HU" sz="1900" b="1" dirty="0">
                <a:solidFill>
                  <a:srgbClr val="FF0000"/>
                </a:solidFill>
              </a:rPr>
              <a:t>tisztségviselőnek megválasztható</a:t>
            </a:r>
            <a:r>
              <a:rPr lang="hu-HU" sz="1900" dirty="0"/>
              <a:t>. (4 pont)</a:t>
            </a:r>
          </a:p>
          <a:p>
            <a:pPr lvl="0">
              <a:buFont typeface="Corbel" panose="020B0503020204020204" pitchFamily="34" charset="0"/>
              <a:buChar char="−"/>
            </a:pPr>
            <a:r>
              <a:rPr lang="hu-HU" sz="1900" b="1" dirty="0">
                <a:solidFill>
                  <a:srgbClr val="FF0000"/>
                </a:solidFill>
              </a:rPr>
              <a:t>Igénybe veheti a kamarai szolgáltatásokat</a:t>
            </a:r>
            <a:r>
              <a:rPr lang="hu-HU" sz="1900" dirty="0"/>
              <a:t>. (1 pont)</a:t>
            </a:r>
          </a:p>
          <a:p>
            <a:pPr lvl="0">
              <a:buFont typeface="Corbel" panose="020B0503020204020204" pitchFamily="34" charset="0"/>
              <a:buChar char="−"/>
            </a:pPr>
            <a:r>
              <a:rPr lang="hu-HU" sz="1900" dirty="0"/>
              <a:t>Kamarai tisztségviselőktől a kamarai ügyekben </a:t>
            </a:r>
            <a:r>
              <a:rPr lang="hu-HU" sz="1900" b="1" dirty="0">
                <a:solidFill>
                  <a:srgbClr val="FF0000"/>
                </a:solidFill>
              </a:rPr>
              <a:t>érdemi felvilágosítást kérhet</a:t>
            </a:r>
            <a:r>
              <a:rPr lang="hu-HU" sz="1900" dirty="0"/>
              <a:t>. (1 pont)</a:t>
            </a:r>
          </a:p>
          <a:p>
            <a:pPr lvl="0">
              <a:buFont typeface="Corbel" panose="020B0503020204020204" pitchFamily="34" charset="0"/>
              <a:buChar char="−"/>
            </a:pPr>
            <a:r>
              <a:rPr lang="hu-HU" sz="1900" dirty="0"/>
              <a:t>A kamarai alapszabályt sértő </a:t>
            </a:r>
            <a:r>
              <a:rPr lang="hu-HU" sz="1900" b="1" dirty="0">
                <a:solidFill>
                  <a:srgbClr val="FF0000"/>
                </a:solidFill>
              </a:rPr>
              <a:t>határozat ellen felülvizsgálatot kezdeményezhet a felügyelő-bizottságnál</a:t>
            </a:r>
            <a:r>
              <a:rPr lang="hu-HU" sz="1900" dirty="0">
                <a:solidFill>
                  <a:srgbClr val="FF0000"/>
                </a:solidFill>
              </a:rPr>
              <a:t>. </a:t>
            </a:r>
            <a:r>
              <a:rPr lang="hu-HU" sz="1900" dirty="0"/>
              <a:t>(1 pont)</a:t>
            </a:r>
          </a:p>
          <a:p>
            <a:pPr>
              <a:buFont typeface="Corbel" panose="020B0503020204020204" pitchFamily="34" charset="0"/>
              <a:buChar char="−"/>
            </a:pPr>
            <a:endParaRPr lang="hu-HU" sz="1900" dirty="0"/>
          </a:p>
        </p:txBody>
      </p:sp>
    </p:spTree>
    <p:extLst>
      <p:ext uri="{BB962C8B-B14F-4D97-AF65-F5344CB8AC3E}">
        <p14:creationId xmlns:p14="http://schemas.microsoft.com/office/powerpoint/2010/main" val="85142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286. </a:t>
            </a:r>
            <a:r>
              <a:rPr lang="hu-HU" dirty="0"/>
              <a:t>Sorolja fel, hogy mit kell tartalmazni a rendőrkapitányságon a személy- és vagyonvédelmi igazolvány kiváltása céljából benyújtott írásbeli kérelemnek, továbbá azt is, hogy mit kell csatolni a személy- és vagyonvédelmi igazolvány iránti kérelemhez</a:t>
            </a:r>
            <a:r>
              <a:rPr lang="hu-HU" dirty="0" smtClean="0"/>
              <a:t>!</a:t>
            </a:r>
            <a:endParaRPr lang="hu-HU" dirty="0"/>
          </a:p>
        </p:txBody>
      </p:sp>
      <p:sp>
        <p:nvSpPr>
          <p:cNvPr id="3" name="Tartalom helye 2"/>
          <p:cNvSpPr>
            <a:spLocks noGrp="1"/>
          </p:cNvSpPr>
          <p:nvPr>
            <p:ph idx="1"/>
          </p:nvPr>
        </p:nvSpPr>
        <p:spPr/>
        <p:txBody>
          <a:bodyPr>
            <a:normAutofit fontScale="92500" lnSpcReduction="20000"/>
          </a:bodyPr>
          <a:lstStyle/>
          <a:p>
            <a:pPr marL="0" indent="0">
              <a:buNone/>
            </a:pPr>
            <a:r>
              <a:rPr lang="hu-HU" b="1" dirty="0">
                <a:solidFill>
                  <a:srgbClr val="FF0000"/>
                </a:solidFill>
              </a:rPr>
              <a:t>Megoldás:</a:t>
            </a:r>
            <a:endParaRPr lang="hu-HU" dirty="0">
              <a:solidFill>
                <a:srgbClr val="FF0000"/>
              </a:solidFill>
            </a:endParaRPr>
          </a:p>
          <a:p>
            <a:pPr lvl="0"/>
            <a:r>
              <a:rPr lang="hu-HU" dirty="0"/>
              <a:t>Az ügyfél személyazonosító adatait (</a:t>
            </a:r>
            <a:r>
              <a:rPr lang="hu-HU" b="1" dirty="0">
                <a:solidFill>
                  <a:srgbClr val="FF0000"/>
                </a:solidFill>
              </a:rPr>
              <a:t>név, születési név, anyja neve, születési helye és ideje</a:t>
            </a:r>
            <a:r>
              <a:rPr lang="hu-HU" dirty="0">
                <a:solidFill>
                  <a:srgbClr val="FF0000"/>
                </a:solidFill>
              </a:rPr>
              <a:t>),</a:t>
            </a:r>
            <a:r>
              <a:rPr lang="hu-HU" dirty="0"/>
              <a:t> (5 pont)</a:t>
            </a:r>
          </a:p>
          <a:p>
            <a:pPr lvl="0"/>
            <a:r>
              <a:rPr lang="hu-HU" dirty="0"/>
              <a:t>Lakcímét (</a:t>
            </a:r>
            <a:r>
              <a:rPr lang="hu-HU" b="1" dirty="0">
                <a:solidFill>
                  <a:srgbClr val="FF0000"/>
                </a:solidFill>
              </a:rPr>
              <a:t>lakóhelyét és tartózkodási helyét</a:t>
            </a:r>
            <a:r>
              <a:rPr lang="hu-HU" dirty="0"/>
              <a:t>), (2 pont)</a:t>
            </a:r>
          </a:p>
          <a:p>
            <a:pPr lvl="0"/>
            <a:r>
              <a:rPr lang="hu-HU" dirty="0"/>
              <a:t>Személyazonosságot igazoló hatósági </a:t>
            </a:r>
            <a:r>
              <a:rPr lang="hu-HU" b="1" dirty="0">
                <a:solidFill>
                  <a:srgbClr val="FF0000"/>
                </a:solidFill>
              </a:rPr>
              <a:t>igazolványának típusát</a:t>
            </a:r>
            <a:r>
              <a:rPr lang="hu-HU" dirty="0"/>
              <a:t>, az igazolvány </a:t>
            </a:r>
            <a:r>
              <a:rPr lang="hu-HU" b="1" dirty="0">
                <a:solidFill>
                  <a:srgbClr val="FF0000"/>
                </a:solidFill>
              </a:rPr>
              <a:t>számát</a:t>
            </a:r>
            <a:r>
              <a:rPr lang="hu-HU" dirty="0">
                <a:solidFill>
                  <a:srgbClr val="FF0000"/>
                </a:solidFill>
              </a:rPr>
              <a:t> és </a:t>
            </a:r>
            <a:r>
              <a:rPr lang="hu-HU" b="1" dirty="0">
                <a:solidFill>
                  <a:srgbClr val="FF0000"/>
                </a:solidFill>
              </a:rPr>
              <a:t>megnevezését</a:t>
            </a:r>
            <a:r>
              <a:rPr lang="hu-HU" dirty="0"/>
              <a:t>, (3 pont)</a:t>
            </a:r>
          </a:p>
          <a:p>
            <a:pPr lvl="0"/>
            <a:r>
              <a:rPr lang="hu-HU" dirty="0"/>
              <a:t>Az </a:t>
            </a:r>
            <a:r>
              <a:rPr lang="hu-HU" b="1" dirty="0">
                <a:solidFill>
                  <a:srgbClr val="FF0000"/>
                </a:solidFill>
              </a:rPr>
              <a:t>ügyfél aláírását</a:t>
            </a:r>
            <a:r>
              <a:rPr lang="hu-HU" dirty="0"/>
              <a:t>, (1 pont)</a:t>
            </a:r>
          </a:p>
          <a:p>
            <a:pPr lvl="0"/>
            <a:r>
              <a:rPr lang="hu-HU" dirty="0"/>
              <a:t>Az iskolai </a:t>
            </a:r>
            <a:r>
              <a:rPr lang="hu-HU" b="1" dirty="0"/>
              <a:t>v</a:t>
            </a:r>
            <a:r>
              <a:rPr lang="hu-HU" b="1" dirty="0">
                <a:solidFill>
                  <a:srgbClr val="FF0000"/>
                </a:solidFill>
              </a:rPr>
              <a:t>égzettséget</a:t>
            </a:r>
            <a:r>
              <a:rPr lang="hu-HU" dirty="0"/>
              <a:t> vagy </a:t>
            </a:r>
            <a:r>
              <a:rPr lang="hu-HU" b="1" dirty="0">
                <a:solidFill>
                  <a:srgbClr val="FF0000"/>
                </a:solidFill>
              </a:rPr>
              <a:t>szakképesítést tanúsító okmány</a:t>
            </a:r>
            <a:r>
              <a:rPr lang="hu-HU" dirty="0">
                <a:solidFill>
                  <a:srgbClr val="FF0000"/>
                </a:solidFill>
              </a:rPr>
              <a:t> </a:t>
            </a:r>
            <a:r>
              <a:rPr lang="hu-HU" dirty="0"/>
              <a:t>közjegyző által hitelesített </a:t>
            </a:r>
            <a:r>
              <a:rPr lang="hu-HU" b="1" dirty="0">
                <a:solidFill>
                  <a:srgbClr val="FF0000"/>
                </a:solidFill>
              </a:rPr>
              <a:t>másolatát</a:t>
            </a:r>
            <a:r>
              <a:rPr lang="hu-HU" dirty="0"/>
              <a:t>, (3 pont)</a:t>
            </a:r>
          </a:p>
          <a:p>
            <a:pPr lvl="0"/>
            <a:r>
              <a:rPr lang="hu-HU" dirty="0"/>
              <a:t>Az ügyfél </a:t>
            </a:r>
            <a:r>
              <a:rPr lang="hu-HU" b="1" dirty="0">
                <a:solidFill>
                  <a:srgbClr val="FF0000"/>
                </a:solidFill>
              </a:rPr>
              <a:t>nyilatkozatát</a:t>
            </a:r>
            <a:r>
              <a:rPr lang="hu-HU" dirty="0"/>
              <a:t> arra vonatkozóan, hogy az eljárás megindításáról </a:t>
            </a:r>
            <a:r>
              <a:rPr lang="hu-HU" b="1" dirty="0">
                <a:solidFill>
                  <a:srgbClr val="FF0000"/>
                </a:solidFill>
              </a:rPr>
              <a:t>kér-e tájékoztatást</a:t>
            </a:r>
            <a:r>
              <a:rPr lang="hu-HU" dirty="0"/>
              <a:t>. (1 pont)</a:t>
            </a:r>
          </a:p>
          <a:p>
            <a:endParaRPr lang="hu-HU" dirty="0"/>
          </a:p>
        </p:txBody>
      </p:sp>
    </p:spTree>
    <p:extLst>
      <p:ext uri="{BB962C8B-B14F-4D97-AF65-F5344CB8AC3E}">
        <p14:creationId xmlns:p14="http://schemas.microsoft.com/office/powerpoint/2010/main" val="37126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287. </a:t>
            </a:r>
            <a:r>
              <a:rPr lang="hu-HU" dirty="0"/>
              <a:t>Válassza ki (karikázza be) az alábbiak közül a garázdaság bűncselekmény jogi tárgyát</a:t>
            </a:r>
            <a:r>
              <a:rPr lang="hu-HU" dirty="0" smtClean="0"/>
              <a:t>!</a:t>
            </a:r>
            <a:endParaRPr lang="hu-HU" dirty="0"/>
          </a:p>
        </p:txBody>
      </p:sp>
      <p:sp>
        <p:nvSpPr>
          <p:cNvPr id="3" name="Tartalom helye 2"/>
          <p:cNvSpPr>
            <a:spLocks noGrp="1"/>
          </p:cNvSpPr>
          <p:nvPr>
            <p:ph idx="1"/>
          </p:nvPr>
        </p:nvSpPr>
        <p:spPr/>
        <p:txBody>
          <a:bodyPr/>
          <a:lstStyle/>
          <a:p>
            <a:pPr lvl="0"/>
            <a:r>
              <a:rPr lang="hu-HU" dirty="0"/>
              <a:t>Közegészség</a:t>
            </a:r>
          </a:p>
          <a:p>
            <a:pPr lvl="0"/>
            <a:r>
              <a:rPr lang="hu-HU" dirty="0"/>
              <a:t>Magyarország törvényes rendje</a:t>
            </a:r>
          </a:p>
          <a:p>
            <a:pPr lvl="0"/>
            <a:r>
              <a:rPr lang="hu-HU" b="1" dirty="0">
                <a:solidFill>
                  <a:srgbClr val="FF0000"/>
                </a:solidFill>
              </a:rPr>
              <a:t>Köznyugalom</a:t>
            </a:r>
            <a:endParaRPr lang="hu-HU" dirty="0">
              <a:solidFill>
                <a:srgbClr val="FF0000"/>
              </a:solidFill>
            </a:endParaRPr>
          </a:p>
          <a:p>
            <a:pPr lvl="0"/>
            <a:r>
              <a:rPr lang="hu-HU" dirty="0"/>
              <a:t>Közbizalom</a:t>
            </a:r>
          </a:p>
          <a:p>
            <a:pPr lvl="0"/>
            <a:r>
              <a:rPr lang="hu-HU" dirty="0"/>
              <a:t>Közbiztonság</a:t>
            </a:r>
          </a:p>
          <a:p>
            <a:pPr marL="0" indent="0">
              <a:buNone/>
            </a:pPr>
            <a:endParaRPr lang="hu-HU" b="1" dirty="0" smtClean="0"/>
          </a:p>
          <a:p>
            <a:pPr marL="0" indent="0">
              <a:buNone/>
            </a:pPr>
            <a:r>
              <a:rPr lang="hu-HU" b="1" dirty="0" smtClean="0">
                <a:solidFill>
                  <a:srgbClr val="FF0000"/>
                </a:solidFill>
              </a:rPr>
              <a:t>Megoldás</a:t>
            </a:r>
            <a:r>
              <a:rPr lang="hu-HU" b="1" dirty="0">
                <a:solidFill>
                  <a:srgbClr val="FF0000"/>
                </a:solidFill>
              </a:rPr>
              <a:t>: c)</a:t>
            </a:r>
            <a:endParaRPr lang="hu-HU" dirty="0">
              <a:solidFill>
                <a:srgbClr val="FF0000"/>
              </a:solidFill>
            </a:endParaRPr>
          </a:p>
          <a:p>
            <a:endParaRPr lang="hu-HU" dirty="0"/>
          </a:p>
        </p:txBody>
      </p:sp>
    </p:spTree>
    <p:extLst>
      <p:ext uri="{BB962C8B-B14F-4D97-AF65-F5344CB8AC3E}">
        <p14:creationId xmlns:p14="http://schemas.microsoft.com/office/powerpoint/2010/main" val="274450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288. </a:t>
            </a:r>
            <a:r>
              <a:rPr lang="hu-HU" dirty="0"/>
              <a:t>Válassza ki a helyes megoldást (megoldásokat) és karikázza be a betűjelét! Mely állítás (állítások) az igaz (igazak), ha a kijáratnál az üzem dolgozója nem tesz eleget a csomagátvizsgálásra vonatkozó felhívásának</a:t>
            </a:r>
            <a:r>
              <a:rPr lang="hu-HU" dirty="0" smtClean="0"/>
              <a:t>?</a:t>
            </a:r>
            <a:endParaRPr lang="hu-HU" dirty="0"/>
          </a:p>
        </p:txBody>
      </p:sp>
      <p:sp>
        <p:nvSpPr>
          <p:cNvPr id="3" name="Tartalom helye 2"/>
          <p:cNvSpPr>
            <a:spLocks noGrp="1"/>
          </p:cNvSpPr>
          <p:nvPr>
            <p:ph idx="1"/>
          </p:nvPr>
        </p:nvSpPr>
        <p:spPr/>
        <p:txBody>
          <a:bodyPr>
            <a:normAutofit fontScale="77500" lnSpcReduction="20000"/>
          </a:bodyPr>
          <a:lstStyle/>
          <a:p>
            <a:pPr lvl="0"/>
            <a:r>
              <a:rPr lang="hu-HU" dirty="0"/>
              <a:t>Az őr feltételezi, hogy az üzem dolgozója bűncselekményből vagy szabálysértésből származó dolgot tart magánál (lopott), de nem akar emiatt konfliktust indukálni.</a:t>
            </a:r>
          </a:p>
          <a:p>
            <a:pPr lvl="0"/>
            <a:r>
              <a:rPr lang="hu-HU" dirty="0"/>
              <a:t>A szakmai meggyőződése diktálja számára, hogy kiléptetésnél átvizsgálja a csomagot.</a:t>
            </a:r>
          </a:p>
          <a:p>
            <a:pPr lvl="0"/>
            <a:r>
              <a:rPr lang="hu-HU" b="1" dirty="0">
                <a:solidFill>
                  <a:srgbClr val="FF0000"/>
                </a:solidFill>
              </a:rPr>
              <a:t>A jogszabály előírja számára, hogy kiléptetésnél átvizsgálhatja a csomagot, ha ezt a belépésnél közzé teszi, vagy más módon igazolhatóan tudomására hozta.</a:t>
            </a:r>
            <a:endParaRPr lang="hu-HU" dirty="0">
              <a:solidFill>
                <a:srgbClr val="FF0000"/>
              </a:solidFill>
            </a:endParaRPr>
          </a:p>
          <a:p>
            <a:pPr lvl="0"/>
            <a:r>
              <a:rPr lang="hu-HU" b="1" dirty="0">
                <a:solidFill>
                  <a:srgbClr val="FF0000"/>
                </a:solidFill>
              </a:rPr>
              <a:t>Az őr megalapozottan feltételezi, hogy az üzem dolgozója bűncselekményből, szabálysértésből származó dolgot tart magánál (lopott), emiatt rendőrt hív.</a:t>
            </a:r>
            <a:endParaRPr lang="hu-HU" dirty="0">
              <a:solidFill>
                <a:srgbClr val="FF0000"/>
              </a:solidFill>
            </a:endParaRPr>
          </a:p>
          <a:p>
            <a:pPr lvl="0"/>
            <a:r>
              <a:rPr lang="hu-HU" b="1" dirty="0">
                <a:solidFill>
                  <a:srgbClr val="FF0000"/>
                </a:solidFill>
              </a:rPr>
              <a:t>Az őr megalapozottan feltételezi, hogy az üzem dolgozója bűncselekményből, szabálysértésből származó dolgot tart magánál (lopott), emiatt nem engedi kilépni, és értesíteni a dolgozó munkáltatóját.</a:t>
            </a:r>
            <a:endParaRPr lang="hu-HU" dirty="0">
              <a:solidFill>
                <a:srgbClr val="FF0000"/>
              </a:solidFill>
            </a:endParaRPr>
          </a:p>
          <a:p>
            <a:pPr marL="0" indent="0">
              <a:buNone/>
            </a:pPr>
            <a:endParaRPr lang="hu-HU" b="1" dirty="0" smtClean="0">
              <a:solidFill>
                <a:srgbClr val="FF0000"/>
              </a:solidFill>
            </a:endParaRPr>
          </a:p>
          <a:p>
            <a:pPr marL="0" indent="0">
              <a:buNone/>
            </a:pPr>
            <a:r>
              <a:rPr lang="hu-HU" b="1" dirty="0" smtClean="0">
                <a:solidFill>
                  <a:srgbClr val="FF0000"/>
                </a:solidFill>
              </a:rPr>
              <a:t>Megoldás</a:t>
            </a:r>
            <a:r>
              <a:rPr lang="hu-HU" b="1" dirty="0">
                <a:solidFill>
                  <a:srgbClr val="FF0000"/>
                </a:solidFill>
              </a:rPr>
              <a:t>: c), d), e)</a:t>
            </a:r>
            <a:endParaRPr lang="hu-HU" dirty="0">
              <a:solidFill>
                <a:srgbClr val="FF0000"/>
              </a:solidFill>
            </a:endParaRPr>
          </a:p>
          <a:p>
            <a:endParaRPr lang="hu-HU" dirty="0"/>
          </a:p>
        </p:txBody>
      </p:sp>
    </p:spTree>
    <p:extLst>
      <p:ext uri="{BB962C8B-B14F-4D97-AF65-F5344CB8AC3E}">
        <p14:creationId xmlns:p14="http://schemas.microsoft.com/office/powerpoint/2010/main" val="420228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756" y="274638"/>
            <a:ext cx="11737304" cy="1282154"/>
          </a:xfrm>
        </p:spPr>
        <p:txBody>
          <a:bodyPr>
            <a:noAutofit/>
          </a:bodyPr>
          <a:lstStyle/>
          <a:p>
            <a:pPr lvl="0"/>
            <a:r>
              <a:rPr lang="hu-HU" sz="2200" dirty="0" smtClean="0"/>
              <a:t>28. A </a:t>
            </a:r>
            <a:r>
              <a:rPr lang="hu-HU" sz="2200" dirty="0"/>
              <a:t>felsorolt tevékenységek közül válassza ki, hogy mi </a:t>
            </a:r>
            <a:r>
              <a:rPr lang="hu-HU" sz="2200" b="1" u="sng" dirty="0">
                <a:solidFill>
                  <a:srgbClr val="FF0000"/>
                </a:solidFill>
              </a:rPr>
              <a:t>nem</a:t>
            </a:r>
            <a:r>
              <a:rPr lang="hu-HU" sz="2200" dirty="0"/>
              <a:t> minősül a személy- és vagyonvédelmi, valamint a magánnyomozói tevékenység szabályairól szóló 2005. évi CXXXIII. törvény alkalmazásában tervező-szerelő tevékenységnek</a:t>
            </a:r>
            <a:r>
              <a:rPr lang="hu-HU" sz="2200" dirty="0" smtClean="0"/>
              <a:t>.</a:t>
            </a:r>
            <a:endParaRPr lang="hu-HU" sz="2200" dirty="0"/>
          </a:p>
        </p:txBody>
      </p:sp>
      <p:sp>
        <p:nvSpPr>
          <p:cNvPr id="3" name="Tartalom helye 2"/>
          <p:cNvSpPr>
            <a:spLocks noGrp="1"/>
          </p:cNvSpPr>
          <p:nvPr>
            <p:ph idx="1"/>
          </p:nvPr>
        </p:nvSpPr>
        <p:spPr>
          <a:xfrm>
            <a:off x="981844" y="1772816"/>
            <a:ext cx="9144000" cy="4968552"/>
          </a:xfrm>
        </p:spPr>
        <p:txBody>
          <a:bodyPr>
            <a:noAutofit/>
          </a:bodyPr>
          <a:lstStyle/>
          <a:p>
            <a:pPr marL="457200" indent="-457200">
              <a:lnSpc>
                <a:spcPct val="70000"/>
              </a:lnSpc>
              <a:buFont typeface="+mj-lt"/>
              <a:buAutoNum type="alphaLcParenR"/>
            </a:pPr>
            <a:r>
              <a:rPr lang="hu-HU" sz="1800" dirty="0"/>
              <a:t>az elektronikai vagy mechanikai vagyonvédelmi rendszerek tervezése,</a:t>
            </a:r>
          </a:p>
          <a:p>
            <a:pPr marL="457200" indent="-457200">
              <a:lnSpc>
                <a:spcPct val="70000"/>
              </a:lnSpc>
              <a:buFont typeface="+mj-lt"/>
              <a:buAutoNum type="alphaLcParenR"/>
            </a:pPr>
            <a:r>
              <a:rPr lang="hu-HU" sz="1800" dirty="0"/>
              <a:t>az elektronikai vagy mechanikai vagyonvédelmi rendszerek telepítése,</a:t>
            </a:r>
          </a:p>
          <a:p>
            <a:pPr marL="457200" indent="-457200">
              <a:lnSpc>
                <a:spcPct val="70000"/>
              </a:lnSpc>
              <a:buFont typeface="+mj-lt"/>
              <a:buAutoNum type="alphaLcParenR"/>
            </a:pPr>
            <a:r>
              <a:rPr lang="hu-HU" sz="1800" dirty="0">
                <a:solidFill>
                  <a:srgbClr val="FF0000"/>
                </a:solidFill>
              </a:rPr>
              <a:t>az elektronikai vagy mechanikai vagyonvédelmi rendszerek hirdetése,</a:t>
            </a:r>
          </a:p>
          <a:p>
            <a:pPr marL="457200" indent="-457200">
              <a:lnSpc>
                <a:spcPct val="70000"/>
              </a:lnSpc>
              <a:buFont typeface="+mj-lt"/>
              <a:buAutoNum type="alphaLcParenR"/>
            </a:pPr>
            <a:r>
              <a:rPr lang="hu-HU" sz="1800" dirty="0"/>
              <a:t>az elektronikai vagy mechanikai vagyonvédelmi rendszerek üzemeltetése,</a:t>
            </a:r>
          </a:p>
          <a:p>
            <a:pPr marL="457200" indent="-457200">
              <a:lnSpc>
                <a:spcPct val="70000"/>
              </a:lnSpc>
              <a:buFont typeface="+mj-lt"/>
              <a:buAutoNum type="alphaLcParenR"/>
            </a:pPr>
            <a:r>
              <a:rPr lang="hu-HU" sz="1800" dirty="0"/>
              <a:t>az elektronikai vagy mechanikai vagyonvédelmi rendszerek felügyelete,</a:t>
            </a:r>
          </a:p>
          <a:p>
            <a:pPr marL="457200" indent="-457200">
              <a:lnSpc>
                <a:spcPct val="70000"/>
              </a:lnSpc>
              <a:buFont typeface="+mj-lt"/>
              <a:buAutoNum type="alphaLcParenR"/>
            </a:pPr>
            <a:r>
              <a:rPr lang="hu-HU" sz="1800" dirty="0">
                <a:solidFill>
                  <a:srgbClr val="FF0000"/>
                </a:solidFill>
              </a:rPr>
              <a:t>az elektronikai vagy mechanikai vagyonvédelmi rendszerek eladása,</a:t>
            </a:r>
          </a:p>
          <a:p>
            <a:pPr marL="457200" indent="-457200">
              <a:lnSpc>
                <a:spcPct val="70000"/>
              </a:lnSpc>
              <a:buFont typeface="+mj-lt"/>
              <a:buAutoNum type="alphaLcParenR"/>
            </a:pPr>
            <a:r>
              <a:rPr lang="hu-HU" sz="1800" dirty="0"/>
              <a:t>az elektronikai vagy mechanikai vagyonvédelmi rendszerek karbantartása, </a:t>
            </a:r>
          </a:p>
          <a:p>
            <a:pPr marL="457200" indent="-457200">
              <a:lnSpc>
                <a:spcPct val="70000"/>
              </a:lnSpc>
              <a:buFont typeface="+mj-lt"/>
              <a:buAutoNum type="alphaLcParenR"/>
            </a:pPr>
            <a:r>
              <a:rPr lang="hu-HU" sz="1800" dirty="0">
                <a:solidFill>
                  <a:srgbClr val="FF0000"/>
                </a:solidFill>
              </a:rPr>
              <a:t>az elektronikai vagy mechanikai vagyonvédelmi rendszerek bemutatása,</a:t>
            </a:r>
          </a:p>
          <a:p>
            <a:pPr marL="457200" indent="-457200">
              <a:lnSpc>
                <a:spcPct val="70000"/>
              </a:lnSpc>
              <a:buFont typeface="+mj-lt"/>
              <a:buAutoNum type="alphaLcParenR"/>
            </a:pPr>
            <a:r>
              <a:rPr lang="hu-HU" sz="1800" dirty="0"/>
              <a:t>az elektronikai vagy mechanikai vagyonvédelmi rendszerek javítása,</a:t>
            </a:r>
          </a:p>
          <a:p>
            <a:pPr marL="457200" indent="-457200">
              <a:lnSpc>
                <a:spcPct val="70000"/>
              </a:lnSpc>
              <a:buFont typeface="+mj-lt"/>
              <a:buAutoNum type="alphaLcParenR"/>
            </a:pPr>
            <a:r>
              <a:rPr lang="hu-HU" sz="1800" dirty="0">
                <a:solidFill>
                  <a:srgbClr val="FF0000"/>
                </a:solidFill>
              </a:rPr>
              <a:t>az elektronikai vagy mechanikai vagyonvédelmi rendszerek feltalálása,</a:t>
            </a:r>
          </a:p>
          <a:p>
            <a:pPr marL="457200" indent="-457200">
              <a:lnSpc>
                <a:spcPct val="70000"/>
              </a:lnSpc>
              <a:buFont typeface="+mj-lt"/>
              <a:buAutoNum type="alphaLcParenR"/>
            </a:pPr>
            <a:r>
              <a:rPr lang="hu-HU" sz="1800" dirty="0"/>
              <a:t>az elektronikai vagy mechanikai vagyonvédelmi rendszerek szerelése,</a:t>
            </a:r>
          </a:p>
          <a:p>
            <a:pPr marL="457200" indent="-457200">
              <a:lnSpc>
                <a:spcPct val="70000"/>
              </a:lnSpc>
              <a:buFont typeface="+mj-lt"/>
              <a:buAutoNum type="alphaLcParenR"/>
            </a:pPr>
            <a:r>
              <a:rPr lang="hu-HU" sz="1800" dirty="0">
                <a:solidFill>
                  <a:srgbClr val="FF0000"/>
                </a:solidFill>
              </a:rPr>
              <a:t>az elektronikai vagy mechanikai vagyonvédelmi rendszerek selejtezése,</a:t>
            </a:r>
          </a:p>
          <a:p>
            <a:pPr marL="457200" indent="-457200">
              <a:lnSpc>
                <a:spcPct val="70000"/>
              </a:lnSpc>
              <a:buFont typeface="+mj-lt"/>
              <a:buAutoNum type="alphaLcParenR"/>
            </a:pPr>
            <a:endParaRPr lang="hu-HU" sz="1800" dirty="0">
              <a:solidFill>
                <a:srgbClr val="FF0000"/>
              </a:solidFill>
            </a:endParaRPr>
          </a:p>
        </p:txBody>
      </p:sp>
    </p:spTree>
    <p:extLst>
      <p:ext uri="{BB962C8B-B14F-4D97-AF65-F5344CB8AC3E}">
        <p14:creationId xmlns:p14="http://schemas.microsoft.com/office/powerpoint/2010/main" val="39798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289. </a:t>
            </a:r>
            <a:r>
              <a:rPr lang="hu-HU" dirty="0"/>
              <a:t>Válassza ki a helyes megoldást (megoldásokat) és karikázza be a betűjelét! Mely állítás (állítások) az igaz (igazak) a portaszolgálat ellátására?</a:t>
            </a:r>
            <a:br>
              <a:rPr lang="hu-HU" dirty="0"/>
            </a:br>
            <a:endParaRPr lang="hu-HU" dirty="0"/>
          </a:p>
        </p:txBody>
      </p:sp>
      <p:sp>
        <p:nvSpPr>
          <p:cNvPr id="3" name="Tartalom helye 2"/>
          <p:cNvSpPr>
            <a:spLocks noGrp="1"/>
          </p:cNvSpPr>
          <p:nvPr>
            <p:ph idx="1"/>
          </p:nvPr>
        </p:nvSpPr>
        <p:spPr>
          <a:xfrm>
            <a:off x="549796" y="1628800"/>
            <a:ext cx="10801200" cy="5040560"/>
          </a:xfrm>
        </p:spPr>
        <p:txBody>
          <a:bodyPr>
            <a:normAutofit fontScale="70000" lnSpcReduction="20000"/>
          </a:bodyPr>
          <a:lstStyle/>
          <a:p>
            <a:pPr marL="0" indent="0">
              <a:buNone/>
            </a:pPr>
            <a:r>
              <a:rPr lang="hu-HU" b="1" dirty="0">
                <a:solidFill>
                  <a:srgbClr val="FF0000"/>
                </a:solidFill>
              </a:rPr>
              <a:t>Megoldás: </a:t>
            </a:r>
            <a:endParaRPr lang="hu-HU" dirty="0">
              <a:solidFill>
                <a:srgbClr val="FF0000"/>
              </a:solidFill>
            </a:endParaRPr>
          </a:p>
          <a:p>
            <a:pPr lvl="0">
              <a:lnSpc>
                <a:spcPct val="170000"/>
              </a:lnSpc>
              <a:spcBef>
                <a:spcPts val="0"/>
              </a:spcBef>
            </a:pPr>
            <a:r>
              <a:rPr lang="hu-HU" dirty="0"/>
              <a:t>Az őr neheztel egyes üzemi dolgozókra, ezért vagyonőri eljárást kezdeményez velük szemben.</a:t>
            </a:r>
          </a:p>
          <a:p>
            <a:pPr lvl="0">
              <a:lnSpc>
                <a:spcPct val="170000"/>
              </a:lnSpc>
              <a:spcBef>
                <a:spcPts val="0"/>
              </a:spcBef>
            </a:pPr>
            <a:r>
              <a:rPr lang="hu-HU" dirty="0"/>
              <a:t>A jogszabály előírja számára, hogy kiléptetésnél át kell vizsgálja a csomagokat.</a:t>
            </a:r>
          </a:p>
          <a:p>
            <a:pPr lvl="0">
              <a:lnSpc>
                <a:spcPct val="170000"/>
              </a:lnSpc>
              <a:spcBef>
                <a:spcPts val="0"/>
              </a:spcBef>
            </a:pPr>
            <a:r>
              <a:rPr lang="hu-HU" b="1" dirty="0">
                <a:solidFill>
                  <a:srgbClr val="FF0000"/>
                </a:solidFill>
              </a:rPr>
              <a:t>A jogszabály előírja számára, hogy kiléptetésnél átvizsgálhatja a csomagot, ha ezt a belépésnél közzé teszi, vagy más módon igazolhatóan tudomására hozta.</a:t>
            </a:r>
            <a:endParaRPr lang="hu-HU" dirty="0">
              <a:solidFill>
                <a:srgbClr val="FF0000"/>
              </a:solidFill>
            </a:endParaRPr>
          </a:p>
          <a:p>
            <a:pPr lvl="0">
              <a:lnSpc>
                <a:spcPct val="170000"/>
              </a:lnSpc>
              <a:spcBef>
                <a:spcPts val="0"/>
              </a:spcBef>
            </a:pPr>
            <a:r>
              <a:rPr lang="hu-HU" b="1" dirty="0">
                <a:solidFill>
                  <a:srgbClr val="FF0000"/>
                </a:solidFill>
              </a:rPr>
              <a:t>Az őr megalapozottan feltételezi, hogy az üzem dolgozója bűncselekményből, szabálysértésből származó dolgot tart magánál (lopott), emiatt rendőrt hív.</a:t>
            </a:r>
            <a:endParaRPr lang="hu-HU" dirty="0">
              <a:solidFill>
                <a:srgbClr val="FF0000"/>
              </a:solidFill>
            </a:endParaRPr>
          </a:p>
          <a:p>
            <a:pPr lvl="0">
              <a:lnSpc>
                <a:spcPct val="170000"/>
              </a:lnSpc>
              <a:spcBef>
                <a:spcPts val="0"/>
              </a:spcBef>
            </a:pPr>
            <a:r>
              <a:rPr lang="hu-HU" b="1" dirty="0">
                <a:solidFill>
                  <a:srgbClr val="FF0000"/>
                </a:solidFill>
              </a:rPr>
              <a:t>Az őr megalapozottan feltételezi, hogy az üzem dolgozója bűncselekményből, szabálysértésből származó dolgot tart magánál (lopott), emiatt nem engedi kilépni, és értesíti a dolgozó kijelölt munkáltatóját.</a:t>
            </a:r>
            <a:endParaRPr lang="hu-HU" dirty="0">
              <a:solidFill>
                <a:srgbClr val="FF0000"/>
              </a:solidFill>
            </a:endParaRPr>
          </a:p>
          <a:p>
            <a:pPr lvl="0">
              <a:lnSpc>
                <a:spcPct val="170000"/>
              </a:lnSpc>
              <a:spcBef>
                <a:spcPts val="0"/>
              </a:spcBef>
            </a:pPr>
            <a:r>
              <a:rPr lang="hu-HU" dirty="0"/>
              <a:t>A napi eligazítás alkalmával adta ki utasításba a diszpécser a vagyonőröknek, hogy a gyanús dolgozók csomagját és ruházatát preventív jelleggel át kell vizsgálni.</a:t>
            </a:r>
          </a:p>
          <a:p>
            <a:pPr marL="0" indent="0">
              <a:buNone/>
            </a:pPr>
            <a:endParaRPr lang="hu-HU" b="1" dirty="0" smtClean="0">
              <a:solidFill>
                <a:srgbClr val="FF0000"/>
              </a:solidFill>
            </a:endParaRPr>
          </a:p>
          <a:p>
            <a:pPr marL="0" indent="0">
              <a:buNone/>
            </a:pPr>
            <a:r>
              <a:rPr lang="hu-HU" b="1" dirty="0" smtClean="0">
                <a:solidFill>
                  <a:srgbClr val="FF0000"/>
                </a:solidFill>
              </a:rPr>
              <a:t>Helyes </a:t>
            </a:r>
            <a:r>
              <a:rPr lang="hu-HU" b="1" dirty="0">
                <a:solidFill>
                  <a:srgbClr val="FF0000"/>
                </a:solidFill>
              </a:rPr>
              <a:t>válaszok: c), d), e)</a:t>
            </a:r>
            <a:endParaRPr lang="hu-HU" dirty="0">
              <a:solidFill>
                <a:srgbClr val="FF0000"/>
              </a:solidFill>
            </a:endParaRPr>
          </a:p>
          <a:p>
            <a:endParaRPr lang="hu-HU" dirty="0"/>
          </a:p>
        </p:txBody>
      </p:sp>
    </p:spTree>
    <p:extLst>
      <p:ext uri="{BB962C8B-B14F-4D97-AF65-F5344CB8AC3E}">
        <p14:creationId xmlns:p14="http://schemas.microsoft.com/office/powerpoint/2010/main" val="360560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290. </a:t>
            </a:r>
            <a:r>
              <a:rPr lang="hu-HU" dirty="0"/>
              <a:t>Válassza ki, és karikázással jelölje be a helyes válaszok betűjelét! Mely szabályok vonatkoznak az elektronikus megfigyelőrendszer alkalmazására?</a:t>
            </a:r>
            <a:br>
              <a:rPr lang="hu-HU" dirty="0"/>
            </a:br>
            <a:endParaRPr lang="hu-HU" dirty="0"/>
          </a:p>
        </p:txBody>
      </p:sp>
      <p:sp>
        <p:nvSpPr>
          <p:cNvPr id="3" name="Tartalom helye 2"/>
          <p:cNvSpPr>
            <a:spLocks noGrp="1"/>
          </p:cNvSpPr>
          <p:nvPr>
            <p:ph idx="1"/>
          </p:nvPr>
        </p:nvSpPr>
        <p:spPr>
          <a:xfrm>
            <a:off x="261764" y="1628800"/>
            <a:ext cx="11377264" cy="5112568"/>
          </a:xfrm>
        </p:spPr>
        <p:txBody>
          <a:bodyPr>
            <a:normAutofit fontScale="77500" lnSpcReduction="20000"/>
          </a:bodyPr>
          <a:lstStyle/>
          <a:p>
            <a:pPr lvl="0">
              <a:lnSpc>
                <a:spcPct val="120000"/>
              </a:lnSpc>
            </a:pPr>
            <a:r>
              <a:rPr lang="hu-HU" b="1" dirty="0">
                <a:solidFill>
                  <a:srgbClr val="FF0000"/>
                </a:solidFill>
              </a:rPr>
              <a:t>30 nap elteltével kell megsemmisíteni a felvételeket, ha a rögzítés célja nyilvános rendezvényen az emberi élet, testi épség, személyi szabadság védelme vagy közforgalmú közlekedési eszköz állomásán, megállóhelyén, terrorcselekmény és közveszély-okozás megelőzése vagy pénz, értékpapír, nemesfém, drágakő biztonságos tárolása, kezelése, szállítása</a:t>
            </a:r>
            <a:endParaRPr lang="hu-HU" dirty="0">
              <a:solidFill>
                <a:srgbClr val="FF0000"/>
              </a:solidFill>
            </a:endParaRPr>
          </a:p>
          <a:p>
            <a:pPr lvl="0"/>
            <a:r>
              <a:rPr lang="hu-HU" dirty="0"/>
              <a:t>Kizárólag sportrendezvényen használható</a:t>
            </a:r>
          </a:p>
          <a:p>
            <a:pPr lvl="0"/>
            <a:r>
              <a:rPr lang="hu-HU" b="1" dirty="0">
                <a:solidFill>
                  <a:srgbClr val="FF0000"/>
                </a:solidFill>
              </a:rPr>
              <a:t>Általában 3 nap elteltével kell megsemmisíteni a felvételeket</a:t>
            </a:r>
            <a:endParaRPr lang="hu-HU" dirty="0">
              <a:solidFill>
                <a:srgbClr val="FF0000"/>
              </a:solidFill>
            </a:endParaRPr>
          </a:p>
          <a:p>
            <a:pPr lvl="0"/>
            <a:r>
              <a:rPr lang="hu-HU" dirty="0"/>
              <a:t>Kizárólag köz- és magánterületen használható az emberi élet, testi épség, személyi szabadság védelme érdekében</a:t>
            </a:r>
          </a:p>
          <a:p>
            <a:pPr lvl="0"/>
            <a:r>
              <a:rPr lang="hu-HU" b="1" dirty="0">
                <a:solidFill>
                  <a:srgbClr val="FF0000"/>
                </a:solidFill>
              </a:rPr>
              <a:t>60 nap elteltével kell megsemmisíteni, ha a rögzítés célja a pénzügyi szolgáltatás, kiegészítő pénzügyi szolgáltatás</a:t>
            </a:r>
            <a:endParaRPr lang="hu-HU" dirty="0">
              <a:solidFill>
                <a:srgbClr val="FF0000"/>
              </a:solidFill>
            </a:endParaRPr>
          </a:p>
          <a:p>
            <a:pPr lvl="0"/>
            <a:r>
              <a:rPr lang="hu-HU" b="1" dirty="0">
                <a:solidFill>
                  <a:srgbClr val="FF0000"/>
                </a:solidFill>
              </a:rPr>
              <a:t>A magánterületnek a közönség számára nyilvános részén használható</a:t>
            </a:r>
            <a:endParaRPr lang="hu-HU" dirty="0">
              <a:solidFill>
                <a:srgbClr val="FF0000"/>
              </a:solidFill>
            </a:endParaRPr>
          </a:p>
          <a:p>
            <a:pPr lvl="0"/>
            <a:r>
              <a:rPr lang="hu-HU" dirty="0"/>
              <a:t>Kizárólag az üzleti, fizetési, bank- és értékpapírtitok védelme érdekében használható</a:t>
            </a:r>
          </a:p>
          <a:p>
            <a:pPr lvl="0"/>
            <a:r>
              <a:rPr lang="hu-HU" dirty="0"/>
              <a:t>A védett objektum bármely helyiségében felszerelhető és működtethető elektronikus megfigyelőrendszer</a:t>
            </a:r>
          </a:p>
          <a:p>
            <a:pPr marL="0" indent="0">
              <a:buNone/>
            </a:pPr>
            <a:r>
              <a:rPr lang="hu-HU" b="1" dirty="0">
                <a:solidFill>
                  <a:srgbClr val="FF0000"/>
                </a:solidFill>
              </a:rPr>
              <a:t>Megoldás: a), c), e), f</a:t>
            </a:r>
            <a:r>
              <a:rPr lang="hu-HU" b="1" dirty="0" smtClean="0">
                <a:solidFill>
                  <a:srgbClr val="FF0000"/>
                </a:solidFill>
              </a:rPr>
              <a:t>)</a:t>
            </a:r>
            <a:endParaRPr lang="hu-HU" dirty="0">
              <a:solidFill>
                <a:srgbClr val="FF0000"/>
              </a:solidFill>
            </a:endParaRPr>
          </a:p>
        </p:txBody>
      </p:sp>
    </p:spTree>
    <p:extLst>
      <p:ext uri="{BB962C8B-B14F-4D97-AF65-F5344CB8AC3E}">
        <p14:creationId xmlns:p14="http://schemas.microsoft.com/office/powerpoint/2010/main" val="563953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291. </a:t>
            </a:r>
            <a:r>
              <a:rPr lang="hu-HU" dirty="0"/>
              <a:t>Melyik állítás igaz? Válassza ki, és karikázással jelölje be az igaz válaszok betűjelét</a:t>
            </a:r>
            <a:r>
              <a:rPr lang="hu-HU" dirty="0" smtClean="0"/>
              <a:t>!</a:t>
            </a:r>
            <a:endParaRPr lang="hu-HU" dirty="0"/>
          </a:p>
        </p:txBody>
      </p:sp>
      <p:sp>
        <p:nvSpPr>
          <p:cNvPr id="3" name="Tartalom helye 2"/>
          <p:cNvSpPr>
            <a:spLocks noGrp="1"/>
          </p:cNvSpPr>
          <p:nvPr>
            <p:ph idx="1"/>
          </p:nvPr>
        </p:nvSpPr>
        <p:spPr>
          <a:xfrm>
            <a:off x="333772" y="1905000"/>
            <a:ext cx="11233248" cy="4620344"/>
          </a:xfrm>
        </p:spPr>
        <p:txBody>
          <a:bodyPr>
            <a:normAutofit fontScale="85000" lnSpcReduction="20000"/>
          </a:bodyPr>
          <a:lstStyle/>
          <a:p>
            <a:pPr lvl="0"/>
            <a:r>
              <a:rPr lang="hu-HU" dirty="0"/>
              <a:t>A személy- és vagyonőrnek a szakképesítése megszerzése után tízévente kiegészítő vizsgát kell tennie</a:t>
            </a:r>
          </a:p>
          <a:p>
            <a:pPr lvl="0"/>
            <a:r>
              <a:rPr lang="hu-HU" dirty="0"/>
              <a:t>A személy- és vagyonőrnek a szakképesítése megszerzése után egy éven belül kiegészítő vizsgát kell tennie</a:t>
            </a:r>
          </a:p>
          <a:p>
            <a:pPr lvl="0"/>
            <a:r>
              <a:rPr lang="hu-HU" dirty="0"/>
              <a:t>A személy- és vagyonőrnek a szakképesítése megszerzése után három év elteltével kiegészítő vizsgát kell tennie</a:t>
            </a:r>
          </a:p>
          <a:p>
            <a:pPr lvl="0"/>
            <a:r>
              <a:rPr lang="hu-HU" b="1" dirty="0">
                <a:solidFill>
                  <a:srgbClr val="FF0000"/>
                </a:solidFill>
              </a:rPr>
              <a:t>A személy- és vagyonőrnek a szakképesítése megszerzése után öt év elteltével kiegészítő vizsgát kell tennie</a:t>
            </a:r>
            <a:endParaRPr lang="hu-HU" dirty="0">
              <a:solidFill>
                <a:srgbClr val="FF0000"/>
              </a:solidFill>
            </a:endParaRPr>
          </a:p>
          <a:p>
            <a:pPr lvl="0"/>
            <a:r>
              <a:rPr lang="hu-HU" b="1" dirty="0">
                <a:solidFill>
                  <a:srgbClr val="FF0000"/>
                </a:solidFill>
              </a:rPr>
              <a:t>A személy- és vagyonőrnek a szakképesítése megszerzése után ötévente kiegészítő vizsgát kell tennie</a:t>
            </a:r>
            <a:endParaRPr lang="hu-HU" dirty="0">
              <a:solidFill>
                <a:srgbClr val="FF0000"/>
              </a:solidFill>
            </a:endParaRPr>
          </a:p>
          <a:p>
            <a:pPr lvl="0"/>
            <a:r>
              <a:rPr lang="hu-HU" dirty="0"/>
              <a:t>A személy- és vagyonőrnek a szakképesítése megszerzése után nem kell kiegészítő vizsgát tennie</a:t>
            </a:r>
          </a:p>
          <a:p>
            <a:pPr marL="0" indent="0">
              <a:buNone/>
            </a:pPr>
            <a:r>
              <a:rPr lang="hu-HU" b="1" dirty="0"/>
              <a:t> </a:t>
            </a:r>
            <a:endParaRPr lang="hu-HU" dirty="0"/>
          </a:p>
          <a:p>
            <a:pPr marL="0" indent="0">
              <a:buNone/>
            </a:pPr>
            <a:r>
              <a:rPr lang="hu-HU" b="1" dirty="0">
                <a:solidFill>
                  <a:srgbClr val="FF0000"/>
                </a:solidFill>
              </a:rPr>
              <a:t>Megoldás: d), e)</a:t>
            </a:r>
            <a:endParaRPr lang="hu-HU" dirty="0">
              <a:solidFill>
                <a:srgbClr val="FF0000"/>
              </a:solidFill>
            </a:endParaRPr>
          </a:p>
          <a:p>
            <a:endParaRPr lang="hu-HU" dirty="0"/>
          </a:p>
        </p:txBody>
      </p:sp>
    </p:spTree>
    <p:extLst>
      <p:ext uri="{BB962C8B-B14F-4D97-AF65-F5344CB8AC3E}">
        <p14:creationId xmlns:p14="http://schemas.microsoft.com/office/powerpoint/2010/main" val="184393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292. </a:t>
            </a:r>
            <a:r>
              <a:rPr lang="hu-HU" dirty="0"/>
              <a:t>Ön az Őrszem Kft. biztonsági őre. A szolgálatvezénylés szerint a szolgálat teljesítésének helye: Bp. XXX ker. Zöld u. 20. sz. alatt lévő telephely portája. A váltás időpontja: 18:00 óra, ekkor kell Önnek az éjszakás őrnek a szolgálatot átadnia. A szakmai előírások alapján írja le a szolgálat-átadás folyamatát</a:t>
            </a:r>
            <a:r>
              <a:rPr lang="hu-HU" dirty="0" smtClean="0"/>
              <a:t>!</a:t>
            </a:r>
            <a:endParaRPr lang="hu-HU" dirty="0"/>
          </a:p>
        </p:txBody>
      </p:sp>
      <p:sp>
        <p:nvSpPr>
          <p:cNvPr id="3" name="Tartalom helye 2"/>
          <p:cNvSpPr>
            <a:spLocks noGrp="1"/>
          </p:cNvSpPr>
          <p:nvPr>
            <p:ph idx="1"/>
          </p:nvPr>
        </p:nvSpPr>
        <p:spPr>
          <a:xfrm>
            <a:off x="693812" y="1628800"/>
            <a:ext cx="10513168" cy="5112568"/>
          </a:xfrm>
        </p:spPr>
        <p:txBody>
          <a:bodyPr>
            <a:normAutofit fontScale="77500" lnSpcReduction="20000"/>
          </a:bodyPr>
          <a:lstStyle/>
          <a:p>
            <a:pPr marL="0" indent="0">
              <a:lnSpc>
                <a:spcPct val="120000"/>
              </a:lnSpc>
              <a:spcBef>
                <a:spcPts val="0"/>
              </a:spcBef>
              <a:buNone/>
            </a:pPr>
            <a:r>
              <a:rPr lang="hu-HU" dirty="0">
                <a:solidFill>
                  <a:srgbClr val="FF0000"/>
                </a:solidFill>
              </a:rPr>
              <a:t>Megoldás:</a:t>
            </a:r>
          </a:p>
          <a:p>
            <a:pPr lvl="0">
              <a:lnSpc>
                <a:spcPct val="120000"/>
              </a:lnSpc>
              <a:spcBef>
                <a:spcPts val="0"/>
              </a:spcBef>
            </a:pPr>
            <a:r>
              <a:rPr lang="hu-HU" dirty="0">
                <a:solidFill>
                  <a:srgbClr val="FF0000"/>
                </a:solidFill>
              </a:rPr>
              <a:t>A napszaknak, illetve az átvevővel kialakult viszonyának megfelelően köszön.</a:t>
            </a:r>
          </a:p>
          <a:p>
            <a:pPr lvl="0">
              <a:lnSpc>
                <a:spcPct val="120000"/>
              </a:lnSpc>
              <a:spcBef>
                <a:spcPts val="0"/>
              </a:spcBef>
            </a:pPr>
            <a:r>
              <a:rPr lang="hu-HU" dirty="0">
                <a:solidFill>
                  <a:srgbClr val="FF0000"/>
                </a:solidFill>
              </a:rPr>
              <a:t>Megvizsgálja, illetve, ha szükséges, elkéri az átadó igazolványait és megbízólevelét (Személy- és vagyonőri, személyi igazolvány, jogosítvány vagy útlevél).</a:t>
            </a:r>
          </a:p>
          <a:p>
            <a:pPr lvl="0">
              <a:lnSpc>
                <a:spcPct val="120000"/>
              </a:lnSpc>
              <a:spcBef>
                <a:spcPts val="0"/>
              </a:spcBef>
            </a:pPr>
            <a:r>
              <a:rPr lang="hu-HU" dirty="0">
                <a:solidFill>
                  <a:srgbClr val="FF0000"/>
                </a:solidFill>
              </a:rPr>
              <a:t>Ellenőrzi az átvevő munkavégzésre alkalmas állapotát.</a:t>
            </a:r>
          </a:p>
          <a:p>
            <a:pPr lvl="0">
              <a:lnSpc>
                <a:spcPct val="120000"/>
              </a:lnSpc>
              <a:spcBef>
                <a:spcPts val="0"/>
              </a:spcBef>
            </a:pPr>
            <a:r>
              <a:rPr lang="hu-HU" dirty="0">
                <a:solidFill>
                  <a:srgbClr val="FF0000"/>
                </a:solidFill>
              </a:rPr>
              <a:t>Tájékoztatja az átvevőt a szolgálat alatt történt eseményekről.</a:t>
            </a:r>
          </a:p>
          <a:p>
            <a:pPr lvl="0">
              <a:lnSpc>
                <a:spcPct val="120000"/>
              </a:lnSpc>
              <a:spcBef>
                <a:spcPts val="0"/>
              </a:spcBef>
            </a:pPr>
            <a:r>
              <a:rPr lang="hu-HU" dirty="0">
                <a:solidFill>
                  <a:srgbClr val="FF0000"/>
                </a:solidFill>
              </a:rPr>
              <a:t>Az őrhely átadása szobaleltár alapján.</a:t>
            </a:r>
          </a:p>
          <a:p>
            <a:pPr lvl="0">
              <a:lnSpc>
                <a:spcPct val="120000"/>
              </a:lnSpc>
              <a:spcBef>
                <a:spcPts val="0"/>
              </a:spcBef>
            </a:pPr>
            <a:r>
              <a:rPr lang="hu-HU" dirty="0">
                <a:solidFill>
                  <a:srgbClr val="FF0000"/>
                </a:solidFill>
              </a:rPr>
              <a:t>Hírösszeköttetést biztosító eszközök átadása.</a:t>
            </a:r>
          </a:p>
          <a:p>
            <a:pPr lvl="0">
              <a:lnSpc>
                <a:spcPct val="120000"/>
              </a:lnSpc>
              <a:spcBef>
                <a:spcPts val="0"/>
              </a:spcBef>
            </a:pPr>
            <a:r>
              <a:rPr lang="hu-HU" dirty="0">
                <a:solidFill>
                  <a:srgbClr val="FF0000"/>
                </a:solidFill>
              </a:rPr>
              <a:t>Támadáselhárító eszközök átadása.</a:t>
            </a:r>
          </a:p>
          <a:p>
            <a:pPr lvl="0">
              <a:lnSpc>
                <a:spcPct val="120000"/>
              </a:lnSpc>
              <a:spcBef>
                <a:spcPts val="0"/>
              </a:spcBef>
            </a:pPr>
            <a:r>
              <a:rPr lang="hu-HU" dirty="0">
                <a:solidFill>
                  <a:srgbClr val="FF0000"/>
                </a:solidFill>
              </a:rPr>
              <a:t>Az objektum kulcsainak átadása.</a:t>
            </a:r>
          </a:p>
          <a:p>
            <a:pPr lvl="0">
              <a:lnSpc>
                <a:spcPct val="120000"/>
              </a:lnSpc>
              <a:spcBef>
                <a:spcPts val="0"/>
              </a:spcBef>
            </a:pPr>
            <a:r>
              <a:rPr lang="hu-HU" dirty="0">
                <a:solidFill>
                  <a:srgbClr val="FF0000"/>
                </a:solidFill>
              </a:rPr>
              <a:t>Dokumentumok (tűzriadó terv, őrutasítás, őrhely-leírás, objektumvédelmi terv, kulcsnyilvántartó könyv, személy- illetve gépjárműforgalmi napló) átadása.</a:t>
            </a:r>
          </a:p>
          <a:p>
            <a:pPr lvl="0">
              <a:lnSpc>
                <a:spcPct val="120000"/>
              </a:lnSpc>
              <a:spcBef>
                <a:spcPts val="0"/>
              </a:spcBef>
            </a:pPr>
            <a:r>
              <a:rPr lang="hu-HU" dirty="0">
                <a:solidFill>
                  <a:srgbClr val="FF0000"/>
                </a:solidFill>
              </a:rPr>
              <a:t>Zárt küldemények, letétek átadása (lezárt, lepecsételt borítékok, lepecsételt kulcsdobozok, stb.)</a:t>
            </a:r>
          </a:p>
          <a:p>
            <a:pPr lvl="0">
              <a:lnSpc>
                <a:spcPct val="120000"/>
              </a:lnSpc>
              <a:spcBef>
                <a:spcPts val="0"/>
              </a:spcBef>
            </a:pPr>
            <a:r>
              <a:rPr lang="hu-HU" dirty="0">
                <a:solidFill>
                  <a:srgbClr val="FF0000"/>
                </a:solidFill>
              </a:rPr>
              <a:t>Tűz- és betörésjelző készülékek átadása.</a:t>
            </a:r>
          </a:p>
          <a:p>
            <a:pPr lvl="0">
              <a:lnSpc>
                <a:spcPct val="120000"/>
              </a:lnSpc>
              <a:spcBef>
                <a:spcPts val="0"/>
              </a:spcBef>
            </a:pPr>
            <a:r>
              <a:rPr lang="hu-HU" dirty="0">
                <a:solidFill>
                  <a:srgbClr val="FF0000"/>
                </a:solidFill>
              </a:rPr>
              <a:t>Az átadás bejegyzése a szolgálati naplóba.</a:t>
            </a:r>
          </a:p>
          <a:p>
            <a:pPr lvl="0">
              <a:lnSpc>
                <a:spcPct val="120000"/>
              </a:lnSpc>
              <a:spcBef>
                <a:spcPts val="0"/>
              </a:spcBef>
            </a:pPr>
            <a:r>
              <a:rPr lang="hu-HU" dirty="0">
                <a:solidFill>
                  <a:srgbClr val="FF0000"/>
                </a:solidFill>
              </a:rPr>
              <a:t>Jelentés a diszpécsernek a szolgálat átvételéről telefonon, mobilon vagy rádión</a:t>
            </a:r>
            <a:r>
              <a:rPr lang="hu-HU" dirty="0" smtClean="0">
                <a:solidFill>
                  <a:srgbClr val="FF0000"/>
                </a:solidFill>
              </a:rPr>
              <a:t>.</a:t>
            </a:r>
            <a:endParaRPr lang="hu-HU" dirty="0">
              <a:solidFill>
                <a:srgbClr val="FF0000"/>
              </a:solidFill>
            </a:endParaRPr>
          </a:p>
        </p:txBody>
      </p:sp>
    </p:spTree>
    <p:extLst>
      <p:ext uri="{BB962C8B-B14F-4D97-AF65-F5344CB8AC3E}">
        <p14:creationId xmlns:p14="http://schemas.microsoft.com/office/powerpoint/2010/main" val="273979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476672"/>
            <a:ext cx="11503198" cy="1020762"/>
          </a:xfrm>
        </p:spPr>
        <p:txBody>
          <a:bodyPr/>
          <a:lstStyle/>
          <a:p>
            <a:pPr lvl="0"/>
            <a:r>
              <a:rPr lang="hu-HU" dirty="0" smtClean="0"/>
              <a:t>293. </a:t>
            </a:r>
            <a:r>
              <a:rPr lang="hu-HU" dirty="0"/>
              <a:t>Válassza ki a felsorolásból a helyes megoldásokat, és karikázza be a betűjelét! Mely esetekben alkalmazhat a vagyonőr kényszerítő testi erőt?</a:t>
            </a:r>
            <a:br>
              <a:rPr lang="hu-HU" dirty="0"/>
            </a:br>
            <a:endParaRPr lang="hu-HU" dirty="0"/>
          </a:p>
        </p:txBody>
      </p:sp>
      <p:sp>
        <p:nvSpPr>
          <p:cNvPr id="3" name="Tartalom helye 2"/>
          <p:cNvSpPr>
            <a:spLocks noGrp="1"/>
          </p:cNvSpPr>
          <p:nvPr>
            <p:ph idx="1"/>
          </p:nvPr>
        </p:nvSpPr>
        <p:spPr>
          <a:xfrm>
            <a:off x="621804" y="1772816"/>
            <a:ext cx="10044610" cy="4824536"/>
          </a:xfrm>
        </p:spPr>
        <p:txBody>
          <a:bodyPr>
            <a:normAutofit fontScale="92500" lnSpcReduction="20000"/>
          </a:bodyPr>
          <a:lstStyle/>
          <a:p>
            <a:pPr marL="0" indent="0">
              <a:spcBef>
                <a:spcPts val="0"/>
              </a:spcBef>
              <a:buNone/>
            </a:pPr>
            <a:r>
              <a:rPr lang="hu-HU" dirty="0"/>
              <a:t>Megoldás:</a:t>
            </a:r>
          </a:p>
          <a:p>
            <a:pPr lvl="0">
              <a:spcBef>
                <a:spcPts val="0"/>
              </a:spcBef>
            </a:pPr>
            <a:r>
              <a:rPr lang="hu-HU" dirty="0">
                <a:solidFill>
                  <a:srgbClr val="FF0000"/>
                </a:solidFill>
              </a:rPr>
              <a:t>A tetten ért személy elfogása esetén</a:t>
            </a:r>
          </a:p>
          <a:p>
            <a:pPr lvl="0">
              <a:spcBef>
                <a:spcPts val="0"/>
              </a:spcBef>
            </a:pPr>
            <a:r>
              <a:rPr lang="hu-HU" dirty="0">
                <a:solidFill>
                  <a:srgbClr val="FF0000"/>
                </a:solidFill>
              </a:rPr>
              <a:t>A szállítmány biztonságát fenyegető támadás elhárításakor</a:t>
            </a:r>
          </a:p>
          <a:p>
            <a:pPr lvl="0">
              <a:spcBef>
                <a:spcPts val="0"/>
              </a:spcBef>
            </a:pPr>
            <a:r>
              <a:rPr lang="hu-HU" dirty="0">
                <a:solidFill>
                  <a:srgbClr val="FF0000"/>
                </a:solidFill>
              </a:rPr>
              <a:t>A területre való jogosulatlan belépés megakadályozásakor</a:t>
            </a:r>
          </a:p>
          <a:p>
            <a:pPr lvl="0">
              <a:spcBef>
                <a:spcPts val="0"/>
              </a:spcBef>
            </a:pPr>
            <a:r>
              <a:rPr lang="hu-HU" dirty="0"/>
              <a:t>Durva beszéd esetén</a:t>
            </a:r>
          </a:p>
          <a:p>
            <a:pPr lvl="0">
              <a:spcBef>
                <a:spcPts val="0"/>
              </a:spcBef>
            </a:pPr>
            <a:r>
              <a:rPr lang="hu-HU" dirty="0">
                <a:solidFill>
                  <a:srgbClr val="FF0000"/>
                </a:solidFill>
              </a:rPr>
              <a:t>A jogosulatlanul bent tartózkodó eltávolításakor</a:t>
            </a:r>
          </a:p>
          <a:p>
            <a:pPr lvl="0">
              <a:spcBef>
                <a:spcPts val="0"/>
              </a:spcBef>
            </a:pPr>
            <a:r>
              <a:rPr lang="hu-HU" dirty="0"/>
              <a:t>Ha a személy nem köszön vissza</a:t>
            </a:r>
          </a:p>
          <a:p>
            <a:pPr lvl="0">
              <a:spcBef>
                <a:spcPts val="0"/>
              </a:spcBef>
            </a:pPr>
            <a:r>
              <a:rPr lang="hu-HU" dirty="0">
                <a:solidFill>
                  <a:srgbClr val="FF0000"/>
                </a:solidFill>
              </a:rPr>
              <a:t>A rendezvényt zavaró vagy annak biztonságát veszélyeztető személy eltávolításakor</a:t>
            </a:r>
          </a:p>
          <a:p>
            <a:pPr lvl="0">
              <a:spcBef>
                <a:spcPts val="0"/>
              </a:spcBef>
            </a:pPr>
            <a:r>
              <a:rPr lang="hu-HU" dirty="0"/>
              <a:t>Ha egyedül van az intézkedéskor</a:t>
            </a:r>
          </a:p>
          <a:p>
            <a:pPr lvl="0">
              <a:spcBef>
                <a:spcPts val="0"/>
              </a:spcBef>
            </a:pPr>
            <a:r>
              <a:rPr lang="hu-HU" dirty="0">
                <a:solidFill>
                  <a:srgbClr val="FF0000"/>
                </a:solidFill>
              </a:rPr>
              <a:t>Rendezvényeken a kiléte igazolását megtagadó jogtalan ott- tartózkodó visszatartásakor</a:t>
            </a:r>
          </a:p>
          <a:p>
            <a:pPr lvl="0">
              <a:spcBef>
                <a:spcPts val="0"/>
              </a:spcBef>
            </a:pPr>
            <a:r>
              <a:rPr lang="hu-HU" dirty="0"/>
              <a:t>Gyanús követés esetén</a:t>
            </a:r>
          </a:p>
          <a:p>
            <a:pPr lvl="0">
              <a:spcBef>
                <a:spcPts val="0"/>
              </a:spcBef>
            </a:pPr>
            <a:r>
              <a:rPr lang="hu-HU" dirty="0">
                <a:solidFill>
                  <a:srgbClr val="FF0000"/>
                </a:solidFill>
              </a:rPr>
              <a:t>A pénz-, értékszállítást jogtalanul akadályozó személy eltávolításakor </a:t>
            </a:r>
          </a:p>
          <a:p>
            <a:pPr lvl="0">
              <a:spcBef>
                <a:spcPts val="0"/>
              </a:spcBef>
            </a:pPr>
            <a:r>
              <a:rPr lang="hu-HU" dirty="0">
                <a:solidFill>
                  <a:srgbClr val="FF0000"/>
                </a:solidFill>
              </a:rPr>
              <a:t>Jogos védelem esetén</a:t>
            </a:r>
          </a:p>
          <a:p>
            <a:pPr lvl="0">
              <a:spcBef>
                <a:spcPts val="0"/>
              </a:spcBef>
            </a:pPr>
            <a:r>
              <a:rPr lang="hu-HU" dirty="0"/>
              <a:t>A szolgálatvezető döntése szerint</a:t>
            </a:r>
          </a:p>
          <a:p>
            <a:pPr lvl="0">
              <a:spcBef>
                <a:spcPts val="0"/>
              </a:spcBef>
            </a:pPr>
            <a:r>
              <a:rPr lang="hu-HU" dirty="0">
                <a:solidFill>
                  <a:srgbClr val="FF0000"/>
                </a:solidFill>
              </a:rPr>
              <a:t>Végszükség esetén</a:t>
            </a:r>
          </a:p>
          <a:p>
            <a:pPr lvl="0">
              <a:spcBef>
                <a:spcPts val="0"/>
              </a:spcBef>
            </a:pPr>
            <a:r>
              <a:rPr lang="hu-HU" dirty="0"/>
              <a:t>A megbízó kérésére</a:t>
            </a:r>
          </a:p>
          <a:p>
            <a:pPr marL="0" indent="0">
              <a:spcBef>
                <a:spcPts val="0"/>
              </a:spcBef>
              <a:buNone/>
            </a:pPr>
            <a:endParaRPr lang="hu-HU" dirty="0"/>
          </a:p>
          <a:p>
            <a:pPr marL="0" indent="0">
              <a:spcBef>
                <a:spcPts val="0"/>
              </a:spcBef>
              <a:buNone/>
            </a:pPr>
            <a:r>
              <a:rPr lang="hu-HU" dirty="0">
                <a:solidFill>
                  <a:srgbClr val="FF0000"/>
                </a:solidFill>
              </a:rPr>
              <a:t>Helyes válaszok: a), b), c), e), g), i), k), l), n</a:t>
            </a:r>
            <a:r>
              <a:rPr lang="hu-HU" dirty="0" smtClean="0">
                <a:solidFill>
                  <a:srgbClr val="FF0000"/>
                </a:solidFill>
              </a:rPr>
              <a:t>)</a:t>
            </a:r>
            <a:endParaRPr lang="hu-HU" dirty="0">
              <a:solidFill>
                <a:srgbClr val="FF0000"/>
              </a:solidFill>
            </a:endParaRPr>
          </a:p>
        </p:txBody>
      </p:sp>
    </p:spTree>
    <p:extLst>
      <p:ext uri="{BB962C8B-B14F-4D97-AF65-F5344CB8AC3E}">
        <p14:creationId xmlns:p14="http://schemas.microsoft.com/office/powerpoint/2010/main" val="154338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294. </a:t>
            </a:r>
            <a:r>
              <a:rPr lang="hu-HU" dirty="0"/>
              <a:t>Ismertesse röviden a szabálysértések általános jellemzőit!</a:t>
            </a:r>
            <a:br>
              <a:rPr lang="hu-HU" dirty="0"/>
            </a:br>
            <a:endParaRPr lang="hu-HU" dirty="0"/>
          </a:p>
        </p:txBody>
      </p:sp>
      <p:sp>
        <p:nvSpPr>
          <p:cNvPr id="3" name="Tartalom helye 2"/>
          <p:cNvSpPr>
            <a:spLocks noGrp="1"/>
          </p:cNvSpPr>
          <p:nvPr>
            <p:ph idx="1"/>
          </p:nvPr>
        </p:nvSpPr>
        <p:spPr>
          <a:xfrm>
            <a:off x="405780" y="1905000"/>
            <a:ext cx="10260634" cy="4267200"/>
          </a:xfrm>
        </p:spPr>
        <p:txBody>
          <a:bodyPr/>
          <a:lstStyle/>
          <a:p>
            <a:pPr marL="0" indent="0">
              <a:buNone/>
            </a:pPr>
            <a:r>
              <a:rPr lang="hu-HU" b="1" dirty="0">
                <a:solidFill>
                  <a:srgbClr val="FF0000"/>
                </a:solidFill>
              </a:rPr>
              <a:t>Megoldás</a:t>
            </a:r>
            <a:r>
              <a:rPr lang="hu-HU" dirty="0">
                <a:solidFill>
                  <a:srgbClr val="FF0000"/>
                </a:solidFill>
              </a:rPr>
              <a:t>:</a:t>
            </a:r>
          </a:p>
          <a:p>
            <a:pPr marL="0" indent="0">
              <a:buNone/>
            </a:pPr>
            <a:r>
              <a:rPr lang="hu-HU" dirty="0"/>
              <a:t>Szabálysértés az a </a:t>
            </a:r>
            <a:r>
              <a:rPr lang="hu-HU" b="1" dirty="0">
                <a:solidFill>
                  <a:srgbClr val="FF0000"/>
                </a:solidFill>
              </a:rPr>
              <a:t>törvény </a:t>
            </a:r>
            <a:r>
              <a:rPr lang="hu-HU" b="1" dirty="0" smtClean="0">
                <a:solidFill>
                  <a:srgbClr val="FF0000"/>
                </a:solidFill>
              </a:rPr>
              <a:t>által büntetni </a:t>
            </a:r>
            <a:r>
              <a:rPr lang="hu-HU" b="1" dirty="0">
                <a:solidFill>
                  <a:srgbClr val="FF0000"/>
                </a:solidFill>
              </a:rPr>
              <a:t>rendelt tevékenység</a:t>
            </a:r>
            <a:r>
              <a:rPr lang="hu-HU" dirty="0"/>
              <a:t> </a:t>
            </a:r>
            <a:r>
              <a:rPr lang="hu-HU" dirty="0" smtClean="0"/>
              <a:t>vagy </a:t>
            </a:r>
            <a:r>
              <a:rPr lang="hu-HU" b="1" dirty="0">
                <a:solidFill>
                  <a:srgbClr val="FF0000"/>
                </a:solidFill>
              </a:rPr>
              <a:t>mulasztás</a:t>
            </a:r>
            <a:r>
              <a:rPr lang="hu-HU" dirty="0"/>
              <a:t>, </a:t>
            </a:r>
            <a:r>
              <a:rPr lang="hu-HU" dirty="0" smtClean="0"/>
              <a:t>amely </a:t>
            </a:r>
            <a:r>
              <a:rPr lang="hu-HU" b="1" dirty="0">
                <a:solidFill>
                  <a:srgbClr val="FF0000"/>
                </a:solidFill>
              </a:rPr>
              <a:t>veszélyes a társadalomra. </a:t>
            </a:r>
            <a:endParaRPr lang="hu-HU" dirty="0">
              <a:solidFill>
                <a:srgbClr val="FF0000"/>
              </a:solidFill>
            </a:endParaRPr>
          </a:p>
        </p:txBody>
      </p:sp>
    </p:spTree>
    <p:extLst>
      <p:ext uri="{BB962C8B-B14F-4D97-AF65-F5344CB8AC3E}">
        <p14:creationId xmlns:p14="http://schemas.microsoft.com/office/powerpoint/2010/main" val="331848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341883" y="404664"/>
            <a:ext cx="9954855" cy="1020762"/>
          </a:xfrm>
        </p:spPr>
        <p:txBody>
          <a:bodyPr/>
          <a:lstStyle/>
          <a:p>
            <a:pPr lvl="0" algn="l"/>
            <a:r>
              <a:rPr lang="hu-HU" dirty="0" smtClean="0"/>
              <a:t>295. </a:t>
            </a:r>
            <a:r>
              <a:rPr lang="hu-HU" dirty="0"/>
              <a:t>Sorolja fel, hogy milyen jogai vannak a vagyonőrnek, ha bűncselekmény elkövetésén tetten ér valakit!</a:t>
            </a:r>
            <a:br>
              <a:rPr lang="hu-HU" dirty="0"/>
            </a:br>
            <a:endParaRPr lang="hu-HU" dirty="0"/>
          </a:p>
        </p:txBody>
      </p:sp>
      <p:sp>
        <p:nvSpPr>
          <p:cNvPr id="3" name="Tartalom helye 2"/>
          <p:cNvSpPr>
            <a:spLocks noGrp="1"/>
          </p:cNvSpPr>
          <p:nvPr>
            <p:ph idx="1"/>
          </p:nvPr>
        </p:nvSpPr>
        <p:spPr>
          <a:xfrm>
            <a:off x="477788" y="1905000"/>
            <a:ext cx="10188626" cy="4267200"/>
          </a:xfrm>
        </p:spPr>
        <p:txBody>
          <a:bodyPr/>
          <a:lstStyle/>
          <a:p>
            <a:pPr marL="0" indent="0">
              <a:buNone/>
            </a:pPr>
            <a:r>
              <a:rPr lang="hu-HU" dirty="0" smtClean="0">
                <a:solidFill>
                  <a:srgbClr val="FF0000"/>
                </a:solidFill>
              </a:rPr>
              <a:t>Megoldás:</a:t>
            </a:r>
            <a:endParaRPr lang="hu-HU" dirty="0">
              <a:solidFill>
                <a:srgbClr val="FF0000"/>
              </a:solidFill>
            </a:endParaRPr>
          </a:p>
          <a:p>
            <a:pPr marL="0" indent="0">
              <a:buNone/>
            </a:pPr>
            <a:r>
              <a:rPr lang="hu-HU" dirty="0"/>
              <a:t>Joga van a bűncselekmény elkövetésén tetten ért személyt:   </a:t>
            </a:r>
            <a:r>
              <a:rPr lang="hu-HU" dirty="0">
                <a:solidFill>
                  <a:srgbClr val="FF0000"/>
                </a:solidFill>
              </a:rPr>
              <a:t>a cselekménye abbahagyására felszólítani</a:t>
            </a:r>
            <a:r>
              <a:rPr lang="hu-HU" dirty="0"/>
              <a:t>, </a:t>
            </a:r>
            <a:r>
              <a:rPr lang="hu-HU" dirty="0" smtClean="0"/>
              <a:t>(1 </a:t>
            </a:r>
            <a:r>
              <a:rPr lang="hu-HU" dirty="0"/>
              <a:t>pont</a:t>
            </a:r>
            <a:r>
              <a:rPr lang="hu-HU" dirty="0">
                <a:solidFill>
                  <a:srgbClr val="FF0000"/>
                </a:solidFill>
              </a:rPr>
              <a:t>)   a cselekménye folytatását megakadályozni</a:t>
            </a:r>
            <a:r>
              <a:rPr lang="hu-HU" dirty="0"/>
              <a:t>, (1 pont)   </a:t>
            </a:r>
            <a:r>
              <a:rPr lang="hu-HU" dirty="0">
                <a:solidFill>
                  <a:srgbClr val="FF0000"/>
                </a:solidFill>
              </a:rPr>
              <a:t>az elkövetőt elfogni</a:t>
            </a:r>
            <a:r>
              <a:rPr lang="hu-HU" dirty="0"/>
              <a:t>, (1 pont)   a </a:t>
            </a:r>
            <a:r>
              <a:rPr lang="hu-HU" dirty="0">
                <a:solidFill>
                  <a:srgbClr val="FF0000"/>
                </a:solidFill>
              </a:rPr>
              <a:t>birtokában lévő, </a:t>
            </a:r>
            <a:r>
              <a:rPr lang="hu-HU" dirty="0"/>
              <a:t>a </a:t>
            </a:r>
            <a:r>
              <a:rPr lang="hu-HU" dirty="0">
                <a:solidFill>
                  <a:srgbClr val="FF0000"/>
                </a:solidFill>
              </a:rPr>
              <a:t>bűncselekményből származó </a:t>
            </a:r>
            <a:r>
              <a:rPr lang="hu-HU" dirty="0"/>
              <a:t>vagy a</a:t>
            </a:r>
            <a:r>
              <a:rPr lang="hu-HU" dirty="0">
                <a:solidFill>
                  <a:srgbClr val="FF0000"/>
                </a:solidFill>
              </a:rPr>
              <a:t> bűncselekmény elkövetéséhez használt dolgot, </a:t>
            </a:r>
            <a:r>
              <a:rPr lang="hu-HU" dirty="0"/>
              <a:t>illetve a</a:t>
            </a:r>
            <a:r>
              <a:rPr lang="hu-HU" dirty="0">
                <a:solidFill>
                  <a:srgbClr val="FF0000"/>
                </a:solidFill>
              </a:rPr>
              <a:t> támadásra alkalmas eszközt elvenni.</a:t>
            </a:r>
            <a:r>
              <a:rPr lang="hu-HU" dirty="0"/>
              <a:t> (4 pont)</a:t>
            </a:r>
          </a:p>
          <a:p>
            <a:endParaRPr lang="hu-HU" dirty="0"/>
          </a:p>
        </p:txBody>
      </p:sp>
    </p:spTree>
    <p:extLst>
      <p:ext uri="{BB962C8B-B14F-4D97-AF65-F5344CB8AC3E}">
        <p14:creationId xmlns:p14="http://schemas.microsoft.com/office/powerpoint/2010/main" val="319450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lgn="l"/>
            <a:r>
              <a:rPr lang="hu-HU" dirty="0" smtClean="0"/>
              <a:t>296. </a:t>
            </a:r>
            <a:r>
              <a:rPr lang="hu-HU" dirty="0"/>
              <a:t>Mik a tűzoltási feladatok? Sorolja fel őket!</a:t>
            </a:r>
            <a:br>
              <a:rPr lang="hu-HU" dirty="0"/>
            </a:br>
            <a:endParaRPr lang="hu-HU" dirty="0"/>
          </a:p>
        </p:txBody>
      </p:sp>
      <p:sp>
        <p:nvSpPr>
          <p:cNvPr id="3" name="Tartalom helye 2"/>
          <p:cNvSpPr>
            <a:spLocks noGrp="1"/>
          </p:cNvSpPr>
          <p:nvPr>
            <p:ph idx="1"/>
          </p:nvPr>
        </p:nvSpPr>
        <p:spPr/>
        <p:txBody>
          <a:bodyPr/>
          <a:lstStyle/>
          <a:p>
            <a:pPr marL="0" indent="0">
              <a:buNone/>
            </a:pPr>
            <a:r>
              <a:rPr lang="hu-HU" b="1" dirty="0" smtClean="0">
                <a:solidFill>
                  <a:srgbClr val="FF0000"/>
                </a:solidFill>
              </a:rPr>
              <a:t>Megoldás</a:t>
            </a:r>
          </a:p>
          <a:p>
            <a:pPr marL="0" indent="0">
              <a:buNone/>
            </a:pPr>
            <a:endParaRPr lang="hu-HU" sz="1400" dirty="0">
              <a:solidFill>
                <a:srgbClr val="FF0000"/>
              </a:solidFill>
            </a:endParaRPr>
          </a:p>
          <a:p>
            <a:pPr lvl="1"/>
            <a:r>
              <a:rPr lang="hu-HU" dirty="0">
                <a:solidFill>
                  <a:srgbClr val="FF0000"/>
                </a:solidFill>
              </a:rPr>
              <a:t>A </a:t>
            </a:r>
            <a:r>
              <a:rPr lang="hu-HU" b="1" dirty="0">
                <a:solidFill>
                  <a:srgbClr val="FF0000"/>
                </a:solidFill>
              </a:rPr>
              <a:t>veszélyeztetett személyek mentése.</a:t>
            </a:r>
            <a:endParaRPr lang="hu-HU" sz="1200" dirty="0">
              <a:solidFill>
                <a:srgbClr val="FF0000"/>
              </a:solidFill>
            </a:endParaRPr>
          </a:p>
          <a:p>
            <a:pPr lvl="1"/>
            <a:r>
              <a:rPr lang="hu-HU" dirty="0">
                <a:solidFill>
                  <a:srgbClr val="FF0000"/>
                </a:solidFill>
              </a:rPr>
              <a:t>a </a:t>
            </a:r>
            <a:r>
              <a:rPr lang="hu-HU" b="1" dirty="0">
                <a:solidFill>
                  <a:srgbClr val="FF0000"/>
                </a:solidFill>
              </a:rPr>
              <a:t>tűz terjedésének megakadályozása</a:t>
            </a:r>
            <a:r>
              <a:rPr lang="hu-HU" dirty="0">
                <a:solidFill>
                  <a:srgbClr val="FF0000"/>
                </a:solidFill>
              </a:rPr>
              <a:t>,</a:t>
            </a:r>
            <a:endParaRPr lang="hu-HU" sz="1200" dirty="0">
              <a:solidFill>
                <a:srgbClr val="FF0000"/>
              </a:solidFill>
            </a:endParaRPr>
          </a:p>
          <a:p>
            <a:pPr lvl="1"/>
            <a:r>
              <a:rPr lang="hu-HU" dirty="0">
                <a:solidFill>
                  <a:srgbClr val="FF0000"/>
                </a:solidFill>
              </a:rPr>
              <a:t>az </a:t>
            </a:r>
            <a:r>
              <a:rPr lang="hu-HU" b="1" dirty="0">
                <a:solidFill>
                  <a:srgbClr val="FF0000"/>
                </a:solidFill>
              </a:rPr>
              <a:t>anyagi javak védelme</a:t>
            </a:r>
            <a:r>
              <a:rPr lang="hu-HU" dirty="0">
                <a:solidFill>
                  <a:srgbClr val="FF0000"/>
                </a:solidFill>
              </a:rPr>
              <a:t>,</a:t>
            </a:r>
            <a:endParaRPr lang="hu-HU" sz="1200" dirty="0">
              <a:solidFill>
                <a:srgbClr val="FF0000"/>
              </a:solidFill>
            </a:endParaRPr>
          </a:p>
          <a:p>
            <a:pPr lvl="1"/>
            <a:r>
              <a:rPr lang="hu-HU" dirty="0">
                <a:solidFill>
                  <a:srgbClr val="FF0000"/>
                </a:solidFill>
              </a:rPr>
              <a:t>a </a:t>
            </a:r>
            <a:r>
              <a:rPr lang="hu-HU" b="1" dirty="0">
                <a:solidFill>
                  <a:srgbClr val="FF0000"/>
                </a:solidFill>
              </a:rPr>
              <a:t>tűz oltása</a:t>
            </a:r>
            <a:r>
              <a:rPr lang="hu-HU" dirty="0">
                <a:solidFill>
                  <a:srgbClr val="FF0000"/>
                </a:solidFill>
              </a:rPr>
              <a:t> és</a:t>
            </a:r>
            <a:endParaRPr lang="hu-HU" sz="1200" dirty="0">
              <a:solidFill>
                <a:srgbClr val="FF0000"/>
              </a:solidFill>
            </a:endParaRPr>
          </a:p>
          <a:p>
            <a:pPr lvl="1"/>
            <a:r>
              <a:rPr lang="hu-HU" dirty="0">
                <a:solidFill>
                  <a:srgbClr val="FF0000"/>
                </a:solidFill>
              </a:rPr>
              <a:t>a </a:t>
            </a:r>
            <a:r>
              <a:rPr lang="hu-HU" b="1" dirty="0">
                <a:solidFill>
                  <a:srgbClr val="FF0000"/>
                </a:solidFill>
              </a:rPr>
              <a:t>szükséges biztonsági intézkedések megtétele</a:t>
            </a:r>
            <a:r>
              <a:rPr lang="hu-HU" dirty="0">
                <a:solidFill>
                  <a:srgbClr val="FF0000"/>
                </a:solidFill>
              </a:rPr>
              <a:t>, továbbá</a:t>
            </a:r>
            <a:endParaRPr lang="hu-HU" sz="1200" dirty="0">
              <a:solidFill>
                <a:srgbClr val="FF0000"/>
              </a:solidFill>
            </a:endParaRPr>
          </a:p>
          <a:p>
            <a:pPr lvl="1"/>
            <a:r>
              <a:rPr lang="hu-HU" dirty="0">
                <a:solidFill>
                  <a:srgbClr val="FF0000"/>
                </a:solidFill>
              </a:rPr>
              <a:t>a </a:t>
            </a:r>
            <a:r>
              <a:rPr lang="hu-HU" b="1" dirty="0">
                <a:solidFill>
                  <a:srgbClr val="FF0000"/>
                </a:solidFill>
              </a:rPr>
              <a:t>tűz közvetlen veszélyének elhárítása.</a:t>
            </a:r>
            <a:endParaRPr lang="hu-HU" sz="1200" dirty="0">
              <a:solidFill>
                <a:srgbClr val="FF0000"/>
              </a:solidFill>
            </a:endParaRPr>
          </a:p>
          <a:p>
            <a:endParaRPr lang="hu-HU" dirty="0">
              <a:solidFill>
                <a:srgbClr val="FF0000"/>
              </a:solidFill>
            </a:endParaRPr>
          </a:p>
        </p:txBody>
      </p:sp>
    </p:spTree>
    <p:extLst>
      <p:ext uri="{BB962C8B-B14F-4D97-AF65-F5344CB8AC3E}">
        <p14:creationId xmlns:p14="http://schemas.microsoft.com/office/powerpoint/2010/main" val="2823144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297. </a:t>
            </a:r>
            <a:r>
              <a:rPr lang="hu-HU" dirty="0"/>
              <a:t>Melyek az intézkedés szakmai szabályai a támadáselhárító eszköz alkalmazásakor? Válassza ki, és karikázással jelölje be a helyes válaszok betűjelét</a:t>
            </a:r>
            <a:r>
              <a:rPr lang="hu-HU" dirty="0" smtClean="0"/>
              <a:t>!</a:t>
            </a:r>
            <a:endParaRPr lang="hu-HU" dirty="0"/>
          </a:p>
        </p:txBody>
      </p:sp>
      <p:sp>
        <p:nvSpPr>
          <p:cNvPr id="3" name="Tartalom helye 2"/>
          <p:cNvSpPr>
            <a:spLocks noGrp="1"/>
          </p:cNvSpPr>
          <p:nvPr>
            <p:ph idx="1"/>
          </p:nvPr>
        </p:nvSpPr>
        <p:spPr>
          <a:xfrm>
            <a:off x="477788" y="1484784"/>
            <a:ext cx="10188626" cy="5040560"/>
          </a:xfrm>
        </p:spPr>
        <p:txBody>
          <a:bodyPr>
            <a:normAutofit fontScale="92500" lnSpcReduction="10000"/>
          </a:bodyPr>
          <a:lstStyle/>
          <a:p>
            <a:endParaRPr lang="hu-HU" dirty="0"/>
          </a:p>
          <a:p>
            <a:pPr marL="731520" lvl="1" indent="-457200">
              <a:buFont typeface="+mj-lt"/>
              <a:buAutoNum type="alphaLcParenR"/>
            </a:pPr>
            <a:r>
              <a:rPr lang="hu-HU" dirty="0"/>
              <a:t>A szolgálatvezető utasítása alapján alkalmazza a támadás-elhárító eszközt</a:t>
            </a:r>
            <a:endParaRPr lang="hu-HU" sz="1200" dirty="0"/>
          </a:p>
          <a:p>
            <a:pPr marL="731520" lvl="1" indent="-457200">
              <a:buFont typeface="+mj-lt"/>
              <a:buAutoNum type="alphaLcParenR"/>
            </a:pPr>
            <a:r>
              <a:rPr lang="hu-HU" b="1" dirty="0">
                <a:solidFill>
                  <a:srgbClr val="FF0000"/>
                </a:solidFill>
              </a:rPr>
              <a:t>Az őr köteles jelentést tenni és írni az intézkedés után</a:t>
            </a:r>
            <a:endParaRPr lang="hu-HU" sz="1200" dirty="0">
              <a:solidFill>
                <a:srgbClr val="FF0000"/>
              </a:solidFill>
            </a:endParaRPr>
          </a:p>
          <a:p>
            <a:pPr marL="731520" lvl="1" indent="-457200">
              <a:buFont typeface="+mj-lt"/>
              <a:buAutoNum type="alphaLcParenR"/>
            </a:pPr>
            <a:r>
              <a:rPr lang="hu-HU" b="1" dirty="0">
                <a:solidFill>
                  <a:srgbClr val="FF0000"/>
                </a:solidFill>
              </a:rPr>
              <a:t>Kerülni kell a sérülés okozását</a:t>
            </a:r>
            <a:endParaRPr lang="hu-HU" sz="1200" dirty="0">
              <a:solidFill>
                <a:srgbClr val="FF0000"/>
              </a:solidFill>
            </a:endParaRPr>
          </a:p>
          <a:p>
            <a:pPr marL="731520" lvl="1" indent="-457200">
              <a:buFont typeface="+mj-lt"/>
              <a:buAutoNum type="alphaLcParenR"/>
            </a:pPr>
            <a:r>
              <a:rPr lang="hu-HU" b="1" dirty="0">
                <a:solidFill>
                  <a:srgbClr val="FF0000"/>
                </a:solidFill>
              </a:rPr>
              <a:t>Felhívja a jogsértőt a magatartása abbahagyására (feltéve hogy az intézkedés célját ezzel nem veszélyezteti)</a:t>
            </a:r>
            <a:endParaRPr lang="hu-HU" sz="1200" dirty="0">
              <a:solidFill>
                <a:srgbClr val="FF0000"/>
              </a:solidFill>
            </a:endParaRPr>
          </a:p>
          <a:p>
            <a:pPr marL="731520" lvl="1" indent="-457200">
              <a:buFont typeface="+mj-lt"/>
              <a:buAutoNum type="alphaLcParenR"/>
            </a:pPr>
            <a:r>
              <a:rPr lang="hu-HU" dirty="0"/>
              <a:t>Minden esetben orvost hív a támadás-elhárító eszköz alkalmazása után</a:t>
            </a:r>
            <a:endParaRPr lang="hu-HU" sz="1200" dirty="0"/>
          </a:p>
          <a:p>
            <a:pPr marL="731520" lvl="1" indent="-457200">
              <a:buFont typeface="+mj-lt"/>
              <a:buAutoNum type="alphaLcParenR"/>
            </a:pPr>
            <a:r>
              <a:rPr lang="hu-HU" dirty="0"/>
              <a:t>Az eredménytelen intézkedés nyomán jelentést tesz a megbízónak</a:t>
            </a:r>
            <a:endParaRPr lang="hu-HU" sz="1200" dirty="0"/>
          </a:p>
          <a:p>
            <a:pPr marL="731520" lvl="1" indent="-457200">
              <a:buFont typeface="+mj-lt"/>
              <a:buAutoNum type="alphaLcParenR"/>
            </a:pPr>
            <a:r>
              <a:rPr lang="hu-HU" b="1" dirty="0">
                <a:solidFill>
                  <a:srgbClr val="FF0000"/>
                </a:solidFill>
              </a:rPr>
              <a:t>Figyelmeztet. hogy támadáselhárító eszközt fog alkalmazni. ha a jogsértő nem hagy fel a jogellenes magatartásával</a:t>
            </a:r>
            <a:endParaRPr lang="hu-HU" sz="1200" dirty="0">
              <a:solidFill>
                <a:srgbClr val="FF0000"/>
              </a:solidFill>
            </a:endParaRPr>
          </a:p>
          <a:p>
            <a:pPr marL="731520" lvl="1" indent="-457200">
              <a:buFont typeface="+mj-lt"/>
              <a:buAutoNum type="alphaLcParenR"/>
            </a:pPr>
            <a:r>
              <a:rPr lang="hu-HU" b="1" dirty="0">
                <a:solidFill>
                  <a:srgbClr val="FF0000"/>
                </a:solidFill>
              </a:rPr>
              <a:t>Betartja a fokozatosság elvét. ha többlépcsős intézkedésre van módja</a:t>
            </a:r>
            <a:endParaRPr lang="hu-HU" sz="1200" dirty="0">
              <a:solidFill>
                <a:srgbClr val="FF0000"/>
              </a:solidFill>
            </a:endParaRPr>
          </a:p>
          <a:p>
            <a:pPr marL="731520" lvl="1" indent="-457200">
              <a:buFont typeface="+mj-lt"/>
              <a:buAutoNum type="alphaLcParenR"/>
            </a:pPr>
            <a:r>
              <a:rPr lang="hu-HU" b="1" dirty="0">
                <a:solidFill>
                  <a:srgbClr val="FF0000"/>
                </a:solidFill>
              </a:rPr>
              <a:t>Elhárítja a támadást (ha az nem idéz vele elő nagyobb veszélyt. kárt)</a:t>
            </a:r>
            <a:endParaRPr lang="hu-HU" sz="1200" dirty="0">
              <a:solidFill>
                <a:srgbClr val="FF0000"/>
              </a:solidFill>
            </a:endParaRPr>
          </a:p>
          <a:p>
            <a:pPr marL="731520" lvl="1" indent="-457200">
              <a:buFont typeface="+mj-lt"/>
              <a:buAutoNum type="alphaLcParenR"/>
            </a:pPr>
            <a:r>
              <a:rPr lang="hu-HU" dirty="0"/>
              <a:t>Minden esetben rendőrt hív a támadás-elhárító eszköz alkalmazása után</a:t>
            </a:r>
            <a:endParaRPr lang="hu-HU" sz="1200" dirty="0"/>
          </a:p>
          <a:p>
            <a:pPr marL="0" indent="0">
              <a:buNone/>
            </a:pPr>
            <a:endParaRPr lang="hu-HU" b="1" dirty="0" smtClean="0"/>
          </a:p>
          <a:p>
            <a:pPr marL="0" indent="0">
              <a:buNone/>
            </a:pPr>
            <a:r>
              <a:rPr lang="hu-HU" b="1" dirty="0" smtClean="0">
                <a:solidFill>
                  <a:srgbClr val="FF0000"/>
                </a:solidFill>
              </a:rPr>
              <a:t>Megoldás</a:t>
            </a:r>
            <a:r>
              <a:rPr lang="hu-HU" b="1" dirty="0">
                <a:solidFill>
                  <a:srgbClr val="FF0000"/>
                </a:solidFill>
              </a:rPr>
              <a:t>: b), c), d), g), h), i)</a:t>
            </a:r>
            <a:endParaRPr lang="hu-HU" sz="1400" dirty="0">
              <a:solidFill>
                <a:srgbClr val="FF0000"/>
              </a:solidFill>
            </a:endParaRPr>
          </a:p>
          <a:p>
            <a:endParaRPr lang="hu-HU" dirty="0"/>
          </a:p>
        </p:txBody>
      </p:sp>
    </p:spTree>
    <p:extLst>
      <p:ext uri="{BB962C8B-B14F-4D97-AF65-F5344CB8AC3E}">
        <p14:creationId xmlns:p14="http://schemas.microsoft.com/office/powerpoint/2010/main" val="197215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lgn="l"/>
            <a:r>
              <a:rPr lang="hu-HU" dirty="0" smtClean="0"/>
              <a:t>298. </a:t>
            </a:r>
            <a:r>
              <a:rPr lang="hu-HU" dirty="0"/>
              <a:t>Sorolja fel, hogy a hatályos szabályok alapján milyen feltételek mellett kaphat a kérelmező magánszemély személy- és vagyonőri igazolványt!</a:t>
            </a:r>
            <a:br>
              <a:rPr lang="hu-HU" dirty="0"/>
            </a:br>
            <a:endParaRPr lang="hu-HU" dirty="0"/>
          </a:p>
        </p:txBody>
      </p:sp>
      <p:sp>
        <p:nvSpPr>
          <p:cNvPr id="3" name="Tartalom helye 2"/>
          <p:cNvSpPr>
            <a:spLocks noGrp="1"/>
          </p:cNvSpPr>
          <p:nvPr>
            <p:ph idx="1"/>
          </p:nvPr>
        </p:nvSpPr>
        <p:spPr>
          <a:xfrm>
            <a:off x="703026" y="1700808"/>
            <a:ext cx="10620674" cy="4824536"/>
          </a:xfrm>
        </p:spPr>
        <p:txBody>
          <a:bodyPr>
            <a:normAutofit fontScale="77500" lnSpcReduction="20000"/>
          </a:bodyPr>
          <a:lstStyle/>
          <a:p>
            <a:pPr marL="0" indent="0">
              <a:buNone/>
            </a:pPr>
            <a:r>
              <a:rPr lang="hu-HU" dirty="0">
                <a:solidFill>
                  <a:srgbClr val="FF0000"/>
                </a:solidFill>
              </a:rPr>
              <a:t>Megoldás:</a:t>
            </a:r>
          </a:p>
          <a:p>
            <a:pPr>
              <a:buFont typeface="Corbel" panose="020B0503020204020204" pitchFamily="34" charset="0"/>
              <a:buChar char="−"/>
            </a:pPr>
            <a:r>
              <a:rPr lang="hu-HU" dirty="0">
                <a:solidFill>
                  <a:srgbClr val="FF0000"/>
                </a:solidFill>
              </a:rPr>
              <a:t>Az a kérelmező kaphat személy-és vagyonőri igazolványt aki:</a:t>
            </a:r>
          </a:p>
          <a:p>
            <a:pPr>
              <a:buFont typeface="Corbel" panose="020B0503020204020204" pitchFamily="34" charset="0"/>
              <a:buChar char="−"/>
            </a:pPr>
            <a:r>
              <a:rPr lang="hu-HU" dirty="0" smtClean="0">
                <a:solidFill>
                  <a:srgbClr val="FF0000"/>
                </a:solidFill>
              </a:rPr>
              <a:t>Nagykorú</a:t>
            </a:r>
            <a:r>
              <a:rPr lang="hu-HU" dirty="0">
                <a:solidFill>
                  <a:srgbClr val="FF0000"/>
                </a:solidFill>
              </a:rPr>
              <a:t>,</a:t>
            </a:r>
          </a:p>
          <a:p>
            <a:pPr>
              <a:buFont typeface="Corbel" panose="020B0503020204020204" pitchFamily="34" charset="0"/>
              <a:buChar char="−"/>
            </a:pPr>
            <a:r>
              <a:rPr lang="hu-HU" dirty="0" smtClean="0">
                <a:solidFill>
                  <a:srgbClr val="FF0000"/>
                </a:solidFill>
              </a:rPr>
              <a:t>cselekvőképes</a:t>
            </a:r>
            <a:r>
              <a:rPr lang="hu-HU" dirty="0">
                <a:solidFill>
                  <a:srgbClr val="FF0000"/>
                </a:solidFill>
              </a:rPr>
              <a:t>,</a:t>
            </a:r>
          </a:p>
          <a:p>
            <a:pPr>
              <a:buFont typeface="Corbel" panose="020B0503020204020204" pitchFamily="34" charset="0"/>
              <a:buChar char="−"/>
            </a:pPr>
            <a:r>
              <a:rPr lang="hu-HU" dirty="0" smtClean="0">
                <a:solidFill>
                  <a:srgbClr val="FF0000"/>
                </a:solidFill>
              </a:rPr>
              <a:t>büntetlen </a:t>
            </a:r>
            <a:r>
              <a:rPr lang="hu-HU" dirty="0">
                <a:solidFill>
                  <a:srgbClr val="FF0000"/>
                </a:solidFill>
              </a:rPr>
              <a:t>előéletű, </a:t>
            </a:r>
          </a:p>
          <a:p>
            <a:pPr>
              <a:buFont typeface="Corbel" panose="020B0503020204020204" pitchFamily="34" charset="0"/>
              <a:buChar char="−"/>
            </a:pPr>
            <a:r>
              <a:rPr lang="hu-HU" dirty="0" smtClean="0">
                <a:solidFill>
                  <a:srgbClr val="FF0000"/>
                </a:solidFill>
              </a:rPr>
              <a:t>nem </a:t>
            </a:r>
            <a:r>
              <a:rPr lang="hu-HU" dirty="0">
                <a:solidFill>
                  <a:srgbClr val="FF0000"/>
                </a:solidFill>
              </a:rPr>
              <a:t>áll korábbi bűncselekménye miatt korlátozó rendelkezés hatálya alatt,</a:t>
            </a:r>
          </a:p>
          <a:p>
            <a:pPr>
              <a:buFont typeface="Corbel" panose="020B0503020204020204" pitchFamily="34" charset="0"/>
              <a:buChar char="−"/>
            </a:pPr>
            <a:r>
              <a:rPr lang="hu-HU" dirty="0" smtClean="0">
                <a:solidFill>
                  <a:srgbClr val="FF0000"/>
                </a:solidFill>
              </a:rPr>
              <a:t>az </a:t>
            </a:r>
            <a:r>
              <a:rPr lang="hu-HU" dirty="0">
                <a:solidFill>
                  <a:srgbClr val="FF0000"/>
                </a:solidFill>
              </a:rPr>
              <a:t>Európai Gazdasági Térség valamelyik tagállamának állampolgára,</a:t>
            </a:r>
          </a:p>
          <a:p>
            <a:pPr>
              <a:buFont typeface="Corbel" panose="020B0503020204020204" pitchFamily="34" charset="0"/>
              <a:buChar char="−"/>
            </a:pPr>
            <a:r>
              <a:rPr lang="hu-HU" dirty="0" smtClean="0">
                <a:solidFill>
                  <a:srgbClr val="FF0000"/>
                </a:solidFill>
              </a:rPr>
              <a:t>külön </a:t>
            </a:r>
            <a:r>
              <a:rPr lang="hu-HU" dirty="0">
                <a:solidFill>
                  <a:srgbClr val="FF0000"/>
                </a:solidFill>
              </a:rPr>
              <a:t>jogszabályban meghatározott szakképesítéssel rendelkezik,</a:t>
            </a:r>
          </a:p>
          <a:p>
            <a:pPr>
              <a:buFont typeface="Corbel" panose="020B0503020204020204" pitchFamily="34" charset="0"/>
              <a:buChar char="−"/>
            </a:pPr>
            <a:r>
              <a:rPr lang="hu-HU" dirty="0" smtClean="0">
                <a:solidFill>
                  <a:srgbClr val="FF0000"/>
                </a:solidFill>
              </a:rPr>
              <a:t>nem </a:t>
            </a:r>
            <a:r>
              <a:rPr lang="hu-HU" dirty="0">
                <a:solidFill>
                  <a:srgbClr val="FF0000"/>
                </a:solidFill>
              </a:rPr>
              <a:t>folyik ellene kétévi vagy ennél hosszabb tartamú szabadságvesztéssel fenyegetett szándékos bűncselekmény elkövetésének gyanúja miatt büntetőeljárás,</a:t>
            </a:r>
          </a:p>
          <a:p>
            <a:pPr>
              <a:buFont typeface="Corbel" panose="020B0503020204020204" pitchFamily="34" charset="0"/>
              <a:buChar char="−"/>
            </a:pPr>
            <a:r>
              <a:rPr lang="hu-HU" dirty="0" smtClean="0">
                <a:solidFill>
                  <a:srgbClr val="FF0000"/>
                </a:solidFill>
              </a:rPr>
              <a:t>nem </a:t>
            </a:r>
            <a:r>
              <a:rPr lang="hu-HU" dirty="0">
                <a:solidFill>
                  <a:srgbClr val="FF0000"/>
                </a:solidFill>
              </a:rPr>
              <a:t>tiltották el jogerös bírói ítélettel e törvény hatálya alá tartozó foglalkozástól,</a:t>
            </a:r>
          </a:p>
          <a:p>
            <a:pPr>
              <a:buFont typeface="Corbel" panose="020B0503020204020204" pitchFamily="34" charset="0"/>
              <a:buChar char="−"/>
            </a:pPr>
            <a:r>
              <a:rPr lang="hu-HU" dirty="0" smtClean="0">
                <a:solidFill>
                  <a:srgbClr val="FF0000"/>
                </a:solidFill>
              </a:rPr>
              <a:t>megfizette </a:t>
            </a:r>
            <a:r>
              <a:rPr lang="hu-HU" dirty="0">
                <a:solidFill>
                  <a:srgbClr val="FF0000"/>
                </a:solidFill>
              </a:rPr>
              <a:t>az eljárási díjat</a:t>
            </a:r>
          </a:p>
          <a:p>
            <a:endParaRPr lang="hu-HU" dirty="0">
              <a:solidFill>
                <a:srgbClr val="FF0000"/>
              </a:solidFill>
            </a:endParaRPr>
          </a:p>
        </p:txBody>
      </p:sp>
    </p:spTree>
    <p:extLst>
      <p:ext uri="{BB962C8B-B14F-4D97-AF65-F5344CB8AC3E}">
        <p14:creationId xmlns:p14="http://schemas.microsoft.com/office/powerpoint/2010/main" val="140386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sz="2400" dirty="0"/>
              <a:t>2. Válasza ki hogy a 2005. évi CXXXIII. tv. miről szól és mit szabályoz</a:t>
            </a:r>
            <a:r>
              <a:rPr lang="hu-HU" sz="2400" dirty="0" smtClean="0"/>
              <a:t>.</a:t>
            </a:r>
            <a:endParaRPr lang="hu-HU" sz="2400" dirty="0"/>
          </a:p>
        </p:txBody>
      </p:sp>
      <p:sp>
        <p:nvSpPr>
          <p:cNvPr id="3" name="Tartalom helye 2"/>
          <p:cNvSpPr>
            <a:spLocks noGrp="1"/>
          </p:cNvSpPr>
          <p:nvPr>
            <p:ph idx="1"/>
          </p:nvPr>
        </p:nvSpPr>
        <p:spPr>
          <a:xfrm>
            <a:off x="1269876" y="1700808"/>
            <a:ext cx="9396538" cy="4471392"/>
          </a:xfrm>
        </p:spPr>
        <p:txBody>
          <a:bodyPr>
            <a:normAutofit/>
          </a:bodyPr>
          <a:lstStyle/>
          <a:p>
            <a:pPr marL="0" indent="0">
              <a:buNone/>
            </a:pPr>
            <a:r>
              <a:rPr lang="hu-HU" dirty="0"/>
              <a:t> </a:t>
            </a:r>
          </a:p>
          <a:p>
            <a:pPr marL="457200" lvl="0" indent="-457200">
              <a:buFont typeface="+mj-lt"/>
              <a:buAutoNum type="alphaLcParenR"/>
            </a:pPr>
            <a:r>
              <a:rPr lang="hu-HU" dirty="0">
                <a:solidFill>
                  <a:srgbClr val="FF0000"/>
                </a:solidFill>
              </a:rPr>
              <a:t>a személy- és vagyonvédelmi, valamint a magánnyomozói tevékenység szabályairól,</a:t>
            </a:r>
          </a:p>
          <a:p>
            <a:pPr marL="457200" lvl="0" indent="-457200">
              <a:buFont typeface="+mj-lt"/>
              <a:buAutoNum type="alphaLcParenR"/>
            </a:pPr>
            <a:r>
              <a:rPr lang="hu-HU" dirty="0"/>
              <a:t>a szabálysértésekről, a szabálysértési eljárásról és a szabálysértési nyilvántartási rendszerről,</a:t>
            </a:r>
          </a:p>
          <a:p>
            <a:pPr marL="457200" lvl="0" indent="-457200">
              <a:buFont typeface="+mj-lt"/>
              <a:buAutoNum type="alphaLcParenR"/>
            </a:pPr>
            <a:r>
              <a:rPr lang="hu-HU" dirty="0"/>
              <a:t>a Büntető Törvénykönyvről,</a:t>
            </a:r>
          </a:p>
          <a:p>
            <a:pPr marL="457200" lvl="0" indent="-457200">
              <a:buFont typeface="+mj-lt"/>
              <a:buAutoNum type="alphaLcParenR"/>
            </a:pPr>
            <a:r>
              <a:rPr lang="hu-HU" dirty="0"/>
              <a:t>alkotmányról</a:t>
            </a:r>
          </a:p>
          <a:p>
            <a:pPr marL="0" indent="0">
              <a:buNone/>
            </a:pPr>
            <a:endParaRPr lang="hu-HU" i="1" dirty="0"/>
          </a:p>
          <a:p>
            <a:pPr>
              <a:buFont typeface="Wingdings" panose="05000000000000000000" pitchFamily="2" charset="2"/>
              <a:buChar char="§"/>
            </a:pPr>
            <a:endParaRPr lang="hu-HU" i="1" dirty="0"/>
          </a:p>
          <a:p>
            <a:endParaRPr lang="hu-HU" dirty="0"/>
          </a:p>
        </p:txBody>
      </p:sp>
    </p:spTree>
    <p:extLst>
      <p:ext uri="{BB962C8B-B14F-4D97-AF65-F5344CB8AC3E}">
        <p14:creationId xmlns:p14="http://schemas.microsoft.com/office/powerpoint/2010/main" val="338346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21280" cy="1020762"/>
          </a:xfrm>
        </p:spPr>
        <p:txBody>
          <a:bodyPr>
            <a:noAutofit/>
          </a:bodyPr>
          <a:lstStyle/>
          <a:p>
            <a:pPr lvl="0"/>
            <a:r>
              <a:rPr lang="hu-HU" sz="2200" dirty="0" smtClean="0"/>
              <a:t>29. Döntse </a:t>
            </a:r>
            <a:r>
              <a:rPr lang="hu-HU" sz="2200" dirty="0"/>
              <a:t>el, hogy az alábbi megfogalmazás igaz vagy hamis a személy- és vagyonvédelmi, valamint a magánnyomozói tevékenység szabályairól szóló 2005. évi CXXXIII. törvényben szabályozott tervező-szerelő tevékenységre</a:t>
            </a:r>
            <a:r>
              <a:rPr lang="hu-HU" sz="2200" dirty="0" smtClean="0"/>
              <a:t>.</a:t>
            </a:r>
            <a:endParaRPr lang="hu-HU" sz="2200" dirty="0"/>
          </a:p>
        </p:txBody>
      </p:sp>
      <p:sp>
        <p:nvSpPr>
          <p:cNvPr id="3" name="Tartalom helye 2"/>
          <p:cNvSpPr>
            <a:spLocks noGrp="1"/>
          </p:cNvSpPr>
          <p:nvPr>
            <p:ph idx="1"/>
          </p:nvPr>
        </p:nvSpPr>
        <p:spPr/>
        <p:txBody>
          <a:bodyPr>
            <a:normAutofit/>
          </a:bodyPr>
          <a:lstStyle/>
          <a:p>
            <a:pPr marL="0" indent="0" algn="just">
              <a:buNone/>
            </a:pPr>
            <a:r>
              <a:rPr lang="hu-HU" dirty="0"/>
              <a:t>„E törvény alkalmazásában tervező-szerelő tevékenységnek minősül az elektronikai vagy mechanikai vagyonvédelmi rendszerek tervezése, telepítése, szerelése, üzemeltetése, felügyelete, karbantartása, javítása, továbbá a beléptető rendszer és a betörésjelző rendszer létesítésének, karbantartásának, illetve a térfelügyeleti rendszerhez és a távfelügyeleti rendszerhez kapcsolódó reagálószolgálat működésének körében végzett tevékenységet is.”</a:t>
            </a:r>
          </a:p>
          <a:p>
            <a:pPr marL="0" indent="0">
              <a:buNone/>
            </a:pPr>
            <a:r>
              <a:rPr lang="hu-HU" dirty="0"/>
              <a:t> </a:t>
            </a:r>
          </a:p>
          <a:p>
            <a:pPr marL="457200" lvl="0" indent="-457200">
              <a:buFont typeface="+mj-lt"/>
              <a:buAutoNum type="alphaLcParenR"/>
            </a:pPr>
            <a:r>
              <a:rPr lang="hu-HU" dirty="0"/>
              <a:t>Igaz</a:t>
            </a:r>
          </a:p>
          <a:p>
            <a:pPr marL="457200" lvl="0" indent="-457200">
              <a:buFont typeface="+mj-lt"/>
              <a:buAutoNum type="alphaLcParenR"/>
            </a:pPr>
            <a:r>
              <a:rPr lang="hu-HU" dirty="0">
                <a:solidFill>
                  <a:srgbClr val="FF0000"/>
                </a:solidFill>
              </a:rPr>
              <a:t>Hamis</a:t>
            </a:r>
          </a:p>
          <a:p>
            <a:endParaRPr lang="hu-HU" dirty="0"/>
          </a:p>
        </p:txBody>
      </p:sp>
    </p:spTree>
    <p:extLst>
      <p:ext uri="{BB962C8B-B14F-4D97-AF65-F5344CB8AC3E}">
        <p14:creationId xmlns:p14="http://schemas.microsoft.com/office/powerpoint/2010/main" val="340304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404664"/>
            <a:ext cx="11503198" cy="1020762"/>
          </a:xfrm>
        </p:spPr>
        <p:txBody>
          <a:bodyPr/>
          <a:lstStyle/>
          <a:p>
            <a:pPr lvl="0" algn="l"/>
            <a:r>
              <a:rPr lang="hu-HU" dirty="0" smtClean="0"/>
              <a:t>299. </a:t>
            </a:r>
            <a:r>
              <a:rPr lang="hu-HU" dirty="0"/>
              <a:t>Sorolja fel, hogy a munkavédelmi rendelkezések alapján általában mit kell ismernie minden dolgozóknak bármely munkahelyen!</a:t>
            </a:r>
            <a:br>
              <a:rPr lang="hu-HU" dirty="0"/>
            </a:br>
            <a:endParaRPr lang="hu-HU" dirty="0"/>
          </a:p>
        </p:txBody>
      </p:sp>
      <p:sp>
        <p:nvSpPr>
          <p:cNvPr id="3" name="Tartalom helye 2"/>
          <p:cNvSpPr>
            <a:spLocks noGrp="1"/>
          </p:cNvSpPr>
          <p:nvPr>
            <p:ph idx="1"/>
          </p:nvPr>
        </p:nvSpPr>
        <p:spPr/>
        <p:txBody>
          <a:bodyPr/>
          <a:lstStyle/>
          <a:p>
            <a:pPr marL="0" indent="0">
              <a:buNone/>
            </a:pPr>
            <a:r>
              <a:rPr lang="hu-HU" b="1" dirty="0"/>
              <a:t>Megoldás:</a:t>
            </a:r>
            <a:endParaRPr lang="hu-HU" dirty="0"/>
          </a:p>
          <a:p>
            <a:pPr lvl="0">
              <a:buFont typeface="Corbel" panose="020B0503020204020204" pitchFamily="34" charset="0"/>
              <a:buChar char="−"/>
            </a:pPr>
            <a:r>
              <a:rPr lang="hu-HU" b="1" dirty="0">
                <a:solidFill>
                  <a:srgbClr val="FF0000"/>
                </a:solidFill>
              </a:rPr>
              <a:t>A munkahelyi veszélyforrásokat </a:t>
            </a:r>
            <a:r>
              <a:rPr lang="hu-HU" dirty="0">
                <a:solidFill>
                  <a:srgbClr val="FF0000"/>
                </a:solidFill>
              </a:rPr>
              <a:t>(1 pont) </a:t>
            </a:r>
          </a:p>
          <a:p>
            <a:pPr lvl="0">
              <a:buFont typeface="Corbel" panose="020B0503020204020204" pitchFamily="34" charset="0"/>
              <a:buChar char="−"/>
            </a:pPr>
            <a:r>
              <a:rPr lang="hu-HU" b="1" dirty="0">
                <a:solidFill>
                  <a:srgbClr val="FF0000"/>
                </a:solidFill>
              </a:rPr>
              <a:t>az ellenük való védekezés módiát</a:t>
            </a:r>
            <a:r>
              <a:rPr lang="hu-HU" dirty="0">
                <a:solidFill>
                  <a:srgbClr val="FF0000"/>
                </a:solidFill>
              </a:rPr>
              <a:t>, (1 pont) </a:t>
            </a:r>
          </a:p>
          <a:p>
            <a:pPr lvl="0">
              <a:buFont typeface="Corbel" panose="020B0503020204020204" pitchFamily="34" charset="0"/>
              <a:buChar char="−"/>
            </a:pPr>
            <a:r>
              <a:rPr lang="hu-HU" b="1" dirty="0">
                <a:solidFill>
                  <a:srgbClr val="FF0000"/>
                </a:solidFill>
              </a:rPr>
              <a:t>az egészséget nem veszélyeztető és biztonságos munkavégzés feltételeit.</a:t>
            </a:r>
            <a:r>
              <a:rPr lang="hu-HU" dirty="0">
                <a:solidFill>
                  <a:srgbClr val="FF0000"/>
                </a:solidFill>
              </a:rPr>
              <a:t> (2 pont) </a:t>
            </a:r>
          </a:p>
          <a:p>
            <a:pPr lvl="0">
              <a:buFont typeface="Corbel" panose="020B0503020204020204" pitchFamily="34" charset="0"/>
              <a:buChar char="−"/>
            </a:pPr>
            <a:r>
              <a:rPr lang="hu-HU" b="1" dirty="0">
                <a:solidFill>
                  <a:srgbClr val="FF0000"/>
                </a:solidFill>
              </a:rPr>
              <a:t>a mentési tervnek a munkahely egészére</a:t>
            </a:r>
            <a:r>
              <a:rPr lang="hu-HU" dirty="0">
                <a:solidFill>
                  <a:srgbClr val="FF0000"/>
                </a:solidFill>
              </a:rPr>
              <a:t>, valamint </a:t>
            </a:r>
            <a:r>
              <a:rPr lang="hu-HU" b="1" dirty="0">
                <a:solidFill>
                  <a:srgbClr val="FF0000"/>
                </a:solidFill>
              </a:rPr>
              <a:t>az egyes munkafolyamatok tekintetében a dolgozóra vonatkozó részét. </a:t>
            </a:r>
            <a:r>
              <a:rPr lang="hu-HU" dirty="0">
                <a:solidFill>
                  <a:srgbClr val="FF0000"/>
                </a:solidFill>
              </a:rPr>
              <a:t>(2 pont)</a:t>
            </a:r>
          </a:p>
          <a:p>
            <a:endParaRPr lang="hu-HU" dirty="0"/>
          </a:p>
        </p:txBody>
      </p:sp>
    </p:spTree>
    <p:extLst>
      <p:ext uri="{BB962C8B-B14F-4D97-AF65-F5344CB8AC3E}">
        <p14:creationId xmlns:p14="http://schemas.microsoft.com/office/powerpoint/2010/main" val="405160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300. </a:t>
            </a:r>
            <a:r>
              <a:rPr lang="hu-HU" dirty="0"/>
              <a:t>Sorolja fel, hogy a biztonsági őr őrszolgálati tevékenysége milyen feladatokat foglal magában</a:t>
            </a:r>
            <a:r>
              <a:rPr lang="hu-HU" dirty="0" smtClean="0"/>
              <a:t>!</a:t>
            </a:r>
            <a:endParaRPr lang="hu-HU" dirty="0"/>
          </a:p>
        </p:txBody>
      </p:sp>
      <p:sp>
        <p:nvSpPr>
          <p:cNvPr id="3" name="Tartalom helye 2"/>
          <p:cNvSpPr>
            <a:spLocks noGrp="1"/>
          </p:cNvSpPr>
          <p:nvPr>
            <p:ph idx="1"/>
          </p:nvPr>
        </p:nvSpPr>
        <p:spPr>
          <a:xfrm>
            <a:off x="981844" y="1905000"/>
            <a:ext cx="9684570" cy="4267200"/>
          </a:xfrm>
        </p:spPr>
        <p:txBody>
          <a:bodyPr>
            <a:normAutofit fontScale="92500" lnSpcReduction="10000"/>
          </a:bodyPr>
          <a:lstStyle/>
          <a:p>
            <a:pPr marL="0" indent="0">
              <a:buNone/>
            </a:pPr>
            <a:r>
              <a:rPr lang="hu-HU" dirty="0">
                <a:solidFill>
                  <a:srgbClr val="FF0000"/>
                </a:solidFill>
              </a:rPr>
              <a:t>Megoldás:</a:t>
            </a:r>
          </a:p>
          <a:p>
            <a:pPr>
              <a:buFont typeface="Corbel" panose="020B0503020204020204" pitchFamily="34" charset="0"/>
              <a:buChar char="−"/>
            </a:pPr>
            <a:r>
              <a:rPr lang="hu-HU" dirty="0" smtClean="0">
                <a:solidFill>
                  <a:srgbClr val="FF0000"/>
                </a:solidFill>
              </a:rPr>
              <a:t>folyamatos </a:t>
            </a:r>
            <a:r>
              <a:rPr lang="hu-HU" dirty="0">
                <a:solidFill>
                  <a:srgbClr val="FF0000"/>
                </a:solidFill>
              </a:rPr>
              <a:t>figyelést, </a:t>
            </a:r>
          </a:p>
          <a:p>
            <a:pPr>
              <a:buFont typeface="Corbel" panose="020B0503020204020204" pitchFamily="34" charset="0"/>
              <a:buChar char="−"/>
            </a:pPr>
            <a:r>
              <a:rPr lang="hu-HU" dirty="0" smtClean="0">
                <a:solidFill>
                  <a:srgbClr val="FF0000"/>
                </a:solidFill>
              </a:rPr>
              <a:t>recepciós </a:t>
            </a:r>
            <a:r>
              <a:rPr lang="hu-HU" dirty="0">
                <a:solidFill>
                  <a:srgbClr val="FF0000"/>
                </a:solidFill>
              </a:rPr>
              <a:t>vagy információs szolgálatot, az ügyfelek útbaigazítását. felvilágosítását,  </a:t>
            </a:r>
          </a:p>
          <a:p>
            <a:pPr>
              <a:buFont typeface="Corbel" panose="020B0503020204020204" pitchFamily="34" charset="0"/>
              <a:buChar char="−"/>
            </a:pPr>
            <a:r>
              <a:rPr lang="hu-HU" dirty="0" smtClean="0">
                <a:solidFill>
                  <a:srgbClr val="FF0000"/>
                </a:solidFill>
              </a:rPr>
              <a:t>az </a:t>
            </a:r>
            <a:r>
              <a:rPr lang="hu-HU" dirty="0">
                <a:solidFill>
                  <a:srgbClr val="FF0000"/>
                </a:solidFill>
              </a:rPr>
              <a:t>objektumba való ki- és beléptetést,  </a:t>
            </a:r>
          </a:p>
          <a:p>
            <a:pPr>
              <a:buFont typeface="Corbel" panose="020B0503020204020204" pitchFamily="34" charset="0"/>
              <a:buChar char="−"/>
            </a:pPr>
            <a:r>
              <a:rPr lang="hu-HU" dirty="0" smtClean="0">
                <a:solidFill>
                  <a:srgbClr val="FF0000"/>
                </a:solidFill>
              </a:rPr>
              <a:t>a </a:t>
            </a:r>
            <a:r>
              <a:rPr lang="hu-HU" dirty="0">
                <a:solidFill>
                  <a:srgbClr val="FF0000"/>
                </a:solidFill>
              </a:rPr>
              <a:t>szállítmányok ellenőrzését,  </a:t>
            </a:r>
          </a:p>
          <a:p>
            <a:pPr>
              <a:buFont typeface="Corbel" panose="020B0503020204020204" pitchFamily="34" charset="0"/>
              <a:buChar char="−"/>
            </a:pPr>
            <a:r>
              <a:rPr lang="hu-HU" dirty="0" smtClean="0">
                <a:solidFill>
                  <a:srgbClr val="FF0000"/>
                </a:solidFill>
              </a:rPr>
              <a:t>a </a:t>
            </a:r>
            <a:r>
              <a:rPr lang="hu-HU" dirty="0">
                <a:solidFill>
                  <a:srgbClr val="FF0000"/>
                </a:solidFill>
              </a:rPr>
              <a:t>személvek. a tulajdon. az értékek őrzését és védelmét.  </a:t>
            </a:r>
          </a:p>
          <a:p>
            <a:pPr>
              <a:buFont typeface="Corbel" panose="020B0503020204020204" pitchFamily="34" charset="0"/>
              <a:buChar char="−"/>
            </a:pPr>
            <a:r>
              <a:rPr lang="hu-HU" dirty="0" smtClean="0">
                <a:solidFill>
                  <a:srgbClr val="FF0000"/>
                </a:solidFill>
              </a:rPr>
              <a:t>az </a:t>
            </a:r>
            <a:r>
              <a:rPr lang="hu-HU" dirty="0">
                <a:solidFill>
                  <a:srgbClr val="FF0000"/>
                </a:solidFill>
              </a:rPr>
              <a:t>intézmény belső rendjének védelmét,  </a:t>
            </a:r>
          </a:p>
          <a:p>
            <a:pPr>
              <a:buFont typeface="Corbel" panose="020B0503020204020204" pitchFamily="34" charset="0"/>
              <a:buChar char="−"/>
            </a:pPr>
            <a:r>
              <a:rPr lang="hu-HU" dirty="0" smtClean="0">
                <a:solidFill>
                  <a:srgbClr val="FF0000"/>
                </a:solidFill>
              </a:rPr>
              <a:t>a </a:t>
            </a:r>
            <a:r>
              <a:rPr lang="hu-HU" dirty="0">
                <a:solidFill>
                  <a:srgbClr val="FF0000"/>
                </a:solidFill>
              </a:rPr>
              <a:t>biztonságtechnikai rendszerek üzemeltetését. ellenőrzését.</a:t>
            </a:r>
          </a:p>
          <a:p>
            <a:endParaRPr lang="hu-HU" dirty="0">
              <a:solidFill>
                <a:srgbClr val="FF0000"/>
              </a:solidFill>
            </a:endParaRPr>
          </a:p>
        </p:txBody>
      </p:sp>
    </p:spTree>
    <p:extLst>
      <p:ext uri="{BB962C8B-B14F-4D97-AF65-F5344CB8AC3E}">
        <p14:creationId xmlns:p14="http://schemas.microsoft.com/office/powerpoint/2010/main" val="286560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301. </a:t>
            </a:r>
            <a:r>
              <a:rPr lang="hu-HU" dirty="0"/>
              <a:t>Írja le, hol lehet dohányozni a védett objektumban!</a:t>
            </a:r>
            <a:br>
              <a:rPr lang="hu-HU" dirty="0"/>
            </a:br>
            <a:endParaRPr lang="hu-HU" dirty="0"/>
          </a:p>
        </p:txBody>
      </p:sp>
      <p:sp>
        <p:nvSpPr>
          <p:cNvPr id="3" name="Tartalom helye 2"/>
          <p:cNvSpPr>
            <a:spLocks noGrp="1"/>
          </p:cNvSpPr>
          <p:nvPr>
            <p:ph idx="1"/>
          </p:nvPr>
        </p:nvSpPr>
        <p:spPr>
          <a:xfrm>
            <a:off x="765820" y="1905000"/>
            <a:ext cx="9900594" cy="4267200"/>
          </a:xfrm>
        </p:spPr>
        <p:txBody>
          <a:bodyPr/>
          <a:lstStyle/>
          <a:p>
            <a:pPr marL="0" indent="0">
              <a:buNone/>
            </a:pPr>
            <a:r>
              <a:rPr lang="hu-HU" b="1" dirty="0">
                <a:solidFill>
                  <a:srgbClr val="FF0000"/>
                </a:solidFill>
              </a:rPr>
              <a:t>Megoldás:</a:t>
            </a:r>
            <a:endParaRPr lang="hu-HU" dirty="0">
              <a:solidFill>
                <a:srgbClr val="FF0000"/>
              </a:solidFill>
            </a:endParaRPr>
          </a:p>
          <a:p>
            <a:pPr lvl="0">
              <a:buFont typeface="Corbel" panose="020B0503020204020204" pitchFamily="34" charset="0"/>
              <a:buChar char="−"/>
            </a:pPr>
            <a:r>
              <a:rPr lang="hu-HU" dirty="0">
                <a:solidFill>
                  <a:srgbClr val="FF0000"/>
                </a:solidFill>
              </a:rPr>
              <a:t>Csak a dohányzásra kijelölt helyen.</a:t>
            </a:r>
          </a:p>
          <a:p>
            <a:pPr lvl="0">
              <a:buFont typeface="Corbel" panose="020B0503020204020204" pitchFamily="34" charset="0"/>
              <a:buChar char="−"/>
            </a:pPr>
            <a:r>
              <a:rPr lang="hu-HU" dirty="0">
                <a:solidFill>
                  <a:srgbClr val="FF0000"/>
                </a:solidFill>
              </a:rPr>
              <a:t>Ha a munkáltató (megbízó) a munkahelyet külön törvény szerint nemdohányzó munkahellyé nyilvánította, akkor az objektum területén sehol nem szabad dohányozni.</a:t>
            </a:r>
          </a:p>
          <a:p>
            <a:endParaRPr lang="hu-HU" dirty="0">
              <a:solidFill>
                <a:srgbClr val="FF0000"/>
              </a:solidFill>
            </a:endParaRPr>
          </a:p>
        </p:txBody>
      </p:sp>
    </p:spTree>
    <p:extLst>
      <p:ext uri="{BB962C8B-B14F-4D97-AF65-F5344CB8AC3E}">
        <p14:creationId xmlns:p14="http://schemas.microsoft.com/office/powerpoint/2010/main" val="331339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302. </a:t>
            </a:r>
            <a:r>
              <a:rPr lang="hu-HU" dirty="0"/>
              <a:t>Írja le, hogy a szerződés alapján a vagyonőr hol védheti a megbízó ingóságait</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dirty="0"/>
              <a:t>A vagyonőr a szerződésben megjelölt ingóságot - a szerződés alapján - </a:t>
            </a:r>
            <a:r>
              <a:rPr lang="hu-HU" b="1" dirty="0">
                <a:solidFill>
                  <a:srgbClr val="FF0000"/>
                </a:solidFill>
              </a:rPr>
              <a:t>az őrzött területen belül</a:t>
            </a:r>
            <a:r>
              <a:rPr lang="hu-HU" dirty="0">
                <a:solidFill>
                  <a:srgbClr val="FF0000"/>
                </a:solidFill>
              </a:rPr>
              <a:t> </a:t>
            </a:r>
            <a:r>
              <a:rPr lang="hu-HU" dirty="0"/>
              <a:t>(1 pont) és </a:t>
            </a:r>
            <a:r>
              <a:rPr lang="hu-HU" b="1" dirty="0">
                <a:solidFill>
                  <a:srgbClr val="FF0000"/>
                </a:solidFill>
              </a:rPr>
              <a:t>azon kívül is védheti</a:t>
            </a:r>
            <a:r>
              <a:rPr lang="hu-HU" dirty="0"/>
              <a:t> </a:t>
            </a:r>
            <a:r>
              <a:rPr lang="hu-HU" dirty="0" smtClean="0"/>
              <a:t>(1 pont</a:t>
            </a:r>
            <a:r>
              <a:rPr lang="hu-HU" dirty="0"/>
              <a:t>). </a:t>
            </a:r>
            <a:r>
              <a:rPr lang="hu-HU" b="1" dirty="0">
                <a:solidFill>
                  <a:srgbClr val="FF0000"/>
                </a:solidFill>
              </a:rPr>
              <a:t>Gyakorlatilag bárhol</a:t>
            </a:r>
            <a:r>
              <a:rPr lang="hu-HU" dirty="0">
                <a:solidFill>
                  <a:srgbClr val="FF0000"/>
                </a:solidFill>
              </a:rPr>
              <a:t> </a:t>
            </a:r>
            <a:r>
              <a:rPr lang="hu-HU" dirty="0"/>
              <a:t>(1 pont).</a:t>
            </a:r>
          </a:p>
          <a:p>
            <a:pPr marL="0" indent="0">
              <a:buNone/>
            </a:pPr>
            <a:endParaRPr lang="hu-HU" dirty="0"/>
          </a:p>
        </p:txBody>
      </p:sp>
    </p:spTree>
    <p:extLst>
      <p:ext uri="{BB962C8B-B14F-4D97-AF65-F5344CB8AC3E}">
        <p14:creationId xmlns:p14="http://schemas.microsoft.com/office/powerpoint/2010/main" val="184999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303. </a:t>
            </a:r>
            <a:r>
              <a:rPr lang="hu-HU" dirty="0"/>
              <a:t>Válassza ki (karikázza be) a helyes megoldásokat!</a:t>
            </a:r>
            <a:br>
              <a:rPr lang="hu-HU" dirty="0"/>
            </a:br>
            <a:endParaRPr lang="hu-HU" dirty="0"/>
          </a:p>
        </p:txBody>
      </p:sp>
      <p:sp>
        <p:nvSpPr>
          <p:cNvPr id="3" name="Tartalom helye 2"/>
          <p:cNvSpPr>
            <a:spLocks noGrp="1"/>
          </p:cNvSpPr>
          <p:nvPr>
            <p:ph idx="1"/>
          </p:nvPr>
        </p:nvSpPr>
        <p:spPr>
          <a:xfrm>
            <a:off x="1522414" y="1905000"/>
            <a:ext cx="9144000" cy="4332312"/>
          </a:xfrm>
        </p:spPr>
        <p:txBody>
          <a:bodyPr/>
          <a:lstStyle/>
          <a:p>
            <a:endParaRPr lang="hu-HU" dirty="0"/>
          </a:p>
          <a:p>
            <a:pPr marL="731520" lvl="1" indent="-457200">
              <a:buFont typeface="+mj-lt"/>
              <a:buAutoNum type="alphaLcParenR"/>
            </a:pPr>
            <a:r>
              <a:rPr lang="hu-HU" dirty="0"/>
              <a:t>a Garázdaság szabálysértése gondatlan felróhatósággal is elkövethető.</a:t>
            </a:r>
            <a:endParaRPr lang="hu-HU" sz="1200" dirty="0"/>
          </a:p>
          <a:p>
            <a:pPr marL="731520" lvl="1" indent="-457200">
              <a:buFont typeface="+mj-lt"/>
              <a:buAutoNum type="alphaLcParenR"/>
            </a:pPr>
            <a:r>
              <a:rPr lang="hu-HU" b="1" dirty="0">
                <a:solidFill>
                  <a:srgbClr val="FF0000"/>
                </a:solidFill>
              </a:rPr>
              <a:t>a Garázdaság szabálysértése a bíróság hatáskörébe tartozik.</a:t>
            </a:r>
            <a:endParaRPr lang="hu-HU" sz="1200" dirty="0">
              <a:solidFill>
                <a:srgbClr val="FF0000"/>
              </a:solidFill>
            </a:endParaRPr>
          </a:p>
          <a:p>
            <a:pPr marL="731520" lvl="1" indent="-457200">
              <a:buFont typeface="+mj-lt"/>
              <a:buAutoNum type="alphaLcParenR"/>
            </a:pPr>
            <a:r>
              <a:rPr lang="hu-HU" b="1" dirty="0">
                <a:solidFill>
                  <a:srgbClr val="FF0000"/>
                </a:solidFill>
              </a:rPr>
              <a:t>a Garázdaság szabálysértése helyszíni bírsággal sújtható.</a:t>
            </a:r>
            <a:endParaRPr lang="hu-HU" sz="1200" dirty="0">
              <a:solidFill>
                <a:srgbClr val="FF0000"/>
              </a:solidFill>
            </a:endParaRPr>
          </a:p>
          <a:p>
            <a:pPr marL="731520" lvl="1" indent="-457200">
              <a:buFont typeface="+mj-lt"/>
              <a:buAutoNum type="alphaLcParenR"/>
            </a:pPr>
            <a:r>
              <a:rPr lang="hu-HU" b="1" dirty="0">
                <a:solidFill>
                  <a:srgbClr val="FF0000"/>
                </a:solidFill>
              </a:rPr>
              <a:t>a Garázdaság szabálysértése a rendőrség hatáskörébe tartozik</a:t>
            </a:r>
            <a:r>
              <a:rPr lang="hu-HU" dirty="0">
                <a:solidFill>
                  <a:srgbClr val="FF0000"/>
                </a:solidFill>
              </a:rPr>
              <a:t>.</a:t>
            </a:r>
            <a:endParaRPr lang="hu-HU" sz="1200" dirty="0">
              <a:solidFill>
                <a:srgbClr val="FF0000"/>
              </a:solidFill>
            </a:endParaRPr>
          </a:p>
          <a:p>
            <a:pPr marL="731520" lvl="1" indent="-457200">
              <a:buFont typeface="+mj-lt"/>
              <a:buAutoNum type="alphaLcParenR"/>
            </a:pPr>
            <a:r>
              <a:rPr lang="hu-HU" dirty="0"/>
              <a:t>a Garázdaság elkövetési magatartása csak személy ellen irányulhat.</a:t>
            </a:r>
            <a:endParaRPr lang="hu-HU" sz="1200" dirty="0"/>
          </a:p>
          <a:p>
            <a:pPr marL="731520" lvl="1" indent="-457200">
              <a:buFont typeface="+mj-lt"/>
              <a:buAutoNum type="alphaLcParenR"/>
            </a:pPr>
            <a:r>
              <a:rPr lang="hu-HU" dirty="0"/>
              <a:t>a Garázdaság elkövetési magatartása csak dolog ellen irányulhat.</a:t>
            </a:r>
            <a:endParaRPr lang="hu-HU" sz="1200" dirty="0"/>
          </a:p>
          <a:p>
            <a:pPr marL="0" indent="0">
              <a:buNone/>
            </a:pPr>
            <a:endParaRPr lang="hu-HU" sz="2000" b="1" dirty="0" smtClean="0">
              <a:solidFill>
                <a:srgbClr val="FF0000"/>
              </a:solidFill>
            </a:endParaRPr>
          </a:p>
          <a:p>
            <a:pPr marL="0" indent="0">
              <a:buNone/>
            </a:pPr>
            <a:endParaRPr lang="hu-HU" sz="2000" b="1" dirty="0">
              <a:solidFill>
                <a:srgbClr val="FF0000"/>
              </a:solidFill>
            </a:endParaRPr>
          </a:p>
          <a:p>
            <a:pPr marL="0" indent="0">
              <a:buNone/>
            </a:pPr>
            <a:r>
              <a:rPr lang="hu-HU" sz="2000" b="1" dirty="0" smtClean="0">
                <a:solidFill>
                  <a:srgbClr val="FF0000"/>
                </a:solidFill>
              </a:rPr>
              <a:t>Megoldás</a:t>
            </a:r>
            <a:r>
              <a:rPr lang="hu-HU" sz="2000" b="1" dirty="0">
                <a:solidFill>
                  <a:srgbClr val="FF0000"/>
                </a:solidFill>
              </a:rPr>
              <a:t>: b), c), d)</a:t>
            </a:r>
            <a:endParaRPr lang="hu-HU" sz="2000" dirty="0">
              <a:solidFill>
                <a:srgbClr val="FF0000"/>
              </a:solidFill>
            </a:endParaRPr>
          </a:p>
          <a:p>
            <a:pPr marL="0" indent="0">
              <a:buNone/>
            </a:pPr>
            <a:endParaRPr lang="hu-HU" dirty="0"/>
          </a:p>
        </p:txBody>
      </p:sp>
    </p:spTree>
    <p:extLst>
      <p:ext uri="{BB962C8B-B14F-4D97-AF65-F5344CB8AC3E}">
        <p14:creationId xmlns:p14="http://schemas.microsoft.com/office/powerpoint/2010/main" val="395334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304. </a:t>
            </a:r>
            <a:r>
              <a:rPr lang="hu-HU" dirty="0"/>
              <a:t>Sorolja fel, hogy a 2005. évi CXXXIII. törvény milyen jogosultságokat biztosít a vagyonőrnek, ha a megbízó közterületnek nem minősülő létesítményében lát el szolgálatot</a:t>
            </a:r>
            <a:r>
              <a:rPr lang="hu-HU" dirty="0" smtClean="0"/>
              <a:t>!</a:t>
            </a:r>
            <a:endParaRPr lang="hu-HU" dirty="0"/>
          </a:p>
        </p:txBody>
      </p:sp>
      <p:sp>
        <p:nvSpPr>
          <p:cNvPr id="3" name="Tartalom helye 2"/>
          <p:cNvSpPr>
            <a:spLocks noGrp="1"/>
          </p:cNvSpPr>
          <p:nvPr>
            <p:ph idx="1"/>
          </p:nvPr>
        </p:nvSpPr>
        <p:spPr>
          <a:xfrm>
            <a:off x="477788" y="1700808"/>
            <a:ext cx="11287174" cy="4896544"/>
          </a:xfrm>
        </p:spPr>
        <p:txBody>
          <a:bodyPr>
            <a:normAutofit fontScale="92500" lnSpcReduction="20000"/>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dirty="0"/>
              <a:t>Jogosult:</a:t>
            </a:r>
          </a:p>
          <a:p>
            <a:pPr lvl="0">
              <a:buFont typeface="Corbel" panose="020B0503020204020204" pitchFamily="34" charset="0"/>
              <a:buChar char="−"/>
            </a:pPr>
            <a:r>
              <a:rPr lang="hu-HU" dirty="0"/>
              <a:t>A területre </a:t>
            </a:r>
            <a:r>
              <a:rPr lang="hu-HU" b="1" dirty="0">
                <a:solidFill>
                  <a:srgbClr val="FF0000"/>
                </a:solidFill>
              </a:rPr>
              <a:t>belépő</a:t>
            </a:r>
            <a:r>
              <a:rPr lang="hu-HU" dirty="0"/>
              <a:t> vagy az </a:t>
            </a:r>
            <a:r>
              <a:rPr lang="hu-HU" b="1" dirty="0">
                <a:solidFill>
                  <a:srgbClr val="FF0000"/>
                </a:solidFill>
              </a:rPr>
              <a:t>ott tartózkodó személyt</a:t>
            </a:r>
            <a:r>
              <a:rPr lang="hu-HU" dirty="0">
                <a:solidFill>
                  <a:srgbClr val="FF0000"/>
                </a:solidFill>
              </a:rPr>
              <a:t> </a:t>
            </a:r>
            <a:r>
              <a:rPr lang="hu-HU" dirty="0"/>
              <a:t>kiléte </a:t>
            </a:r>
            <a:r>
              <a:rPr lang="hu-HU" b="1" dirty="0">
                <a:solidFill>
                  <a:srgbClr val="FF0000"/>
                </a:solidFill>
              </a:rPr>
              <a:t>igazolására</a:t>
            </a:r>
            <a:r>
              <a:rPr lang="hu-HU" dirty="0">
                <a:solidFill>
                  <a:srgbClr val="FF0000"/>
                </a:solidFill>
              </a:rPr>
              <a:t>,</a:t>
            </a:r>
            <a:r>
              <a:rPr lang="hu-HU" dirty="0"/>
              <a:t> a belépés, ill. a tartózkodás </a:t>
            </a:r>
            <a:r>
              <a:rPr lang="hu-HU" b="1" dirty="0">
                <a:solidFill>
                  <a:srgbClr val="FF0000"/>
                </a:solidFill>
              </a:rPr>
              <a:t>céljának közlésére</a:t>
            </a:r>
            <a:r>
              <a:rPr lang="hu-HU" dirty="0">
                <a:solidFill>
                  <a:srgbClr val="FF0000"/>
                </a:solidFill>
              </a:rPr>
              <a:t>, a </a:t>
            </a:r>
            <a:r>
              <a:rPr lang="hu-HU" b="1" dirty="0">
                <a:solidFill>
                  <a:srgbClr val="FF0000"/>
                </a:solidFill>
              </a:rPr>
              <a:t>jogosultságának igazolására felhívni</a:t>
            </a:r>
            <a:r>
              <a:rPr lang="hu-HU" dirty="0"/>
              <a:t>, ennek </a:t>
            </a:r>
            <a:r>
              <a:rPr lang="hu-HU" b="1" dirty="0">
                <a:solidFill>
                  <a:srgbClr val="FF0000"/>
                </a:solidFill>
              </a:rPr>
              <a:t>megtagadása</a:t>
            </a:r>
            <a:r>
              <a:rPr lang="hu-HU" dirty="0"/>
              <a:t> vagy a közölt adatok nyilvánvaló </a:t>
            </a:r>
            <a:r>
              <a:rPr lang="hu-HU" dirty="0" err="1"/>
              <a:t>valótlansága</a:t>
            </a:r>
            <a:r>
              <a:rPr lang="hu-HU" dirty="0"/>
              <a:t> esetén — a megbízó eltérő rendelkezése hiányában — az érintett személy </a:t>
            </a:r>
            <a:r>
              <a:rPr lang="hu-HU" b="1" dirty="0"/>
              <a:t>belépését. </a:t>
            </a:r>
            <a:r>
              <a:rPr lang="hu-HU" b="1" dirty="0">
                <a:solidFill>
                  <a:srgbClr val="FF0000"/>
                </a:solidFill>
              </a:rPr>
              <a:t>Ott tartózkodását megtiltani </a:t>
            </a:r>
            <a:r>
              <a:rPr lang="hu-HU" dirty="0">
                <a:solidFill>
                  <a:srgbClr val="FF0000"/>
                </a:solidFill>
              </a:rPr>
              <a:t>és </a:t>
            </a:r>
            <a:r>
              <a:rPr lang="hu-HU" b="1" dirty="0">
                <a:solidFill>
                  <a:srgbClr val="FF0000"/>
                </a:solidFill>
              </a:rPr>
              <a:t>távozásra felszólítani</a:t>
            </a:r>
            <a:r>
              <a:rPr lang="hu-HU" dirty="0">
                <a:solidFill>
                  <a:srgbClr val="FF0000"/>
                </a:solidFill>
              </a:rPr>
              <a:t>, </a:t>
            </a:r>
            <a:r>
              <a:rPr lang="hu-HU" dirty="0"/>
              <a:t>(8 pont) </a:t>
            </a:r>
          </a:p>
          <a:p>
            <a:pPr lvl="0">
              <a:buFont typeface="Corbel" panose="020B0503020204020204" pitchFamily="34" charset="0"/>
              <a:buChar char="−"/>
            </a:pPr>
            <a:r>
              <a:rPr lang="hu-HU" dirty="0"/>
              <a:t> a védett területre </a:t>
            </a:r>
            <a:r>
              <a:rPr lang="hu-HU" b="1" dirty="0">
                <a:solidFill>
                  <a:srgbClr val="FF0000"/>
                </a:solidFill>
              </a:rPr>
              <a:t>belépő</a:t>
            </a:r>
            <a:r>
              <a:rPr lang="hu-HU" dirty="0"/>
              <a:t> vagy az onnan </a:t>
            </a:r>
            <a:r>
              <a:rPr lang="hu-HU" b="1" dirty="0">
                <a:solidFill>
                  <a:srgbClr val="FF0000"/>
                </a:solidFill>
              </a:rPr>
              <a:t>távozó személyt</a:t>
            </a:r>
            <a:r>
              <a:rPr lang="hu-HU" dirty="0">
                <a:solidFill>
                  <a:srgbClr val="FF0000"/>
                </a:solidFill>
              </a:rPr>
              <a:t> </a:t>
            </a:r>
            <a:r>
              <a:rPr lang="hu-HU" dirty="0"/>
              <a:t>csomag, ill. menet-, szállítási </a:t>
            </a:r>
            <a:r>
              <a:rPr lang="hu-HU" b="1" dirty="0">
                <a:solidFill>
                  <a:srgbClr val="FF0000"/>
                </a:solidFill>
              </a:rPr>
              <a:t>okmány bemutatására felhívni</a:t>
            </a:r>
            <a:r>
              <a:rPr lang="hu-HU" dirty="0"/>
              <a:t>, (3 pont)</a:t>
            </a:r>
          </a:p>
          <a:p>
            <a:pPr lvl="0">
              <a:buFont typeface="Corbel" panose="020B0503020204020204" pitchFamily="34" charset="0"/>
              <a:buChar char="−"/>
            </a:pPr>
            <a:r>
              <a:rPr lang="hu-HU" dirty="0"/>
              <a:t>a jogsértő személyt </a:t>
            </a:r>
            <a:r>
              <a:rPr lang="hu-HU" b="1" dirty="0">
                <a:solidFill>
                  <a:srgbClr val="FF0000"/>
                </a:solidFill>
              </a:rPr>
              <a:t>magatartása abbahagyására felhívni</a:t>
            </a:r>
            <a:r>
              <a:rPr lang="hu-HU" dirty="0"/>
              <a:t>, (2 pont) </a:t>
            </a:r>
          </a:p>
          <a:p>
            <a:pPr lvl="0">
              <a:buFont typeface="Corbel" panose="020B0503020204020204" pitchFamily="34" charset="0"/>
              <a:buChar char="−"/>
            </a:pPr>
            <a:r>
              <a:rPr lang="hu-HU" dirty="0"/>
              <a:t>elektronikai </a:t>
            </a:r>
            <a:r>
              <a:rPr lang="hu-HU" b="1" dirty="0">
                <a:solidFill>
                  <a:srgbClr val="FF0000"/>
                </a:solidFill>
              </a:rPr>
              <a:t>vagyonvédelmi eszközt alkalmazni</a:t>
            </a:r>
            <a:r>
              <a:rPr lang="hu-HU" dirty="0"/>
              <a:t>, (l pont) </a:t>
            </a:r>
          </a:p>
          <a:p>
            <a:pPr lvl="0">
              <a:buFont typeface="Corbel" panose="020B0503020204020204" pitchFamily="34" charset="0"/>
              <a:buChar char="−"/>
            </a:pPr>
            <a:r>
              <a:rPr lang="hu-HU" dirty="0"/>
              <a:t>a területre belépők ellenőrzésére </a:t>
            </a:r>
            <a:r>
              <a:rPr lang="hu-HU" b="1" dirty="0">
                <a:solidFill>
                  <a:srgbClr val="FF0000"/>
                </a:solidFill>
              </a:rPr>
              <a:t>fegyver-</a:t>
            </a:r>
            <a:r>
              <a:rPr lang="hu-HU" dirty="0"/>
              <a:t>, ill. </a:t>
            </a:r>
            <a:r>
              <a:rPr lang="hu-HU" b="1" dirty="0">
                <a:solidFill>
                  <a:srgbClr val="FF0000"/>
                </a:solidFill>
              </a:rPr>
              <a:t>robbanóanyag-kutató műszert alkalmazni</a:t>
            </a:r>
            <a:r>
              <a:rPr lang="hu-HU" dirty="0">
                <a:solidFill>
                  <a:srgbClr val="FF0000"/>
                </a:solidFill>
              </a:rPr>
              <a:t> </a:t>
            </a:r>
            <a:r>
              <a:rPr lang="hu-HU" dirty="0"/>
              <a:t>és a közbiztonságra különösen </a:t>
            </a:r>
            <a:r>
              <a:rPr lang="hu-HU" b="1" dirty="0">
                <a:solidFill>
                  <a:srgbClr val="FF0000"/>
                </a:solidFill>
              </a:rPr>
              <a:t>veszélyes eszközök bevitelét megtiltani</a:t>
            </a:r>
            <a:r>
              <a:rPr lang="hu-HU" dirty="0"/>
              <a:t>. (3 pont)</a:t>
            </a:r>
          </a:p>
          <a:p>
            <a:endParaRPr lang="hu-HU" dirty="0"/>
          </a:p>
        </p:txBody>
      </p:sp>
    </p:spTree>
    <p:extLst>
      <p:ext uri="{BB962C8B-B14F-4D97-AF65-F5344CB8AC3E}">
        <p14:creationId xmlns:p14="http://schemas.microsoft.com/office/powerpoint/2010/main" val="240462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305. </a:t>
            </a:r>
            <a:r>
              <a:rPr lang="hu-HU" dirty="0"/>
              <a:t>Zártkörű rendezvényen felfigyelnek egy illetéktelen személyre, aki kérésre nem tudja a meghívóját felmutatni, ezért a megbízó utasítja Önt, hogy az illetéktelen személyt távolítsa el a rendezvényról. Sorolja fel, hogy milyen esetekben alkalmazhat a személy-és vagyonőr arányos mérvű kényszerítő testi erőt</a:t>
            </a:r>
            <a:r>
              <a:rPr lang="hu-HU" dirty="0" smtClean="0"/>
              <a:t>!</a:t>
            </a:r>
            <a:endParaRPr lang="hu-HU" dirty="0"/>
          </a:p>
        </p:txBody>
      </p:sp>
      <p:sp>
        <p:nvSpPr>
          <p:cNvPr id="3" name="Tartalom helye 2"/>
          <p:cNvSpPr>
            <a:spLocks noGrp="1"/>
          </p:cNvSpPr>
          <p:nvPr>
            <p:ph idx="1"/>
          </p:nvPr>
        </p:nvSpPr>
        <p:spPr/>
        <p:txBody>
          <a:bodyPr>
            <a:normAutofit fontScale="92500"/>
          </a:bodyPr>
          <a:lstStyle/>
          <a:p>
            <a:pPr marL="0" indent="0">
              <a:buNone/>
            </a:pPr>
            <a:r>
              <a:rPr lang="hu-HU" b="1" dirty="0">
                <a:solidFill>
                  <a:srgbClr val="FF0000"/>
                </a:solidFill>
              </a:rPr>
              <a:t>Megoldás:</a:t>
            </a:r>
            <a:endParaRPr lang="hu-HU" dirty="0">
              <a:solidFill>
                <a:srgbClr val="FF0000"/>
              </a:solidFill>
            </a:endParaRPr>
          </a:p>
          <a:p>
            <a:pPr lvl="0"/>
            <a:r>
              <a:rPr lang="hu-HU" b="1" dirty="0">
                <a:solidFill>
                  <a:srgbClr val="FF0000"/>
                </a:solidFill>
              </a:rPr>
              <a:t>önmagát vagy másokat fenyegető támadás elhárítására,</a:t>
            </a:r>
            <a:endParaRPr lang="hu-HU" dirty="0">
              <a:solidFill>
                <a:srgbClr val="FF0000"/>
              </a:solidFill>
            </a:endParaRPr>
          </a:p>
          <a:p>
            <a:pPr lvl="0"/>
            <a:r>
              <a:rPr lang="hu-HU" b="1" dirty="0">
                <a:solidFill>
                  <a:srgbClr val="FF0000"/>
                </a:solidFill>
              </a:rPr>
              <a:t>a védett objektumba való jogosulatlan belépést megakadályozására,</a:t>
            </a:r>
            <a:endParaRPr lang="hu-HU" dirty="0">
              <a:solidFill>
                <a:srgbClr val="FF0000"/>
              </a:solidFill>
            </a:endParaRPr>
          </a:p>
          <a:p>
            <a:pPr lvl="0"/>
            <a:r>
              <a:rPr lang="hu-HU" b="1" dirty="0">
                <a:solidFill>
                  <a:srgbClr val="FF0000"/>
                </a:solidFill>
              </a:rPr>
              <a:t>a jogosulatlanul bent tartózkodó eltávolítására,</a:t>
            </a:r>
            <a:endParaRPr lang="hu-HU" dirty="0">
              <a:solidFill>
                <a:srgbClr val="FF0000"/>
              </a:solidFill>
            </a:endParaRPr>
          </a:p>
          <a:p>
            <a:pPr lvl="0"/>
            <a:r>
              <a:rPr lang="hu-HU" b="1" dirty="0">
                <a:solidFill>
                  <a:srgbClr val="FF0000"/>
                </a:solidFill>
              </a:rPr>
              <a:t>a rendezvényt zavaró vagy annak biztonságát veszélyeztető személyt eltávolítására,</a:t>
            </a:r>
            <a:endParaRPr lang="hu-HU" dirty="0">
              <a:solidFill>
                <a:srgbClr val="FF0000"/>
              </a:solidFill>
            </a:endParaRPr>
          </a:p>
          <a:p>
            <a:pPr lvl="0"/>
            <a:r>
              <a:rPr lang="hu-HU" b="1" dirty="0">
                <a:solidFill>
                  <a:srgbClr val="FF0000"/>
                </a:solidFill>
              </a:rPr>
              <a:t>a pénz-és értékszállítást jogtalanul akadályozó személy eltávolítására,</a:t>
            </a:r>
            <a:endParaRPr lang="hu-HU" dirty="0">
              <a:solidFill>
                <a:srgbClr val="FF0000"/>
              </a:solidFill>
            </a:endParaRPr>
          </a:p>
          <a:p>
            <a:pPr lvl="0"/>
            <a:r>
              <a:rPr lang="hu-HU" b="1" dirty="0">
                <a:solidFill>
                  <a:srgbClr val="FF0000"/>
                </a:solidFill>
              </a:rPr>
              <a:t>a szállítmány biztonságát fenyegető támadás elhárítására</a:t>
            </a:r>
            <a:endParaRPr lang="hu-HU" dirty="0">
              <a:solidFill>
                <a:srgbClr val="FF0000"/>
              </a:solidFill>
            </a:endParaRPr>
          </a:p>
          <a:p>
            <a:endParaRPr lang="hu-HU" dirty="0"/>
          </a:p>
        </p:txBody>
      </p:sp>
    </p:spTree>
    <p:extLst>
      <p:ext uri="{BB962C8B-B14F-4D97-AF65-F5344CB8AC3E}">
        <p14:creationId xmlns:p14="http://schemas.microsoft.com/office/powerpoint/2010/main" val="294722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306. </a:t>
            </a:r>
            <a:r>
              <a:rPr lang="hu-HU" dirty="0"/>
              <a:t>Döntse el, az alábbi állítások közül melyik igaz és melyik hamis! Karikázza be a helyes válasz betű jelét</a:t>
            </a:r>
            <a:r>
              <a:rPr lang="hu-HU" dirty="0" smtClean="0"/>
              <a:t>!</a:t>
            </a:r>
            <a:endParaRPr lang="hu-HU" dirty="0"/>
          </a:p>
        </p:txBody>
      </p:sp>
      <p:graphicFrame>
        <p:nvGraphicFramePr>
          <p:cNvPr id="4" name="Tartalom helye 3"/>
          <p:cNvGraphicFramePr>
            <a:graphicFrameLocks noGrp="1"/>
          </p:cNvGraphicFramePr>
          <p:nvPr>
            <p:ph idx="1"/>
            <p:extLst>
              <p:ext uri="{D42A27DB-BD31-4B8C-83A1-F6EECF244321}">
                <p14:modId xmlns:p14="http://schemas.microsoft.com/office/powerpoint/2010/main" val="2342986121"/>
              </p:ext>
            </p:extLst>
          </p:nvPr>
        </p:nvGraphicFramePr>
        <p:xfrm>
          <a:off x="909836" y="1844824"/>
          <a:ext cx="10369152" cy="4278232"/>
        </p:xfrm>
        <a:graphic>
          <a:graphicData uri="http://schemas.openxmlformats.org/drawingml/2006/table">
            <a:tbl>
              <a:tblPr firstRow="1" firstCol="1" bandRow="1"/>
              <a:tblGrid>
                <a:gridCol w="1520823">
                  <a:extLst>
                    <a:ext uri="{9D8B030D-6E8A-4147-A177-3AD203B41FA5}">
                      <a16:colId xmlns:a16="http://schemas.microsoft.com/office/drawing/2014/main" val="3239957583"/>
                    </a:ext>
                  </a:extLst>
                </a:gridCol>
                <a:gridCol w="1721017">
                  <a:extLst>
                    <a:ext uri="{9D8B030D-6E8A-4147-A177-3AD203B41FA5}">
                      <a16:colId xmlns:a16="http://schemas.microsoft.com/office/drawing/2014/main" val="1549800985"/>
                    </a:ext>
                  </a:extLst>
                </a:gridCol>
                <a:gridCol w="7127312">
                  <a:extLst>
                    <a:ext uri="{9D8B030D-6E8A-4147-A177-3AD203B41FA5}">
                      <a16:colId xmlns:a16="http://schemas.microsoft.com/office/drawing/2014/main" val="3415985995"/>
                    </a:ext>
                  </a:extLst>
                </a:gridCol>
              </a:tblGrid>
              <a:tr h="708934">
                <a:tc>
                  <a:txBody>
                    <a:bodyPr/>
                    <a:lstStyle/>
                    <a:p>
                      <a:pPr marL="342900" marR="81915" lvl="0" indent="-342900" algn="just">
                        <a:lnSpc>
                          <a:spcPct val="115000"/>
                        </a:lnSpc>
                        <a:spcAft>
                          <a:spcPts val="1040"/>
                        </a:spcAft>
                        <a:buFont typeface="+mj-lt"/>
                        <a:buAutoNum type="alphaLcParenR"/>
                      </a:pPr>
                      <a:r>
                        <a:rPr lang="hu-HU" sz="1800" dirty="0">
                          <a:effectLst/>
                          <a:latin typeface="+mn-lt"/>
                          <a:ea typeface="Calibri" panose="020F0502020204030204" pitchFamily="34" charset="0"/>
                          <a:cs typeface="Times New Roman" panose="02020603050405020304" pitchFamily="18" charset="0"/>
                        </a:rPr>
                        <a:t>igaz</a:t>
                      </a:r>
                    </a:p>
                  </a:txBody>
                  <a:tcPr marL="68580" marR="68580" marT="0" marB="0">
                    <a:lnL>
                      <a:noFill/>
                    </a:lnL>
                    <a:lnR>
                      <a:noFill/>
                    </a:lnR>
                    <a:lnT>
                      <a:noFill/>
                    </a:lnT>
                    <a:lnB>
                      <a:noFill/>
                    </a:lnB>
                  </a:tcPr>
                </a:tc>
                <a:tc>
                  <a:txBody>
                    <a:bodyPr/>
                    <a:lstStyle/>
                    <a:p>
                      <a:pPr marL="342900" marR="81915" lvl="0" indent="-342900" algn="just">
                        <a:lnSpc>
                          <a:spcPct val="115000"/>
                        </a:lnSpc>
                        <a:spcAft>
                          <a:spcPts val="1040"/>
                        </a:spcAft>
                        <a:buFont typeface="+mj-lt"/>
                        <a:buAutoNum type="alphaLcParenR"/>
                      </a:pPr>
                      <a:r>
                        <a:rPr lang="hu-HU" sz="1800" b="1" dirty="0">
                          <a:solidFill>
                            <a:srgbClr val="FF0000"/>
                          </a:solidFill>
                          <a:effectLst/>
                          <a:latin typeface="+mn-lt"/>
                          <a:ea typeface="Calibri" panose="020F0502020204030204" pitchFamily="34" charset="0"/>
                          <a:cs typeface="Times New Roman" panose="02020603050405020304" pitchFamily="18" charset="0"/>
                        </a:rPr>
                        <a:t>hamis</a:t>
                      </a:r>
                      <a:endParaRPr lang="hu-HU" sz="180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R="3810">
                        <a:spcAft>
                          <a:spcPts val="0"/>
                        </a:spcAft>
                      </a:pPr>
                      <a:r>
                        <a:rPr lang="hu-HU" sz="1800">
                          <a:effectLst/>
                          <a:latin typeface="+mn-lt"/>
                          <a:ea typeface="Times New Roman" panose="02020603050405020304" pitchFamily="18" charset="0"/>
                          <a:cs typeface="Times New Roman" panose="02020603050405020304" pitchFamily="18" charset="0"/>
                        </a:rPr>
                        <a:t>Minden bűncselekmény szakaszolható előkészületre, kísérletre és befejezett bűncselekményre.</a:t>
                      </a:r>
                    </a:p>
                    <a:p>
                      <a:pPr marR="81915" algn="just">
                        <a:spcAft>
                          <a:spcPts val="1040"/>
                        </a:spcAft>
                      </a:pPr>
                      <a:r>
                        <a:rPr lang="hu-HU" sz="1800">
                          <a:effectLst/>
                          <a:latin typeface="+mn-lt"/>
                          <a:ea typeface="Times New Roman" panose="02020603050405020304" pitchFamily="18" charset="0"/>
                          <a:cs typeface="Times New Roman" panose="02020603050405020304" pitchFamily="18" charset="0"/>
                        </a:rPr>
                        <a:t> </a:t>
                      </a:r>
                    </a:p>
                  </a:txBody>
                  <a:tcPr marL="68580" marR="68580" marT="0" marB="0">
                    <a:lnL>
                      <a:noFill/>
                    </a:lnL>
                    <a:lnR>
                      <a:noFill/>
                    </a:lnR>
                    <a:lnT>
                      <a:noFill/>
                    </a:lnT>
                    <a:lnB>
                      <a:noFill/>
                    </a:lnB>
                  </a:tcPr>
                </a:tc>
                <a:extLst>
                  <a:ext uri="{0D108BD9-81ED-4DB2-BD59-A6C34878D82A}">
                    <a16:rowId xmlns:a16="http://schemas.microsoft.com/office/drawing/2014/main" val="448756050"/>
                  </a:ext>
                </a:extLst>
              </a:tr>
              <a:tr h="472622">
                <a:tc>
                  <a:txBody>
                    <a:bodyPr/>
                    <a:lstStyle/>
                    <a:p>
                      <a:pPr marL="342900" marR="81915" lvl="0" indent="-342900" algn="just">
                        <a:lnSpc>
                          <a:spcPct val="115000"/>
                        </a:lnSpc>
                        <a:spcAft>
                          <a:spcPts val="1040"/>
                        </a:spcAft>
                        <a:buFont typeface="+mj-lt"/>
                        <a:buAutoNum type="alphaLcParenR"/>
                      </a:pPr>
                      <a:r>
                        <a:rPr lang="hu-HU" sz="1800">
                          <a:effectLst/>
                          <a:latin typeface="+mn-lt"/>
                          <a:ea typeface="Calibri" panose="020F0502020204030204" pitchFamily="34" charset="0"/>
                          <a:cs typeface="Times New Roman" panose="02020603050405020304" pitchFamily="18" charset="0"/>
                        </a:rPr>
                        <a:t>igaz</a:t>
                      </a:r>
                    </a:p>
                  </a:txBody>
                  <a:tcPr marL="68580" marR="68580" marT="0" marB="0">
                    <a:lnL>
                      <a:noFill/>
                    </a:lnL>
                    <a:lnR>
                      <a:noFill/>
                    </a:lnR>
                    <a:lnT>
                      <a:noFill/>
                    </a:lnT>
                    <a:lnB>
                      <a:noFill/>
                    </a:lnB>
                  </a:tcPr>
                </a:tc>
                <a:tc>
                  <a:txBody>
                    <a:bodyPr/>
                    <a:lstStyle/>
                    <a:p>
                      <a:pPr marL="342900" marR="81915" lvl="0" indent="-342900" algn="just">
                        <a:lnSpc>
                          <a:spcPct val="115000"/>
                        </a:lnSpc>
                        <a:spcAft>
                          <a:spcPts val="1040"/>
                        </a:spcAft>
                        <a:buFont typeface="+mj-lt"/>
                        <a:buAutoNum type="alphaLcParenR"/>
                      </a:pPr>
                      <a:r>
                        <a:rPr lang="hu-HU" sz="1800" b="1" dirty="0">
                          <a:solidFill>
                            <a:srgbClr val="FF0000"/>
                          </a:solidFill>
                          <a:effectLst/>
                          <a:latin typeface="+mn-lt"/>
                          <a:ea typeface="Calibri" panose="020F0502020204030204" pitchFamily="34" charset="0"/>
                          <a:cs typeface="Times New Roman" panose="02020603050405020304" pitchFamily="18" charset="0"/>
                        </a:rPr>
                        <a:t>hamis</a:t>
                      </a:r>
                      <a:endParaRPr lang="hu-HU" sz="180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R="81915" algn="just">
                        <a:spcAft>
                          <a:spcPts val="1040"/>
                        </a:spcAft>
                      </a:pPr>
                      <a:r>
                        <a:rPr lang="hu-HU" sz="1800">
                          <a:effectLst/>
                          <a:latin typeface="+mn-lt"/>
                          <a:ea typeface="Times New Roman" panose="02020603050405020304" pitchFamily="18" charset="0"/>
                          <a:cs typeface="Times New Roman" panose="02020603050405020304" pitchFamily="18" charset="0"/>
                        </a:rPr>
                        <a:t>A társtettesek egymás tevékenységéről tudva, szándék és akarategységben valósítják meg a gondatlan bűncselekményt.</a:t>
                      </a:r>
                    </a:p>
                  </a:txBody>
                  <a:tcPr marL="68580" marR="68580" marT="0" marB="0">
                    <a:lnL>
                      <a:noFill/>
                    </a:lnL>
                    <a:lnR>
                      <a:noFill/>
                    </a:lnR>
                    <a:lnT>
                      <a:noFill/>
                    </a:lnT>
                    <a:lnB>
                      <a:noFill/>
                    </a:lnB>
                  </a:tcPr>
                </a:tc>
                <a:extLst>
                  <a:ext uri="{0D108BD9-81ED-4DB2-BD59-A6C34878D82A}">
                    <a16:rowId xmlns:a16="http://schemas.microsoft.com/office/drawing/2014/main" val="3652219225"/>
                  </a:ext>
                </a:extLst>
              </a:tr>
              <a:tr h="945244">
                <a:tc>
                  <a:txBody>
                    <a:bodyPr/>
                    <a:lstStyle/>
                    <a:p>
                      <a:pPr marL="342900" marR="81915" lvl="0" indent="-342900" algn="just">
                        <a:lnSpc>
                          <a:spcPct val="115000"/>
                        </a:lnSpc>
                        <a:spcAft>
                          <a:spcPts val="1040"/>
                        </a:spcAft>
                        <a:buFont typeface="+mj-lt"/>
                        <a:buAutoNum type="alphaLcParenR"/>
                      </a:pPr>
                      <a:r>
                        <a:rPr lang="hu-HU" sz="1800">
                          <a:effectLst/>
                          <a:latin typeface="+mn-lt"/>
                          <a:ea typeface="Calibri" panose="020F0502020204030204" pitchFamily="34" charset="0"/>
                          <a:cs typeface="Times New Roman" panose="02020603050405020304" pitchFamily="18" charset="0"/>
                        </a:rPr>
                        <a:t>igaz</a:t>
                      </a:r>
                    </a:p>
                  </a:txBody>
                  <a:tcPr marL="68580" marR="68580" marT="0" marB="0">
                    <a:lnL>
                      <a:noFill/>
                    </a:lnL>
                    <a:lnR>
                      <a:noFill/>
                    </a:lnR>
                    <a:lnT>
                      <a:noFill/>
                    </a:lnT>
                    <a:lnB>
                      <a:noFill/>
                    </a:lnB>
                  </a:tcPr>
                </a:tc>
                <a:tc>
                  <a:txBody>
                    <a:bodyPr/>
                    <a:lstStyle/>
                    <a:p>
                      <a:pPr marL="342900" marR="81915" lvl="0" indent="-342900" algn="just">
                        <a:lnSpc>
                          <a:spcPct val="115000"/>
                        </a:lnSpc>
                        <a:spcAft>
                          <a:spcPts val="1040"/>
                        </a:spcAft>
                        <a:buFont typeface="+mj-lt"/>
                        <a:buAutoNum type="alphaLcParenR"/>
                      </a:pPr>
                      <a:r>
                        <a:rPr lang="hu-HU" sz="1800" b="1" dirty="0">
                          <a:solidFill>
                            <a:srgbClr val="FF0000"/>
                          </a:solidFill>
                          <a:effectLst/>
                          <a:latin typeface="+mn-lt"/>
                          <a:ea typeface="Calibri" panose="020F0502020204030204" pitchFamily="34" charset="0"/>
                          <a:cs typeface="Times New Roman" panose="02020603050405020304" pitchFamily="18" charset="0"/>
                        </a:rPr>
                        <a:t>hamis</a:t>
                      </a:r>
                      <a:endParaRPr lang="hu-HU" sz="180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R="81915" algn="just">
                        <a:spcAft>
                          <a:spcPts val="1040"/>
                        </a:spcAft>
                      </a:pPr>
                      <a:r>
                        <a:rPr lang="hu-HU" sz="1800">
                          <a:effectLst/>
                          <a:latin typeface="+mn-lt"/>
                          <a:ea typeface="Times New Roman" panose="02020603050405020304" pitchFamily="18" charset="0"/>
                          <a:cs typeface="Times New Roman" panose="02020603050405020304" pitchFamily="18" charset="0"/>
                        </a:rPr>
                        <a:t>Nem büntethető, aki a büntetendő cselekményt az elmeműködés olyan kóros állapotában követi el, amely korlátozza cselekménye következményeinek a felismerésében, vagy abban, hogy e felismerésnek megfelelően cselekedjen.</a:t>
                      </a:r>
                    </a:p>
                  </a:txBody>
                  <a:tcPr marL="68580" marR="68580" marT="0" marB="0">
                    <a:lnL>
                      <a:noFill/>
                    </a:lnL>
                    <a:lnR>
                      <a:noFill/>
                    </a:lnR>
                    <a:lnT>
                      <a:noFill/>
                    </a:lnT>
                    <a:lnB>
                      <a:noFill/>
                    </a:lnB>
                  </a:tcPr>
                </a:tc>
                <a:extLst>
                  <a:ext uri="{0D108BD9-81ED-4DB2-BD59-A6C34878D82A}">
                    <a16:rowId xmlns:a16="http://schemas.microsoft.com/office/drawing/2014/main" val="2767242593"/>
                  </a:ext>
                </a:extLst>
              </a:tr>
              <a:tr h="271758">
                <a:tc>
                  <a:txBody>
                    <a:bodyPr/>
                    <a:lstStyle/>
                    <a:p>
                      <a:pPr marL="342900" marR="81915" lvl="0" indent="-342900" algn="just">
                        <a:lnSpc>
                          <a:spcPct val="115000"/>
                        </a:lnSpc>
                        <a:spcAft>
                          <a:spcPts val="1040"/>
                        </a:spcAft>
                        <a:buFont typeface="+mj-lt"/>
                        <a:buAutoNum type="alphaLcParenR"/>
                      </a:pPr>
                      <a:r>
                        <a:rPr lang="hu-HU" sz="1800" b="1" dirty="0">
                          <a:solidFill>
                            <a:srgbClr val="FF0000"/>
                          </a:solidFill>
                          <a:effectLst/>
                          <a:latin typeface="+mn-lt"/>
                          <a:ea typeface="Calibri" panose="020F0502020204030204" pitchFamily="34" charset="0"/>
                          <a:cs typeface="Times New Roman" panose="02020603050405020304" pitchFamily="18" charset="0"/>
                        </a:rPr>
                        <a:t>igaz</a:t>
                      </a:r>
                      <a:endParaRPr lang="hu-HU" sz="180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42900" marR="81915" lvl="0" indent="-342900" algn="just">
                        <a:lnSpc>
                          <a:spcPct val="115000"/>
                        </a:lnSpc>
                        <a:spcAft>
                          <a:spcPts val="1040"/>
                        </a:spcAft>
                        <a:buFont typeface="+mj-lt"/>
                        <a:buAutoNum type="alphaLcParenR"/>
                      </a:pPr>
                      <a:r>
                        <a:rPr lang="hu-HU" sz="1800">
                          <a:effectLst/>
                          <a:latin typeface="+mn-lt"/>
                          <a:ea typeface="Calibri" panose="020F0502020204030204" pitchFamily="34" charset="0"/>
                          <a:cs typeface="Times New Roman" panose="02020603050405020304" pitchFamily="18" charset="0"/>
                        </a:rPr>
                        <a:t>hamis</a:t>
                      </a:r>
                    </a:p>
                  </a:txBody>
                  <a:tcPr marL="68580" marR="68580" marT="0" marB="0">
                    <a:lnL>
                      <a:noFill/>
                    </a:lnL>
                    <a:lnR>
                      <a:noFill/>
                    </a:lnR>
                    <a:lnT>
                      <a:noFill/>
                    </a:lnT>
                    <a:lnB>
                      <a:noFill/>
                    </a:lnB>
                  </a:tcPr>
                </a:tc>
                <a:tc>
                  <a:txBody>
                    <a:bodyPr/>
                    <a:lstStyle/>
                    <a:p>
                      <a:pPr marR="81915" algn="just">
                        <a:spcAft>
                          <a:spcPts val="1040"/>
                        </a:spcAft>
                      </a:pPr>
                      <a:r>
                        <a:rPr lang="hu-HU" sz="1800">
                          <a:effectLst/>
                          <a:latin typeface="+mn-lt"/>
                          <a:ea typeface="Times New Roman" panose="02020603050405020304" pitchFamily="18" charset="0"/>
                          <a:cs typeface="Times New Roman" panose="02020603050405020304" pitchFamily="18" charset="0"/>
                        </a:rPr>
                        <a:t>A tevékeny megbánás büntethetőséget megszüntető ok.</a:t>
                      </a:r>
                    </a:p>
                  </a:txBody>
                  <a:tcPr marL="68580" marR="68580" marT="0" marB="0">
                    <a:lnL>
                      <a:noFill/>
                    </a:lnL>
                    <a:lnR>
                      <a:noFill/>
                    </a:lnR>
                    <a:lnT>
                      <a:noFill/>
                    </a:lnT>
                    <a:lnB>
                      <a:noFill/>
                    </a:lnB>
                  </a:tcPr>
                </a:tc>
                <a:extLst>
                  <a:ext uri="{0D108BD9-81ED-4DB2-BD59-A6C34878D82A}">
                    <a16:rowId xmlns:a16="http://schemas.microsoft.com/office/drawing/2014/main" val="3908920398"/>
                  </a:ext>
                </a:extLst>
              </a:tr>
              <a:tr h="472622">
                <a:tc>
                  <a:txBody>
                    <a:bodyPr/>
                    <a:lstStyle/>
                    <a:p>
                      <a:pPr marL="342900" marR="81915" lvl="0" indent="-342900" algn="just">
                        <a:lnSpc>
                          <a:spcPct val="115000"/>
                        </a:lnSpc>
                        <a:spcAft>
                          <a:spcPts val="1040"/>
                        </a:spcAft>
                        <a:buFont typeface="+mj-lt"/>
                        <a:buAutoNum type="alphaLcParenR"/>
                      </a:pPr>
                      <a:r>
                        <a:rPr lang="hu-HU" sz="1800" b="1" dirty="0">
                          <a:solidFill>
                            <a:srgbClr val="FF0000"/>
                          </a:solidFill>
                          <a:effectLst/>
                          <a:latin typeface="+mn-lt"/>
                          <a:ea typeface="Calibri" panose="020F0502020204030204" pitchFamily="34" charset="0"/>
                          <a:cs typeface="Times New Roman" panose="02020603050405020304" pitchFamily="18" charset="0"/>
                        </a:rPr>
                        <a:t>igaz</a:t>
                      </a:r>
                      <a:endParaRPr lang="hu-HU" sz="180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342900" marR="81915" lvl="0" indent="-342900" algn="just">
                        <a:lnSpc>
                          <a:spcPct val="115000"/>
                        </a:lnSpc>
                        <a:spcAft>
                          <a:spcPts val="1040"/>
                        </a:spcAft>
                        <a:buFont typeface="+mj-lt"/>
                        <a:buAutoNum type="alphaLcParenR"/>
                      </a:pPr>
                      <a:r>
                        <a:rPr lang="hu-HU" sz="1800">
                          <a:effectLst/>
                          <a:latin typeface="+mn-lt"/>
                          <a:ea typeface="Calibri" panose="020F0502020204030204" pitchFamily="34" charset="0"/>
                          <a:cs typeface="Times New Roman" panose="02020603050405020304" pitchFamily="18" charset="0"/>
                        </a:rPr>
                        <a:t>hamis</a:t>
                      </a:r>
                    </a:p>
                  </a:txBody>
                  <a:tcPr marL="68580" marR="68580" marT="0" marB="0">
                    <a:lnL>
                      <a:noFill/>
                    </a:lnL>
                    <a:lnR>
                      <a:noFill/>
                    </a:lnR>
                    <a:lnT>
                      <a:noFill/>
                    </a:lnT>
                    <a:lnB>
                      <a:noFill/>
                    </a:lnB>
                  </a:tcPr>
                </a:tc>
                <a:tc>
                  <a:txBody>
                    <a:bodyPr/>
                    <a:lstStyle/>
                    <a:p>
                      <a:pPr marR="81915" algn="just">
                        <a:spcAft>
                          <a:spcPts val="1040"/>
                        </a:spcAft>
                      </a:pPr>
                      <a:r>
                        <a:rPr lang="hu-HU" sz="1800" dirty="0">
                          <a:effectLst/>
                          <a:latin typeface="+mn-lt"/>
                          <a:ea typeface="Times New Roman" panose="02020603050405020304" pitchFamily="18" charset="0"/>
                          <a:cs typeface="Times New Roman" panose="02020603050405020304" pitchFamily="18" charset="0"/>
                        </a:rPr>
                        <a:t>A részesek magatartása járulékos jellegű, nem vesznek részt a bűncselekmény törvényi tényállásának megvalósításában.</a:t>
                      </a:r>
                    </a:p>
                  </a:txBody>
                  <a:tcPr marL="68580" marR="68580" marT="0" marB="0">
                    <a:lnL>
                      <a:noFill/>
                    </a:lnL>
                    <a:lnR>
                      <a:noFill/>
                    </a:lnR>
                    <a:lnT>
                      <a:noFill/>
                    </a:lnT>
                    <a:lnB>
                      <a:noFill/>
                    </a:lnB>
                  </a:tcPr>
                </a:tc>
                <a:extLst>
                  <a:ext uri="{0D108BD9-81ED-4DB2-BD59-A6C34878D82A}">
                    <a16:rowId xmlns:a16="http://schemas.microsoft.com/office/drawing/2014/main" val="1108751594"/>
                  </a:ext>
                </a:extLst>
              </a:tr>
              <a:tr h="945244">
                <a:tc>
                  <a:txBody>
                    <a:bodyPr/>
                    <a:lstStyle/>
                    <a:p>
                      <a:pPr marL="342900" marR="81915" lvl="0" indent="-342900" algn="just">
                        <a:lnSpc>
                          <a:spcPct val="115000"/>
                        </a:lnSpc>
                        <a:spcAft>
                          <a:spcPts val="1040"/>
                        </a:spcAft>
                        <a:buFont typeface="+mj-lt"/>
                        <a:buAutoNum type="alphaLcParenR"/>
                      </a:pPr>
                      <a:r>
                        <a:rPr lang="hu-HU" sz="1800">
                          <a:effectLst/>
                          <a:latin typeface="+mn-lt"/>
                          <a:ea typeface="Calibri" panose="020F0502020204030204" pitchFamily="34" charset="0"/>
                          <a:cs typeface="Times New Roman" panose="02020603050405020304" pitchFamily="18" charset="0"/>
                        </a:rPr>
                        <a:t>igaz</a:t>
                      </a:r>
                    </a:p>
                  </a:txBody>
                  <a:tcPr marL="68580" marR="68580" marT="0" marB="0">
                    <a:lnL>
                      <a:noFill/>
                    </a:lnL>
                    <a:lnR>
                      <a:noFill/>
                    </a:lnR>
                    <a:lnT>
                      <a:noFill/>
                    </a:lnT>
                    <a:lnB>
                      <a:noFill/>
                    </a:lnB>
                  </a:tcPr>
                </a:tc>
                <a:tc>
                  <a:txBody>
                    <a:bodyPr/>
                    <a:lstStyle/>
                    <a:p>
                      <a:pPr marL="342900" marR="81915" lvl="0" indent="-342900" algn="just">
                        <a:lnSpc>
                          <a:spcPct val="115000"/>
                        </a:lnSpc>
                        <a:spcAft>
                          <a:spcPts val="1040"/>
                        </a:spcAft>
                        <a:buFont typeface="+mj-lt"/>
                        <a:buAutoNum type="alphaLcParenR"/>
                      </a:pPr>
                      <a:r>
                        <a:rPr lang="hu-HU" sz="1800" b="1" dirty="0">
                          <a:solidFill>
                            <a:srgbClr val="FF0000"/>
                          </a:solidFill>
                          <a:effectLst/>
                          <a:latin typeface="+mn-lt"/>
                          <a:ea typeface="Calibri" panose="020F0502020204030204" pitchFamily="34" charset="0"/>
                          <a:cs typeface="Times New Roman" panose="02020603050405020304" pitchFamily="18" charset="0"/>
                        </a:rPr>
                        <a:t>hamis</a:t>
                      </a:r>
                      <a:endParaRPr lang="hu-HU" sz="180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R="81915" algn="just">
                        <a:spcAft>
                          <a:spcPts val="1040"/>
                        </a:spcAft>
                      </a:pPr>
                      <a:r>
                        <a:rPr lang="hu-HU" sz="1800" dirty="0">
                          <a:effectLst/>
                          <a:latin typeface="+mn-lt"/>
                          <a:ea typeface="Times New Roman" panose="02020603050405020304" pitchFamily="18" charset="0"/>
                          <a:cs typeface="Times New Roman" panose="02020603050405020304" pitchFamily="18" charset="0"/>
                        </a:rPr>
                        <a:t>Előkészület miatt büntetendő, aki a bűncselekmény elkövetéséhez szükséges feltételeket biztosítja, az elkövetésre felhív, ajánlkozik, vállalkozik, vagy közös elkövetésben megállapodik.</a:t>
                      </a:r>
                    </a:p>
                  </a:txBody>
                  <a:tcPr marL="68580" marR="68580" marT="0" marB="0">
                    <a:lnL>
                      <a:noFill/>
                    </a:lnL>
                    <a:lnR>
                      <a:noFill/>
                    </a:lnR>
                    <a:lnT>
                      <a:noFill/>
                    </a:lnT>
                    <a:lnB>
                      <a:noFill/>
                    </a:lnB>
                  </a:tcPr>
                </a:tc>
                <a:extLst>
                  <a:ext uri="{0D108BD9-81ED-4DB2-BD59-A6C34878D82A}">
                    <a16:rowId xmlns:a16="http://schemas.microsoft.com/office/drawing/2014/main" val="1932544210"/>
                  </a:ext>
                </a:extLst>
              </a:tr>
            </a:tbl>
          </a:graphicData>
        </a:graphic>
      </p:graphicFrame>
    </p:spTree>
    <p:extLst>
      <p:ext uri="{BB962C8B-B14F-4D97-AF65-F5344CB8AC3E}">
        <p14:creationId xmlns:p14="http://schemas.microsoft.com/office/powerpoint/2010/main" val="191958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307. </a:t>
            </a:r>
            <a:r>
              <a:rPr lang="hu-HU" dirty="0"/>
              <a:t>Sorolja fel a Szabálysértési törvény értelmében kiszabható büntetéseket</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b="1" dirty="0">
                <a:solidFill>
                  <a:srgbClr val="FF0000"/>
                </a:solidFill>
              </a:rPr>
              <a:t>Megoldás:</a:t>
            </a:r>
            <a:endParaRPr lang="hu-HU" dirty="0">
              <a:solidFill>
                <a:srgbClr val="FF0000"/>
              </a:solidFill>
            </a:endParaRPr>
          </a:p>
          <a:p>
            <a:pPr marL="0" indent="0">
              <a:buNone/>
            </a:pPr>
            <a:r>
              <a:rPr lang="hu-HU" b="1" dirty="0" smtClean="0">
                <a:solidFill>
                  <a:srgbClr val="FF0000"/>
                </a:solidFill>
              </a:rPr>
              <a:t>	Szabálysértési </a:t>
            </a:r>
            <a:r>
              <a:rPr lang="hu-HU" b="1" dirty="0">
                <a:solidFill>
                  <a:srgbClr val="FF0000"/>
                </a:solidFill>
              </a:rPr>
              <a:t>elzárás,</a:t>
            </a:r>
            <a:endParaRPr lang="hu-HU" dirty="0">
              <a:solidFill>
                <a:srgbClr val="FF0000"/>
              </a:solidFill>
            </a:endParaRPr>
          </a:p>
          <a:p>
            <a:pPr marL="0" indent="0">
              <a:buNone/>
            </a:pPr>
            <a:r>
              <a:rPr lang="hu-HU" b="1" dirty="0" smtClean="0">
                <a:solidFill>
                  <a:srgbClr val="FF0000"/>
                </a:solidFill>
              </a:rPr>
              <a:t>	Pénzbírság</a:t>
            </a:r>
            <a:r>
              <a:rPr lang="hu-HU" b="1" dirty="0">
                <a:solidFill>
                  <a:srgbClr val="FF0000"/>
                </a:solidFill>
              </a:rPr>
              <a:t>,</a:t>
            </a:r>
            <a:endParaRPr lang="hu-HU" dirty="0">
              <a:solidFill>
                <a:srgbClr val="FF0000"/>
              </a:solidFill>
            </a:endParaRPr>
          </a:p>
          <a:p>
            <a:pPr marL="0" indent="0">
              <a:buNone/>
            </a:pPr>
            <a:r>
              <a:rPr lang="hu-HU" b="1" dirty="0" smtClean="0">
                <a:solidFill>
                  <a:srgbClr val="FF0000"/>
                </a:solidFill>
              </a:rPr>
              <a:t>	Közérdekű </a:t>
            </a:r>
            <a:r>
              <a:rPr lang="hu-HU" b="1" dirty="0">
                <a:solidFill>
                  <a:srgbClr val="FF0000"/>
                </a:solidFill>
              </a:rPr>
              <a:t>munka</a:t>
            </a:r>
            <a:endParaRPr lang="hu-HU" dirty="0">
              <a:solidFill>
                <a:srgbClr val="FF0000"/>
              </a:solidFill>
            </a:endParaRPr>
          </a:p>
          <a:p>
            <a:endParaRPr lang="hu-HU" dirty="0"/>
          </a:p>
        </p:txBody>
      </p:sp>
    </p:spTree>
    <p:extLst>
      <p:ext uri="{BB962C8B-B14F-4D97-AF65-F5344CB8AC3E}">
        <p14:creationId xmlns:p14="http://schemas.microsoft.com/office/powerpoint/2010/main" val="241480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lgn="l"/>
            <a:r>
              <a:rPr lang="hu-HU" dirty="0" smtClean="0"/>
              <a:t>308. </a:t>
            </a:r>
            <a:r>
              <a:rPr lang="hu-HU" dirty="0"/>
              <a:t>Írja le a személy- és vagyonőri intézkedés megkezdésének és lefolytatásának szabályait és menetét! </a:t>
            </a:r>
          </a:p>
        </p:txBody>
      </p:sp>
      <p:sp>
        <p:nvSpPr>
          <p:cNvPr id="3" name="Tartalom helye 2"/>
          <p:cNvSpPr>
            <a:spLocks noGrp="1"/>
          </p:cNvSpPr>
          <p:nvPr>
            <p:ph idx="1"/>
          </p:nvPr>
        </p:nvSpPr>
        <p:spPr>
          <a:xfrm>
            <a:off x="261764" y="1556792"/>
            <a:ext cx="11305256" cy="4968552"/>
          </a:xfrm>
        </p:spPr>
        <p:txBody>
          <a:bodyPr>
            <a:noAutofit/>
          </a:bodyPr>
          <a:lstStyle/>
          <a:p>
            <a:pPr marL="0" indent="0">
              <a:buNone/>
            </a:pPr>
            <a:r>
              <a:rPr lang="hu-HU" sz="1500" dirty="0" smtClean="0"/>
              <a:t>A </a:t>
            </a:r>
            <a:r>
              <a:rPr lang="hu-HU" sz="1500" dirty="0"/>
              <a:t>rendészeti feladatokat ellátó személy intézkedését </a:t>
            </a:r>
            <a:r>
              <a:rPr lang="hu-HU" sz="1500" b="1" dirty="0">
                <a:solidFill>
                  <a:srgbClr val="FF0000"/>
                </a:solidFill>
              </a:rPr>
              <a:t>napszaknak megfelelő köszönéssel</a:t>
            </a:r>
            <a:r>
              <a:rPr lang="hu-HU" sz="1500" u="sng" dirty="0">
                <a:solidFill>
                  <a:srgbClr val="FF0000"/>
                </a:solidFill>
              </a:rPr>
              <a:t> </a:t>
            </a:r>
            <a:r>
              <a:rPr lang="hu-HU" sz="1500" dirty="0"/>
              <a:t>valamint </a:t>
            </a:r>
            <a:r>
              <a:rPr lang="hu-HU" sz="1500" b="1" dirty="0">
                <a:solidFill>
                  <a:srgbClr val="FF0000"/>
                </a:solidFill>
              </a:rPr>
              <a:t>az intézkedés alá vont személy nemének és életkorának megfelelő megszólítással kezdi.</a:t>
            </a:r>
            <a:r>
              <a:rPr lang="hu-HU" sz="1500" dirty="0">
                <a:solidFill>
                  <a:srgbClr val="FF0000"/>
                </a:solidFill>
              </a:rPr>
              <a:t> </a:t>
            </a:r>
            <a:r>
              <a:rPr lang="hu-HU" sz="1500" dirty="0"/>
              <a:t>(3 pont)</a:t>
            </a:r>
          </a:p>
          <a:p>
            <a:pPr marL="0" indent="0">
              <a:buNone/>
            </a:pPr>
            <a:r>
              <a:rPr lang="hu-HU" sz="1500" dirty="0"/>
              <a:t>Ha az intézkedés eredményességét nem veszélyezteti:</a:t>
            </a:r>
          </a:p>
          <a:p>
            <a:pPr marL="0" indent="0">
              <a:buNone/>
            </a:pPr>
            <a:r>
              <a:rPr lang="hu-HU" sz="1500" b="1" dirty="0">
                <a:solidFill>
                  <a:srgbClr val="FF0000"/>
                </a:solidFill>
              </a:rPr>
              <a:t>Az intézkedés megkezdése előtt köteles nevét</a:t>
            </a:r>
            <a:r>
              <a:rPr lang="hu-HU" sz="1500" b="1" dirty="0"/>
              <a:t>,</a:t>
            </a:r>
            <a:r>
              <a:rPr lang="hu-HU" sz="1500" dirty="0"/>
              <a:t> rendészeti feladatokat ellátó </a:t>
            </a:r>
            <a:r>
              <a:rPr lang="hu-HU" sz="1500" b="1" dirty="0">
                <a:solidFill>
                  <a:srgbClr val="FF0000"/>
                </a:solidFill>
              </a:rPr>
              <a:t>szervhez tartozását</a:t>
            </a:r>
            <a:r>
              <a:rPr lang="hu-HU" sz="1500" dirty="0">
                <a:solidFill>
                  <a:srgbClr val="FF0000"/>
                </a:solidFill>
              </a:rPr>
              <a:t> és a</a:t>
            </a:r>
            <a:r>
              <a:rPr lang="hu-HU" sz="1500" u="sng" dirty="0">
                <a:solidFill>
                  <a:srgbClr val="FF0000"/>
                </a:solidFill>
              </a:rPr>
              <a:t> </a:t>
            </a:r>
            <a:r>
              <a:rPr lang="hu-HU" sz="1500" b="1" dirty="0">
                <a:solidFill>
                  <a:srgbClr val="FF0000"/>
                </a:solidFill>
              </a:rPr>
              <a:t>szolgálati igazolványát felmutatni.</a:t>
            </a:r>
            <a:r>
              <a:rPr lang="hu-HU" sz="1500" dirty="0">
                <a:solidFill>
                  <a:srgbClr val="FF0000"/>
                </a:solidFill>
              </a:rPr>
              <a:t> </a:t>
            </a:r>
            <a:r>
              <a:rPr lang="hu-HU" sz="1500" dirty="0"/>
              <a:t>(3 pont)</a:t>
            </a:r>
          </a:p>
          <a:p>
            <a:pPr marL="0" indent="0">
              <a:buNone/>
            </a:pPr>
            <a:r>
              <a:rPr lang="hu-HU" sz="1500" dirty="0"/>
              <a:t>Ha az intézkedés eredményességét veszélyezteti:</a:t>
            </a:r>
          </a:p>
          <a:p>
            <a:pPr marL="0" indent="0">
              <a:buNone/>
            </a:pPr>
            <a:r>
              <a:rPr lang="hu-HU" sz="1500" b="1" dirty="0" smtClean="0">
                <a:solidFill>
                  <a:srgbClr val="FF0000"/>
                </a:solidFill>
              </a:rPr>
              <a:t>Az </a:t>
            </a:r>
            <a:r>
              <a:rPr lang="hu-HU" sz="1500" b="1" dirty="0">
                <a:solidFill>
                  <a:srgbClr val="FF0000"/>
                </a:solidFill>
              </a:rPr>
              <a:t>intézkedés befejezésekor köteles nevét</a:t>
            </a:r>
            <a:r>
              <a:rPr lang="hu-HU" sz="1500" dirty="0"/>
              <a:t>, a rendészeti feladatokat ellátó </a:t>
            </a:r>
            <a:r>
              <a:rPr lang="hu-HU" sz="1500" b="1" dirty="0">
                <a:solidFill>
                  <a:srgbClr val="FF0000"/>
                </a:solidFill>
              </a:rPr>
              <a:t>szervhez tartozását</a:t>
            </a:r>
            <a:r>
              <a:rPr lang="hu-HU" sz="1500" dirty="0">
                <a:solidFill>
                  <a:srgbClr val="FF0000"/>
                </a:solidFill>
              </a:rPr>
              <a:t> </a:t>
            </a:r>
            <a:r>
              <a:rPr lang="hu-HU" sz="1500" dirty="0"/>
              <a:t>és a </a:t>
            </a:r>
            <a:r>
              <a:rPr lang="hu-HU" sz="1500" b="1" dirty="0">
                <a:solidFill>
                  <a:srgbClr val="FF0000"/>
                </a:solidFill>
              </a:rPr>
              <a:t>szolgálati igazolványát felmutatni.</a:t>
            </a:r>
            <a:r>
              <a:rPr lang="hu-HU" sz="1500" dirty="0">
                <a:solidFill>
                  <a:srgbClr val="FF0000"/>
                </a:solidFill>
              </a:rPr>
              <a:t> </a:t>
            </a:r>
            <a:r>
              <a:rPr lang="hu-HU" sz="1500" dirty="0"/>
              <a:t>(3 pont)</a:t>
            </a:r>
          </a:p>
          <a:p>
            <a:pPr marL="0" indent="0">
              <a:buNone/>
            </a:pPr>
            <a:r>
              <a:rPr lang="hu-HU" sz="1500" dirty="0"/>
              <a:t>A helyzetnek megfelelő intézkedés lefolytatása:</a:t>
            </a:r>
          </a:p>
          <a:p>
            <a:pPr lvl="3" fontAlgn="base"/>
            <a:r>
              <a:rPr lang="hu-HU" sz="1500" b="1" dirty="0">
                <a:solidFill>
                  <a:srgbClr val="FF0000"/>
                </a:solidFill>
              </a:rPr>
              <a:t>Az intézkedés tényét, célját szóban közölni.</a:t>
            </a:r>
            <a:endParaRPr lang="hu-HU" sz="1500" dirty="0">
              <a:solidFill>
                <a:srgbClr val="FF0000"/>
              </a:solidFill>
            </a:endParaRPr>
          </a:p>
          <a:p>
            <a:pPr lvl="3" fontAlgn="base"/>
            <a:r>
              <a:rPr lang="hu-HU" sz="1500" b="1" dirty="0">
                <a:solidFill>
                  <a:srgbClr val="FF0000"/>
                </a:solidFill>
              </a:rPr>
              <a:t>Az intézkedéssel érintett személy felhívása a helyzetnek megfelelően elvárt együttműködésre.</a:t>
            </a:r>
            <a:endParaRPr lang="hu-HU" sz="1500" dirty="0">
              <a:solidFill>
                <a:srgbClr val="FF0000"/>
              </a:solidFill>
            </a:endParaRPr>
          </a:p>
          <a:p>
            <a:pPr lvl="3" fontAlgn="base"/>
            <a:r>
              <a:rPr lang="hu-HU" sz="1500" b="1" dirty="0">
                <a:solidFill>
                  <a:srgbClr val="FF0000"/>
                </a:solidFill>
              </a:rPr>
              <a:t>Tájékoztatás az együttműködés hiányának vagy az elvárt magatartás megtagadásának következményéról.</a:t>
            </a:r>
            <a:endParaRPr lang="hu-HU" sz="1500" dirty="0">
              <a:solidFill>
                <a:srgbClr val="FF0000"/>
              </a:solidFill>
            </a:endParaRPr>
          </a:p>
          <a:p>
            <a:pPr lvl="3" fontAlgn="base"/>
            <a:r>
              <a:rPr lang="hu-HU" sz="1500" b="1" dirty="0">
                <a:solidFill>
                  <a:srgbClr val="FF0000"/>
                </a:solidFill>
              </a:rPr>
              <a:t>Az intézkedés szakszerű és jogszerű lefolytatása.</a:t>
            </a:r>
            <a:endParaRPr lang="hu-HU" sz="1500" dirty="0">
              <a:solidFill>
                <a:srgbClr val="FF0000"/>
              </a:solidFill>
            </a:endParaRPr>
          </a:p>
          <a:p>
            <a:pPr lvl="3" fontAlgn="base"/>
            <a:r>
              <a:rPr lang="hu-HU" sz="1500" b="1" dirty="0">
                <a:solidFill>
                  <a:srgbClr val="FF0000"/>
                </a:solidFill>
              </a:rPr>
              <a:t>Az előírt jelentési. dokumentálási feladatok elvégzése</a:t>
            </a:r>
            <a:r>
              <a:rPr lang="hu-HU" sz="1500" dirty="0">
                <a:solidFill>
                  <a:srgbClr val="FF0000"/>
                </a:solidFill>
              </a:rPr>
              <a:t>. </a:t>
            </a:r>
            <a:r>
              <a:rPr lang="hu-HU" sz="1500" dirty="0"/>
              <a:t>(5 pont)</a:t>
            </a:r>
          </a:p>
          <a:p>
            <a:pPr marL="0" indent="0">
              <a:buNone/>
            </a:pPr>
            <a:r>
              <a:rPr lang="hu-HU" sz="1500" b="1" dirty="0">
                <a:solidFill>
                  <a:srgbClr val="FF0000"/>
                </a:solidFill>
              </a:rPr>
              <a:t>Az intézkedések végrehajtását követően az intézkedés alá vont személyt tájékoztatni kell a panasztétel lehetőségéról </a:t>
            </a:r>
            <a:r>
              <a:rPr lang="hu-HU" sz="1500" dirty="0">
                <a:solidFill>
                  <a:srgbClr val="FF0000"/>
                </a:solidFill>
              </a:rPr>
              <a:t>és az </a:t>
            </a:r>
            <a:r>
              <a:rPr lang="hu-HU" sz="1500" b="1" dirty="0">
                <a:solidFill>
                  <a:srgbClr val="FF0000"/>
                </a:solidFill>
              </a:rPr>
              <a:t>előterjesztésre nyitva álló határidóról.</a:t>
            </a:r>
            <a:r>
              <a:rPr lang="hu-HU" sz="1500" dirty="0">
                <a:solidFill>
                  <a:srgbClr val="FF0000"/>
                </a:solidFill>
              </a:rPr>
              <a:t> </a:t>
            </a:r>
            <a:r>
              <a:rPr lang="hu-HU" sz="1500" dirty="0"/>
              <a:t>(2 pont</a:t>
            </a:r>
            <a:r>
              <a:rPr lang="hu-HU" sz="1500" dirty="0" smtClean="0"/>
              <a:t>)</a:t>
            </a:r>
            <a:endParaRPr lang="hu-HU" sz="1500" dirty="0"/>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2884" y="5157191"/>
            <a:ext cx="1700809" cy="1700809"/>
          </a:xfrm>
          <a:prstGeom prst="rect">
            <a:avLst/>
          </a:prstGeom>
          <a:effectLst>
            <a:glow rad="63500">
              <a:schemeClr val="accent1">
                <a:satMod val="175000"/>
                <a:alpha val="0"/>
              </a:schemeClr>
            </a:glow>
            <a:softEdge rad="165100"/>
          </a:effectLst>
        </p:spPr>
      </p:pic>
    </p:spTree>
    <p:extLst>
      <p:ext uri="{BB962C8B-B14F-4D97-AF65-F5344CB8AC3E}">
        <p14:creationId xmlns:p14="http://schemas.microsoft.com/office/powerpoint/2010/main" val="257298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449272" cy="1020762"/>
          </a:xfrm>
        </p:spPr>
        <p:txBody>
          <a:bodyPr>
            <a:noAutofit/>
          </a:bodyPr>
          <a:lstStyle/>
          <a:p>
            <a:pPr lvl="0"/>
            <a:r>
              <a:rPr lang="hu-HU" sz="2200" dirty="0" smtClean="0"/>
              <a:t>30. Döntse </a:t>
            </a:r>
            <a:r>
              <a:rPr lang="hu-HU" sz="2200" dirty="0"/>
              <a:t>el, hogy az alábbi megfogalmazás igaz vagy hamis a személy- és vagyonvédelmi, valamint a magánnyomozói tevékenység szabályairól szóló 2005. évi CXXXIII. törvényben szabályozott tervező-szerelő tevékenységre</a:t>
            </a:r>
            <a:r>
              <a:rPr lang="hu-HU" sz="2200" dirty="0" smtClean="0"/>
              <a:t>.</a:t>
            </a:r>
            <a:endParaRPr lang="hu-HU" sz="2200" dirty="0"/>
          </a:p>
        </p:txBody>
      </p:sp>
      <p:sp>
        <p:nvSpPr>
          <p:cNvPr id="3" name="Tartalom helye 2"/>
          <p:cNvSpPr>
            <a:spLocks noGrp="1"/>
          </p:cNvSpPr>
          <p:nvPr>
            <p:ph idx="1"/>
          </p:nvPr>
        </p:nvSpPr>
        <p:spPr/>
        <p:txBody>
          <a:bodyPr>
            <a:normAutofit fontScale="92500" lnSpcReduction="10000"/>
          </a:bodyPr>
          <a:lstStyle/>
          <a:p>
            <a:pPr marL="0" indent="0" algn="just">
              <a:buNone/>
            </a:pPr>
            <a:r>
              <a:rPr lang="hu-HU" dirty="0" smtClean="0"/>
              <a:t>,,E </a:t>
            </a:r>
            <a:r>
              <a:rPr lang="hu-HU" dirty="0"/>
              <a:t>törvény alkalmazásában tervező-szerelő tevékenységnek minősül az elektronikai vagy mechanikai vagyonvédelmi rendszerek tervezése, telepítése, szerelése, üzemeltetése, felügyelete, karbantartása, javítása, ideértve a rögzítés nélküli, megfigyelési céllal üzemeltetett vagy - törvény felhatalmazása alapján - a hang- vagy képrögzítést is lehetővé tevő elektronikus megfigyelőrendszer (a továbbiakban: térfelügyeleti rendszer), továbbá a beléptető rendszer és a betörésjelző rendszer létesítésének, karbantartásának, illetve a térfelügyeleti rendszerhez és a távfelügyeleti rendszerhez kapcsolódó reagálószolgálat működésének körében végzett tevékenységet is</a:t>
            </a:r>
            <a:r>
              <a:rPr lang="hu-HU" dirty="0" smtClean="0"/>
              <a:t>.’’</a:t>
            </a:r>
            <a:endParaRPr lang="hu-HU" dirty="0"/>
          </a:p>
          <a:p>
            <a:pPr marL="0" indent="0">
              <a:buNone/>
            </a:pPr>
            <a:r>
              <a:rPr lang="hu-HU" dirty="0"/>
              <a:t> </a:t>
            </a:r>
          </a:p>
          <a:p>
            <a:pPr marL="457200" lvl="0" indent="-457200">
              <a:buFont typeface="+mj-lt"/>
              <a:buAutoNum type="alphaLcParenR"/>
            </a:pPr>
            <a:r>
              <a:rPr lang="hu-HU" dirty="0">
                <a:solidFill>
                  <a:srgbClr val="FF0000"/>
                </a:solidFill>
              </a:rPr>
              <a:t>Igaz</a:t>
            </a:r>
          </a:p>
          <a:p>
            <a:pPr marL="457200" lvl="0" indent="-457200">
              <a:buFont typeface="+mj-lt"/>
              <a:buAutoNum type="alphaLcParenR"/>
            </a:pPr>
            <a:r>
              <a:rPr lang="hu-HU" dirty="0"/>
              <a:t>Hamis</a:t>
            </a:r>
          </a:p>
          <a:p>
            <a:endParaRPr lang="hu-HU" dirty="0"/>
          </a:p>
        </p:txBody>
      </p:sp>
    </p:spTree>
    <p:extLst>
      <p:ext uri="{BB962C8B-B14F-4D97-AF65-F5344CB8AC3E}">
        <p14:creationId xmlns:p14="http://schemas.microsoft.com/office/powerpoint/2010/main" val="336614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33772" y="274638"/>
            <a:ext cx="11449272" cy="1020762"/>
          </a:xfrm>
        </p:spPr>
        <p:txBody>
          <a:bodyPr>
            <a:normAutofit/>
          </a:bodyPr>
          <a:lstStyle/>
          <a:p>
            <a:pPr lvl="0"/>
            <a:r>
              <a:rPr lang="hu-HU" sz="2200" dirty="0" smtClean="0"/>
              <a:t>31. Válassza </a:t>
            </a:r>
            <a:r>
              <a:rPr lang="hu-HU" sz="2200" dirty="0"/>
              <a:t>ki, hogy az alábbi képek közül melyiken végeznek tervező-szerelő tevékenység a személy- és vagyonvédelmi, valamint a magánnyomozói tevékenység szabályairól szóló 2005. évi CXXXIII. törvény vonatkozásában</a:t>
            </a:r>
            <a:r>
              <a:rPr lang="hu-HU" sz="2200" dirty="0" smtClean="0"/>
              <a:t>.</a:t>
            </a:r>
            <a:endParaRPr lang="hu-HU" sz="2200" dirty="0"/>
          </a:p>
        </p:txBody>
      </p:sp>
      <p:pic>
        <p:nvPicPr>
          <p:cNvPr id="4" name="Tartalom helye 3" descr="TESTŐR | Testőr Tanfolyam"/>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7788" y="1621804"/>
            <a:ext cx="2518564" cy="1684658"/>
          </a:xfrm>
          <a:prstGeom prst="rect">
            <a:avLst/>
          </a:prstGeom>
          <a:noFill/>
          <a:ln>
            <a:noFill/>
          </a:ln>
        </p:spPr>
      </p:pic>
      <p:pic>
        <p:nvPicPr>
          <p:cNvPr id="5" name="Kép 4" descr="Villámkáros Fisotech 2mp-s ip kamera javítása - YouTub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8527" y="1643283"/>
            <a:ext cx="3672408" cy="1663179"/>
          </a:xfrm>
          <a:prstGeom prst="rect">
            <a:avLst/>
          </a:prstGeom>
          <a:noFill/>
          <a:ln>
            <a:noFill/>
          </a:ln>
        </p:spPr>
      </p:pic>
      <p:pic>
        <p:nvPicPr>
          <p:cNvPr id="6" name="Kép 5" descr="Tervezés, felmérés, tanácsadás"/>
          <p:cNvPicPr/>
          <p:nvPr/>
        </p:nvPicPr>
        <p:blipFill>
          <a:blip r:embed="rId4">
            <a:extLst>
              <a:ext uri="{28A0092B-C50C-407E-A947-70E740481C1C}">
                <a14:useLocalDpi xmlns:a14="http://schemas.microsoft.com/office/drawing/2010/main" val="0"/>
              </a:ext>
            </a:extLst>
          </a:blip>
          <a:srcRect/>
          <a:stretch>
            <a:fillRect/>
          </a:stretch>
        </p:blipFill>
        <p:spPr bwMode="auto">
          <a:xfrm>
            <a:off x="8614692" y="1621803"/>
            <a:ext cx="2592288" cy="1684659"/>
          </a:xfrm>
          <a:prstGeom prst="rect">
            <a:avLst/>
          </a:prstGeom>
          <a:noFill/>
          <a:ln>
            <a:noFill/>
          </a:ln>
        </p:spPr>
      </p:pic>
      <p:pic>
        <p:nvPicPr>
          <p:cNvPr id="7" name="Kép 6" descr="Objektumvédelem, telephelyőrzé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88" y="3861048"/>
            <a:ext cx="2518564" cy="1747863"/>
          </a:xfrm>
          <a:prstGeom prst="rect">
            <a:avLst/>
          </a:prstGeom>
          <a:noFill/>
          <a:ln>
            <a:noFill/>
          </a:ln>
        </p:spPr>
      </p:pic>
      <p:pic>
        <p:nvPicPr>
          <p:cNvPr id="8" name="Kép 7" descr="Karambolozott a G4S egyik pénzszállító autója, egy gyerek meghalt"/>
          <p:cNvPicPr/>
          <p:nvPr/>
        </p:nvPicPr>
        <p:blipFill>
          <a:blip r:embed="rId6">
            <a:extLst>
              <a:ext uri="{28A0092B-C50C-407E-A947-70E740481C1C}">
                <a14:useLocalDpi xmlns:a14="http://schemas.microsoft.com/office/drawing/2010/main" val="0"/>
              </a:ext>
            </a:extLst>
          </a:blip>
          <a:srcRect/>
          <a:stretch>
            <a:fillRect/>
          </a:stretch>
        </p:blipFill>
        <p:spPr bwMode="auto">
          <a:xfrm>
            <a:off x="3934172" y="3861048"/>
            <a:ext cx="3626763" cy="1747863"/>
          </a:xfrm>
          <a:prstGeom prst="rect">
            <a:avLst/>
          </a:prstGeom>
          <a:noFill/>
          <a:ln>
            <a:noFill/>
          </a:ln>
        </p:spPr>
      </p:pic>
      <p:pic>
        <p:nvPicPr>
          <p:cNvPr id="9" name="Kép 8"/>
          <p:cNvPicPr/>
          <p:nvPr/>
        </p:nvPicPr>
        <p:blipFill>
          <a:blip r:embed="rId7">
            <a:extLst>
              <a:ext uri="{28A0092B-C50C-407E-A947-70E740481C1C}">
                <a14:useLocalDpi xmlns:a14="http://schemas.microsoft.com/office/drawing/2010/main" val="0"/>
              </a:ext>
            </a:extLst>
          </a:blip>
          <a:stretch>
            <a:fillRect/>
          </a:stretch>
        </p:blipFill>
        <p:spPr>
          <a:xfrm>
            <a:off x="8614692" y="3861048"/>
            <a:ext cx="2592288" cy="1747863"/>
          </a:xfrm>
          <a:prstGeom prst="rect">
            <a:avLst/>
          </a:prstGeom>
        </p:spPr>
      </p:pic>
      <p:sp>
        <p:nvSpPr>
          <p:cNvPr id="10" name="Szövegdoboz 9"/>
          <p:cNvSpPr txBox="1"/>
          <p:nvPr/>
        </p:nvSpPr>
        <p:spPr>
          <a:xfrm>
            <a:off x="811511" y="3367731"/>
            <a:ext cx="1845144" cy="432048"/>
          </a:xfrm>
          <a:prstGeom prst="rect">
            <a:avLst/>
          </a:prstGeom>
          <a:noFill/>
        </p:spPr>
        <p:txBody>
          <a:bodyPr wrap="square" rtlCol="0">
            <a:spAutoFit/>
          </a:bodyPr>
          <a:lstStyle/>
          <a:p>
            <a:pPr algn="ctr">
              <a:lnSpc>
                <a:spcPct val="90000"/>
              </a:lnSpc>
            </a:pPr>
            <a:r>
              <a:rPr lang="hu-HU" sz="2400" dirty="0" smtClean="0"/>
              <a:t>a)</a:t>
            </a:r>
            <a:endParaRPr lang="hu-HU" sz="2400" dirty="0"/>
          </a:p>
        </p:txBody>
      </p:sp>
      <p:sp>
        <p:nvSpPr>
          <p:cNvPr id="11" name="Szövegdoboz 10"/>
          <p:cNvSpPr txBox="1"/>
          <p:nvPr/>
        </p:nvSpPr>
        <p:spPr>
          <a:xfrm>
            <a:off x="4464591" y="5704281"/>
            <a:ext cx="2520280" cy="432048"/>
          </a:xfrm>
          <a:prstGeom prst="rect">
            <a:avLst/>
          </a:prstGeom>
          <a:noFill/>
        </p:spPr>
        <p:txBody>
          <a:bodyPr wrap="square" rtlCol="0">
            <a:spAutoFit/>
          </a:bodyPr>
          <a:lstStyle/>
          <a:p>
            <a:pPr algn="ctr">
              <a:lnSpc>
                <a:spcPct val="90000"/>
              </a:lnSpc>
            </a:pPr>
            <a:r>
              <a:rPr lang="hu-HU" sz="2400" dirty="0"/>
              <a:t>e</a:t>
            </a:r>
            <a:r>
              <a:rPr lang="hu-HU" sz="2400" dirty="0" smtClean="0"/>
              <a:t>)</a:t>
            </a:r>
            <a:endParaRPr lang="hu-HU" sz="2400" dirty="0"/>
          </a:p>
        </p:txBody>
      </p:sp>
      <p:sp>
        <p:nvSpPr>
          <p:cNvPr id="12" name="Szövegdoboz 11"/>
          <p:cNvSpPr txBox="1"/>
          <p:nvPr/>
        </p:nvSpPr>
        <p:spPr>
          <a:xfrm>
            <a:off x="9135437" y="3306462"/>
            <a:ext cx="1725954" cy="432048"/>
          </a:xfrm>
          <a:prstGeom prst="rect">
            <a:avLst/>
          </a:prstGeom>
          <a:noFill/>
        </p:spPr>
        <p:txBody>
          <a:bodyPr wrap="square" rtlCol="0">
            <a:spAutoFit/>
          </a:bodyPr>
          <a:lstStyle/>
          <a:p>
            <a:pPr algn="ctr">
              <a:lnSpc>
                <a:spcPct val="90000"/>
              </a:lnSpc>
            </a:pPr>
            <a:r>
              <a:rPr lang="hu-HU" sz="2400" dirty="0"/>
              <a:t>c</a:t>
            </a:r>
            <a:r>
              <a:rPr lang="hu-HU" sz="2400" dirty="0" smtClean="0"/>
              <a:t>)</a:t>
            </a:r>
            <a:endParaRPr lang="hu-HU" sz="2400" dirty="0"/>
          </a:p>
        </p:txBody>
      </p:sp>
      <p:sp>
        <p:nvSpPr>
          <p:cNvPr id="13" name="Szövegdoboz 12"/>
          <p:cNvSpPr txBox="1"/>
          <p:nvPr/>
        </p:nvSpPr>
        <p:spPr>
          <a:xfrm>
            <a:off x="1230027" y="5724528"/>
            <a:ext cx="1008112" cy="432048"/>
          </a:xfrm>
          <a:prstGeom prst="rect">
            <a:avLst/>
          </a:prstGeom>
          <a:noFill/>
        </p:spPr>
        <p:txBody>
          <a:bodyPr wrap="square" rtlCol="0">
            <a:spAutoFit/>
          </a:bodyPr>
          <a:lstStyle/>
          <a:p>
            <a:pPr algn="ctr">
              <a:lnSpc>
                <a:spcPct val="90000"/>
              </a:lnSpc>
            </a:pPr>
            <a:r>
              <a:rPr lang="hu-HU" sz="2400" dirty="0"/>
              <a:t>d</a:t>
            </a:r>
            <a:r>
              <a:rPr lang="hu-HU" sz="2400" dirty="0" smtClean="0"/>
              <a:t>)</a:t>
            </a:r>
            <a:endParaRPr lang="hu-HU" sz="2400" dirty="0"/>
          </a:p>
        </p:txBody>
      </p:sp>
      <p:sp>
        <p:nvSpPr>
          <p:cNvPr id="14" name="Szövegdoboz 13"/>
          <p:cNvSpPr txBox="1"/>
          <p:nvPr/>
        </p:nvSpPr>
        <p:spPr>
          <a:xfrm>
            <a:off x="4938146" y="3367731"/>
            <a:ext cx="1618814" cy="432048"/>
          </a:xfrm>
          <a:prstGeom prst="rect">
            <a:avLst/>
          </a:prstGeom>
          <a:noFill/>
        </p:spPr>
        <p:txBody>
          <a:bodyPr wrap="square" rtlCol="0">
            <a:spAutoFit/>
          </a:bodyPr>
          <a:lstStyle/>
          <a:p>
            <a:pPr algn="ctr">
              <a:lnSpc>
                <a:spcPct val="90000"/>
              </a:lnSpc>
            </a:pPr>
            <a:r>
              <a:rPr lang="hu-HU" sz="2400" dirty="0"/>
              <a:t>b</a:t>
            </a:r>
            <a:r>
              <a:rPr lang="hu-HU" sz="2400" dirty="0" smtClean="0"/>
              <a:t>)</a:t>
            </a:r>
            <a:endParaRPr lang="hu-HU" sz="2400" dirty="0"/>
          </a:p>
        </p:txBody>
      </p:sp>
      <p:sp>
        <p:nvSpPr>
          <p:cNvPr id="15" name="Szövegdoboz 14"/>
          <p:cNvSpPr txBox="1"/>
          <p:nvPr/>
        </p:nvSpPr>
        <p:spPr>
          <a:xfrm>
            <a:off x="9046740" y="5701324"/>
            <a:ext cx="1903348" cy="432048"/>
          </a:xfrm>
          <a:prstGeom prst="rect">
            <a:avLst/>
          </a:prstGeom>
          <a:noFill/>
        </p:spPr>
        <p:txBody>
          <a:bodyPr wrap="square" rtlCol="0">
            <a:spAutoFit/>
          </a:bodyPr>
          <a:lstStyle/>
          <a:p>
            <a:pPr algn="ctr">
              <a:lnSpc>
                <a:spcPct val="90000"/>
              </a:lnSpc>
            </a:pPr>
            <a:r>
              <a:rPr lang="hu-HU" sz="2400" dirty="0"/>
              <a:t>f</a:t>
            </a:r>
            <a:r>
              <a:rPr lang="hu-HU" sz="2400" dirty="0" smtClean="0"/>
              <a:t>)</a:t>
            </a:r>
            <a:endParaRPr lang="hu-HU" sz="2400" dirty="0"/>
          </a:p>
        </p:txBody>
      </p:sp>
      <p:sp>
        <p:nvSpPr>
          <p:cNvPr id="16" name="Téglalap 15"/>
          <p:cNvSpPr/>
          <p:nvPr/>
        </p:nvSpPr>
        <p:spPr>
          <a:xfrm>
            <a:off x="4798268" y="6227860"/>
            <a:ext cx="2304256" cy="407035"/>
          </a:xfrm>
          <a:prstGeom prst="rect">
            <a:avLst/>
          </a:prstGeom>
        </p:spPr>
        <p:txBody>
          <a:bodyPr wrap="square">
            <a:spAutoFit/>
          </a:bodyPr>
          <a:lstStyle/>
          <a:p>
            <a:pPr>
              <a:lnSpc>
                <a:spcPct val="107000"/>
              </a:lnSpc>
              <a:spcAft>
                <a:spcPts val="0"/>
              </a:spcAft>
            </a:pPr>
            <a:r>
              <a:rPr lang="hu-HU" sz="2000" dirty="0">
                <a:solidFill>
                  <a:srgbClr val="FF0000"/>
                </a:solidFill>
                <a:ea typeface="Calibri" panose="020F0502020204030204" pitchFamily="34" charset="0"/>
                <a:cs typeface="Times New Roman" panose="02020603050405020304" pitchFamily="18" charset="0"/>
              </a:rPr>
              <a:t>Megoldás: b) c) f)</a:t>
            </a:r>
            <a:endParaRPr lang="hu-HU"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272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737304" cy="1282154"/>
          </a:xfrm>
        </p:spPr>
        <p:txBody>
          <a:bodyPr>
            <a:noAutofit/>
          </a:bodyPr>
          <a:lstStyle/>
          <a:p>
            <a:pPr lvl="0"/>
            <a:r>
              <a:rPr lang="hu-HU" sz="2200" dirty="0" smtClean="0"/>
              <a:t>32. Az alábbi felsorolásból válassza ki, hogy a személy- és vagyonvédelmi, valamint a magánnyomozói tevékenység szabályairól szóló 2005. évi CXXXIII. törvényben szabályozott tervező-szerelő tevékenységet, melyik végzettséggel lehet végezni.</a:t>
            </a:r>
            <a:endParaRPr lang="hu-HU" sz="2200" dirty="0"/>
          </a:p>
        </p:txBody>
      </p:sp>
      <p:sp>
        <p:nvSpPr>
          <p:cNvPr id="3" name="Tartalom helye 2"/>
          <p:cNvSpPr>
            <a:spLocks noGrp="1"/>
          </p:cNvSpPr>
          <p:nvPr>
            <p:ph idx="1"/>
          </p:nvPr>
        </p:nvSpPr>
        <p:spPr>
          <a:xfrm>
            <a:off x="1629916" y="1916832"/>
            <a:ext cx="9144000" cy="4267200"/>
          </a:xfrm>
        </p:spPr>
        <p:txBody>
          <a:bodyPr>
            <a:normAutofit lnSpcReduction="10000"/>
          </a:bodyPr>
          <a:lstStyle/>
          <a:p>
            <a:pPr marL="457200" lvl="0" indent="-457200">
              <a:buFont typeface="+mj-lt"/>
              <a:buAutoNum type="alphaLcParenR"/>
            </a:pPr>
            <a:r>
              <a:rPr lang="hu-HU" dirty="0" smtClean="0">
                <a:solidFill>
                  <a:srgbClr val="FF0000"/>
                </a:solidFill>
              </a:rPr>
              <a:t>biztonságtechnikai egyetemi végzettség,</a:t>
            </a:r>
          </a:p>
          <a:p>
            <a:pPr marL="457200" lvl="0" indent="-457200">
              <a:buFont typeface="+mj-lt"/>
              <a:buAutoNum type="alphaLcParenR"/>
            </a:pPr>
            <a:r>
              <a:rPr lang="hu-HU" dirty="0" smtClean="0">
                <a:solidFill>
                  <a:srgbClr val="FF0000"/>
                </a:solidFill>
              </a:rPr>
              <a:t>biztonságtechnikai főiskolai végzettség,</a:t>
            </a:r>
          </a:p>
          <a:p>
            <a:pPr marL="457200" lvl="0" indent="-457200">
              <a:buFont typeface="+mj-lt"/>
              <a:buAutoNum type="alphaLcParenR"/>
            </a:pPr>
            <a:r>
              <a:rPr lang="hu-HU" dirty="0" smtClean="0"/>
              <a:t>biztonságtechnikai középiskolai végzettség,</a:t>
            </a:r>
          </a:p>
          <a:p>
            <a:pPr marL="457200" lvl="0" indent="-457200">
              <a:buFont typeface="+mj-lt"/>
              <a:buAutoNum type="alphaLcParenR"/>
            </a:pPr>
            <a:r>
              <a:rPr lang="hu-HU" dirty="0" smtClean="0"/>
              <a:t>biztonságtechnikai szaktanfolyam végzettség,</a:t>
            </a:r>
          </a:p>
          <a:p>
            <a:pPr marL="457200" lvl="0" indent="-457200">
              <a:buFont typeface="+mj-lt"/>
              <a:buAutoNum type="alphaLcParenR"/>
            </a:pPr>
            <a:r>
              <a:rPr lang="hu-HU" dirty="0" smtClean="0">
                <a:solidFill>
                  <a:srgbClr val="FF0000"/>
                </a:solidFill>
              </a:rPr>
              <a:t>híradástechnikai egyetemi végzettség,</a:t>
            </a:r>
          </a:p>
          <a:p>
            <a:pPr marL="457200" lvl="0" indent="-457200">
              <a:buFont typeface="+mj-lt"/>
              <a:buAutoNum type="alphaLcParenR"/>
            </a:pPr>
            <a:r>
              <a:rPr lang="hu-HU" dirty="0" smtClean="0">
                <a:solidFill>
                  <a:srgbClr val="FF0000"/>
                </a:solidFill>
              </a:rPr>
              <a:t>híradástechnikai főiskolai végzettség,</a:t>
            </a:r>
          </a:p>
          <a:p>
            <a:pPr marL="457200" lvl="0" indent="-457200">
              <a:buFont typeface="+mj-lt"/>
              <a:buAutoNum type="alphaLcParenR"/>
            </a:pPr>
            <a:r>
              <a:rPr lang="hu-HU" dirty="0" smtClean="0"/>
              <a:t>híradástechnikai középiskolai végzettség,</a:t>
            </a:r>
          </a:p>
          <a:p>
            <a:pPr marL="457200" lvl="0" indent="-457200">
              <a:buFont typeface="+mj-lt"/>
              <a:buAutoNum type="alphaLcParenR"/>
            </a:pPr>
            <a:r>
              <a:rPr lang="hu-HU" dirty="0" smtClean="0"/>
              <a:t>híradástechnikai szaktanfolyam végzettség,</a:t>
            </a:r>
          </a:p>
          <a:p>
            <a:endParaRPr lang="hu-HU" dirty="0"/>
          </a:p>
        </p:txBody>
      </p:sp>
    </p:spTree>
    <p:extLst>
      <p:ext uri="{BB962C8B-B14F-4D97-AF65-F5344CB8AC3E}">
        <p14:creationId xmlns:p14="http://schemas.microsoft.com/office/powerpoint/2010/main" val="191893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93288" cy="1210146"/>
          </a:xfrm>
        </p:spPr>
        <p:txBody>
          <a:bodyPr>
            <a:noAutofit/>
          </a:bodyPr>
          <a:lstStyle/>
          <a:p>
            <a:pPr lvl="0"/>
            <a:r>
              <a:rPr lang="hu-HU" sz="2200" dirty="0" smtClean="0"/>
              <a:t>32. Az </a:t>
            </a:r>
            <a:r>
              <a:rPr lang="hu-HU" sz="2200" dirty="0"/>
              <a:t>alábbi felsorolásból válassza ki, hogy a személy- és vagyonvédelmi, valamint a magánnyomozói tevékenység szabályairól szóló 2005. évi CXXXIII. törvény értelmében vállalkozás keretében végzett személy- és vagyonvédelmi tevékenységhez milyen engedélyre van szükség</a:t>
            </a:r>
            <a:r>
              <a:rPr lang="hu-HU" sz="2200" dirty="0" smtClean="0"/>
              <a:t>.</a:t>
            </a:r>
            <a:endParaRPr lang="hu-HU" sz="2200" dirty="0"/>
          </a:p>
        </p:txBody>
      </p:sp>
      <p:sp>
        <p:nvSpPr>
          <p:cNvPr id="3" name="Tartalom helye 2"/>
          <p:cNvSpPr>
            <a:spLocks noGrp="1"/>
          </p:cNvSpPr>
          <p:nvPr>
            <p:ph idx="1"/>
          </p:nvPr>
        </p:nvSpPr>
        <p:spPr/>
        <p:txBody>
          <a:bodyPr/>
          <a:lstStyle/>
          <a:p>
            <a:pPr marL="457200" lvl="0" indent="-457200">
              <a:buFont typeface="+mj-lt"/>
              <a:buAutoNum type="alphaLcParenR"/>
            </a:pPr>
            <a:r>
              <a:rPr lang="hu-HU" dirty="0"/>
              <a:t>biztonsági engedélyre,</a:t>
            </a:r>
          </a:p>
          <a:p>
            <a:pPr marL="457200" lvl="0" indent="-457200">
              <a:buFont typeface="+mj-lt"/>
              <a:buAutoNum type="alphaLcParenR"/>
            </a:pPr>
            <a:r>
              <a:rPr lang="hu-HU" dirty="0"/>
              <a:t>hivatásos engedélyre,</a:t>
            </a:r>
          </a:p>
          <a:p>
            <a:pPr marL="457200" lvl="0" indent="-457200">
              <a:buFont typeface="+mj-lt"/>
              <a:buAutoNum type="alphaLcParenR"/>
            </a:pPr>
            <a:r>
              <a:rPr lang="hu-HU" dirty="0"/>
              <a:t>hatósági igazolványra,</a:t>
            </a:r>
          </a:p>
          <a:p>
            <a:pPr marL="457200" lvl="0" indent="-457200">
              <a:buFont typeface="+mj-lt"/>
              <a:buAutoNum type="alphaLcParenR"/>
            </a:pPr>
            <a:r>
              <a:rPr lang="hu-HU" dirty="0">
                <a:solidFill>
                  <a:srgbClr val="FF0000"/>
                </a:solidFill>
              </a:rPr>
              <a:t>működési engedélyre,</a:t>
            </a:r>
          </a:p>
          <a:p>
            <a:pPr marL="457200" lvl="0" indent="-457200">
              <a:buFont typeface="+mj-lt"/>
              <a:buAutoNum type="alphaLcParenR"/>
            </a:pPr>
            <a:r>
              <a:rPr lang="hu-HU" dirty="0"/>
              <a:t>vállalkozási engedélyre,</a:t>
            </a:r>
          </a:p>
          <a:p>
            <a:endParaRPr lang="hu-HU" dirty="0"/>
          </a:p>
        </p:txBody>
      </p:sp>
    </p:spTree>
    <p:extLst>
      <p:ext uri="{BB962C8B-B14F-4D97-AF65-F5344CB8AC3E}">
        <p14:creationId xmlns:p14="http://schemas.microsoft.com/office/powerpoint/2010/main" val="66790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756" y="274638"/>
            <a:ext cx="11593288" cy="1210146"/>
          </a:xfrm>
        </p:spPr>
        <p:txBody>
          <a:bodyPr>
            <a:noAutofit/>
          </a:bodyPr>
          <a:lstStyle/>
          <a:p>
            <a:pPr lvl="0"/>
            <a:r>
              <a:rPr lang="hu-HU" sz="2200" dirty="0" smtClean="0"/>
              <a:t>34. Az </a:t>
            </a:r>
            <a:r>
              <a:rPr lang="hu-HU" sz="2200" dirty="0"/>
              <a:t>alábbi felsorolásból válassza ki, hogy a személy- és vagyonvédelmi, valamint a magánnyomozói tevékenység szabályairól szóló 2005. évi CXXXIII. törvény értelmében vállalkozás keretében végzett személy- és vagyonvédelmi tevékenységhez szükséges működési engedélyt melyik szerv állítja ki</a:t>
            </a:r>
            <a:r>
              <a:rPr lang="hu-HU" sz="2200" dirty="0" smtClean="0"/>
              <a:t>.</a:t>
            </a:r>
            <a:endParaRPr lang="hu-HU" sz="2200" dirty="0"/>
          </a:p>
        </p:txBody>
      </p:sp>
      <p:sp>
        <p:nvSpPr>
          <p:cNvPr id="3" name="Tartalom helye 2"/>
          <p:cNvSpPr>
            <a:spLocks noGrp="1"/>
          </p:cNvSpPr>
          <p:nvPr>
            <p:ph idx="1"/>
          </p:nvPr>
        </p:nvSpPr>
        <p:spPr/>
        <p:txBody>
          <a:bodyPr/>
          <a:lstStyle/>
          <a:p>
            <a:pPr marL="457200" lvl="0" indent="-457200">
              <a:buFont typeface="+mj-lt"/>
              <a:buAutoNum type="alphaLcParenR"/>
            </a:pPr>
            <a:r>
              <a:rPr lang="hu-HU" dirty="0"/>
              <a:t>Kormányhivatal,</a:t>
            </a:r>
          </a:p>
          <a:p>
            <a:pPr marL="457200" lvl="0" indent="-457200">
              <a:buFont typeface="+mj-lt"/>
              <a:buAutoNum type="alphaLcParenR"/>
            </a:pPr>
            <a:r>
              <a:rPr lang="hu-HU" dirty="0"/>
              <a:t>Honvédség,</a:t>
            </a:r>
          </a:p>
          <a:p>
            <a:pPr marL="457200" lvl="0" indent="-457200">
              <a:buFont typeface="+mj-lt"/>
              <a:buAutoNum type="alphaLcParenR"/>
            </a:pPr>
            <a:r>
              <a:rPr lang="hu-HU" dirty="0">
                <a:solidFill>
                  <a:srgbClr val="FF0000"/>
                </a:solidFill>
              </a:rPr>
              <a:t>Rendőrség,</a:t>
            </a:r>
          </a:p>
          <a:p>
            <a:pPr marL="457200" lvl="0" indent="-457200">
              <a:buFont typeface="+mj-lt"/>
              <a:buAutoNum type="alphaLcParenR"/>
            </a:pPr>
            <a:r>
              <a:rPr lang="hu-HU" dirty="0"/>
              <a:t>Személy és vagyonőri kamara,</a:t>
            </a:r>
          </a:p>
          <a:p>
            <a:pPr marL="457200" lvl="0" indent="-457200">
              <a:buFont typeface="+mj-lt"/>
              <a:buAutoNum type="alphaLcParenR"/>
            </a:pPr>
            <a:r>
              <a:rPr lang="hu-HU" dirty="0"/>
              <a:t>Önkormányzat,</a:t>
            </a:r>
          </a:p>
          <a:p>
            <a:endParaRPr lang="hu-HU" dirty="0"/>
          </a:p>
        </p:txBody>
      </p:sp>
    </p:spTree>
    <p:extLst>
      <p:ext uri="{BB962C8B-B14F-4D97-AF65-F5344CB8AC3E}">
        <p14:creationId xmlns:p14="http://schemas.microsoft.com/office/powerpoint/2010/main" val="116508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756" y="274638"/>
            <a:ext cx="11521280" cy="1282154"/>
          </a:xfrm>
        </p:spPr>
        <p:txBody>
          <a:bodyPr>
            <a:noAutofit/>
          </a:bodyPr>
          <a:lstStyle/>
          <a:p>
            <a:pPr lvl="0"/>
            <a:r>
              <a:rPr lang="hu-HU" sz="2200" dirty="0" smtClean="0"/>
              <a:t>35. Az </a:t>
            </a:r>
            <a:r>
              <a:rPr lang="hu-HU" sz="2200" dirty="0"/>
              <a:t>alábbi felsorolásból válassza ki, hogy a személy- és vagyonvédelmi, valamint a magánnyomozói tevékenység szabályairól szóló 2005. évi CXXXIII. törvény hatálya alá tartozó tevékenységek személyes végzéséhez milyen okmány szükséges</a:t>
            </a:r>
            <a:r>
              <a:rPr lang="hu-HU" sz="2200" dirty="0" smtClean="0"/>
              <a:t>.</a:t>
            </a:r>
            <a:endParaRPr lang="hu-HU" sz="2200" dirty="0"/>
          </a:p>
        </p:txBody>
      </p:sp>
      <p:sp>
        <p:nvSpPr>
          <p:cNvPr id="3" name="Tartalom helye 2"/>
          <p:cNvSpPr>
            <a:spLocks noGrp="1"/>
          </p:cNvSpPr>
          <p:nvPr>
            <p:ph idx="1"/>
          </p:nvPr>
        </p:nvSpPr>
        <p:spPr>
          <a:xfrm>
            <a:off x="1522414" y="2348880"/>
            <a:ext cx="9144000" cy="3823320"/>
          </a:xfrm>
        </p:spPr>
        <p:txBody>
          <a:bodyPr/>
          <a:lstStyle/>
          <a:p>
            <a:pPr marL="457200" lvl="0" indent="-457200">
              <a:buFont typeface="+mj-lt"/>
              <a:buAutoNum type="alphaLcParenR"/>
            </a:pPr>
            <a:r>
              <a:rPr lang="hu-HU" dirty="0"/>
              <a:t>érettségi bizonyítvány,</a:t>
            </a:r>
          </a:p>
          <a:p>
            <a:pPr marL="457200" lvl="0" indent="-457200">
              <a:buFont typeface="+mj-lt"/>
              <a:buAutoNum type="alphaLcParenR"/>
            </a:pPr>
            <a:r>
              <a:rPr lang="hu-HU" dirty="0"/>
              <a:t>útlevél,</a:t>
            </a:r>
          </a:p>
          <a:p>
            <a:pPr marL="457200" lvl="0" indent="-457200">
              <a:buFont typeface="+mj-lt"/>
              <a:buAutoNum type="alphaLcParenR"/>
            </a:pPr>
            <a:r>
              <a:rPr lang="hu-HU" dirty="0"/>
              <a:t>szakmunkás bizonyítvány,</a:t>
            </a:r>
          </a:p>
          <a:p>
            <a:pPr marL="457200" lvl="0" indent="-457200">
              <a:buFont typeface="+mj-lt"/>
              <a:buAutoNum type="alphaLcParenR"/>
            </a:pPr>
            <a:r>
              <a:rPr lang="hu-HU" dirty="0">
                <a:solidFill>
                  <a:srgbClr val="FF0000"/>
                </a:solidFill>
              </a:rPr>
              <a:t>személy- és vagyonőr igazolvány,</a:t>
            </a:r>
          </a:p>
          <a:p>
            <a:pPr marL="457200" lvl="0" indent="-457200">
              <a:buFont typeface="+mj-lt"/>
              <a:buAutoNum type="alphaLcParenR"/>
            </a:pPr>
            <a:r>
              <a:rPr lang="hu-HU" dirty="0"/>
              <a:t>alapfokú nyelvvizsga,</a:t>
            </a:r>
          </a:p>
          <a:p>
            <a:endParaRPr lang="hu-HU" dirty="0"/>
          </a:p>
        </p:txBody>
      </p:sp>
    </p:spTree>
    <p:extLst>
      <p:ext uri="{BB962C8B-B14F-4D97-AF65-F5344CB8AC3E}">
        <p14:creationId xmlns:p14="http://schemas.microsoft.com/office/powerpoint/2010/main" val="258048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93288" cy="1282154"/>
          </a:xfrm>
        </p:spPr>
        <p:txBody>
          <a:bodyPr>
            <a:noAutofit/>
          </a:bodyPr>
          <a:lstStyle/>
          <a:p>
            <a:pPr lvl="0"/>
            <a:r>
              <a:rPr lang="hu-HU" sz="2200" dirty="0" smtClean="0"/>
              <a:t>36. Az </a:t>
            </a:r>
            <a:r>
              <a:rPr lang="hu-HU" sz="2200" dirty="0"/>
              <a:t>alábbi felsorolásból válassza ki, hogy a személy- és vagyonvédelmi, valamint a magánnyomozói tevékenység szabályairól szóló 2005. évi CXXXIII. törvény hatálya alá tartozó tevékenységek személyes végzéséhez szükséges személy- és vagyonőri igazolványt melyik szerv állítja ki</a:t>
            </a:r>
            <a:r>
              <a:rPr lang="hu-HU" sz="2200" dirty="0" smtClean="0"/>
              <a:t>.</a:t>
            </a:r>
            <a:endParaRPr lang="hu-HU" sz="2200" dirty="0"/>
          </a:p>
        </p:txBody>
      </p:sp>
      <p:sp>
        <p:nvSpPr>
          <p:cNvPr id="3" name="Tartalom helye 2"/>
          <p:cNvSpPr>
            <a:spLocks noGrp="1"/>
          </p:cNvSpPr>
          <p:nvPr>
            <p:ph idx="1"/>
          </p:nvPr>
        </p:nvSpPr>
        <p:spPr>
          <a:xfrm>
            <a:off x="1522414" y="2420888"/>
            <a:ext cx="9144000" cy="3751312"/>
          </a:xfrm>
        </p:spPr>
        <p:txBody>
          <a:bodyPr/>
          <a:lstStyle/>
          <a:p>
            <a:pPr marL="457200" lvl="0" indent="-457200">
              <a:buFont typeface="+mj-lt"/>
              <a:buAutoNum type="alphaLcParenR"/>
            </a:pPr>
            <a:r>
              <a:rPr lang="hu-HU" dirty="0"/>
              <a:t>Kormányhivatal,</a:t>
            </a:r>
          </a:p>
          <a:p>
            <a:pPr marL="457200" lvl="0" indent="-457200">
              <a:buFont typeface="+mj-lt"/>
              <a:buAutoNum type="alphaLcParenR"/>
            </a:pPr>
            <a:r>
              <a:rPr lang="hu-HU" dirty="0"/>
              <a:t>Honvédség,</a:t>
            </a:r>
          </a:p>
          <a:p>
            <a:pPr marL="457200" lvl="0" indent="-457200">
              <a:buFont typeface="+mj-lt"/>
              <a:buAutoNum type="alphaLcParenR"/>
            </a:pPr>
            <a:r>
              <a:rPr lang="hu-HU" dirty="0">
                <a:solidFill>
                  <a:srgbClr val="FF0000"/>
                </a:solidFill>
              </a:rPr>
              <a:t>Rendőrség,</a:t>
            </a:r>
          </a:p>
          <a:p>
            <a:pPr marL="457200" lvl="0" indent="-457200">
              <a:buFont typeface="+mj-lt"/>
              <a:buAutoNum type="alphaLcParenR"/>
            </a:pPr>
            <a:r>
              <a:rPr lang="hu-HU" dirty="0"/>
              <a:t>Személy és vagyonőri kamara,</a:t>
            </a:r>
          </a:p>
          <a:p>
            <a:pPr marL="457200" lvl="0" indent="-457200">
              <a:buFont typeface="+mj-lt"/>
              <a:buAutoNum type="alphaLcParenR"/>
            </a:pPr>
            <a:r>
              <a:rPr lang="hu-HU" dirty="0"/>
              <a:t>Önkormányzat</a:t>
            </a:r>
            <a:r>
              <a:rPr lang="hu-HU" dirty="0" smtClean="0"/>
              <a:t>,</a:t>
            </a:r>
            <a:endParaRPr lang="hu-HU" dirty="0"/>
          </a:p>
        </p:txBody>
      </p:sp>
    </p:spTree>
    <p:extLst>
      <p:ext uri="{BB962C8B-B14F-4D97-AF65-F5344CB8AC3E}">
        <p14:creationId xmlns:p14="http://schemas.microsoft.com/office/powerpoint/2010/main" val="392364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05780" y="274638"/>
            <a:ext cx="10260632" cy="1020762"/>
          </a:xfrm>
        </p:spPr>
        <p:txBody>
          <a:bodyPr>
            <a:normAutofit/>
          </a:bodyPr>
          <a:lstStyle/>
          <a:p>
            <a:pPr lvl="0"/>
            <a:r>
              <a:rPr lang="hu-HU" sz="2200" dirty="0" smtClean="0"/>
              <a:t>37. Az </a:t>
            </a:r>
            <a:r>
              <a:rPr lang="hu-HU" sz="2200" dirty="0"/>
              <a:t>alábbi válaszok közül válassza ki a jó megoldást, hogy az állítás igaz legyen</a:t>
            </a:r>
            <a:r>
              <a:rPr lang="hu-HU" sz="2200" dirty="0" smtClean="0"/>
              <a:t>.</a:t>
            </a:r>
            <a:endParaRPr lang="hu-HU" sz="2200" dirty="0"/>
          </a:p>
        </p:txBody>
      </p:sp>
      <p:sp>
        <p:nvSpPr>
          <p:cNvPr id="3" name="Tartalom helye 2"/>
          <p:cNvSpPr>
            <a:spLocks noGrp="1"/>
          </p:cNvSpPr>
          <p:nvPr>
            <p:ph idx="1"/>
          </p:nvPr>
        </p:nvSpPr>
        <p:spPr/>
        <p:txBody>
          <a:bodyPr/>
          <a:lstStyle/>
          <a:p>
            <a:pPr marL="0" indent="0">
              <a:buNone/>
            </a:pPr>
            <a:r>
              <a:rPr lang="hu-HU" dirty="0"/>
              <a:t>„A személy- és vagyonőr igazolvány kiállítására lefolytatott eljárás </a:t>
            </a:r>
          </a:p>
          <a:p>
            <a:pPr marL="0" indent="0">
              <a:buNone/>
            </a:pPr>
            <a:r>
              <a:rPr lang="hu-HU" dirty="0"/>
              <a:t> </a:t>
            </a:r>
          </a:p>
          <a:p>
            <a:pPr marL="1254125" lvl="0" indent="-457200">
              <a:buFont typeface="+mj-lt"/>
              <a:buAutoNum type="alphaLcParenR"/>
            </a:pPr>
            <a:r>
              <a:rPr lang="hu-HU" dirty="0"/>
              <a:t>hivatalból,</a:t>
            </a:r>
          </a:p>
          <a:p>
            <a:pPr marL="1254125" lvl="0" indent="-457200">
              <a:buFont typeface="+mj-lt"/>
              <a:buAutoNum type="alphaLcParenR"/>
            </a:pPr>
            <a:r>
              <a:rPr lang="hu-HU" dirty="0">
                <a:solidFill>
                  <a:srgbClr val="FF0000"/>
                </a:solidFill>
              </a:rPr>
              <a:t>kérelemre,</a:t>
            </a:r>
          </a:p>
          <a:p>
            <a:pPr marL="1254125" lvl="0" indent="-457200">
              <a:buFont typeface="+mj-lt"/>
              <a:buAutoNum type="alphaLcParenR"/>
            </a:pPr>
            <a:r>
              <a:rPr lang="hu-HU" dirty="0"/>
              <a:t>elhatározásból,</a:t>
            </a:r>
          </a:p>
          <a:p>
            <a:pPr marL="0" indent="0">
              <a:buNone/>
            </a:pPr>
            <a:r>
              <a:rPr lang="hu-HU" dirty="0"/>
              <a:t> </a:t>
            </a:r>
          </a:p>
          <a:p>
            <a:pPr marL="0" indent="0">
              <a:buNone/>
            </a:pPr>
            <a:r>
              <a:rPr lang="hu-HU" dirty="0"/>
              <a:t>indul.”</a:t>
            </a:r>
          </a:p>
          <a:p>
            <a:endParaRPr lang="hu-HU" dirty="0"/>
          </a:p>
        </p:txBody>
      </p:sp>
    </p:spTree>
    <p:extLst>
      <p:ext uri="{BB962C8B-B14F-4D97-AF65-F5344CB8AC3E}">
        <p14:creationId xmlns:p14="http://schemas.microsoft.com/office/powerpoint/2010/main" val="327537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93812" y="274638"/>
            <a:ext cx="9972600" cy="1020762"/>
          </a:xfrm>
        </p:spPr>
        <p:txBody>
          <a:bodyPr>
            <a:normAutofit/>
          </a:bodyPr>
          <a:lstStyle/>
          <a:p>
            <a:pPr lvl="0"/>
            <a:r>
              <a:rPr lang="hu-HU" sz="2200" dirty="0" smtClean="0"/>
              <a:t>38. Az </a:t>
            </a:r>
            <a:r>
              <a:rPr lang="hu-HU" sz="2200" dirty="0"/>
              <a:t>alábbi felsorolásból válassza ki, hogy a személy- és vagyonőr igazolvány kiállításához mely feltételekre van szükség</a:t>
            </a:r>
            <a:r>
              <a:rPr lang="hu-HU" sz="2200" dirty="0" smtClean="0"/>
              <a:t>.</a:t>
            </a:r>
            <a:endParaRPr lang="hu-HU" sz="2200" dirty="0"/>
          </a:p>
        </p:txBody>
      </p:sp>
      <p:sp>
        <p:nvSpPr>
          <p:cNvPr id="3" name="Tartalom helye 2"/>
          <p:cNvSpPr>
            <a:spLocks noGrp="1"/>
          </p:cNvSpPr>
          <p:nvPr>
            <p:ph idx="1"/>
          </p:nvPr>
        </p:nvSpPr>
        <p:spPr/>
        <p:txBody>
          <a:bodyPr>
            <a:normAutofit fontScale="92500" lnSpcReduction="20000"/>
          </a:bodyPr>
          <a:lstStyle/>
          <a:p>
            <a:pPr marL="457200" lvl="0" indent="-457200">
              <a:buFont typeface="+mj-lt"/>
              <a:buAutoNum type="alphaLcParenR"/>
            </a:pPr>
            <a:r>
              <a:rPr lang="hu-HU" dirty="0">
                <a:solidFill>
                  <a:srgbClr val="FF0000"/>
                </a:solidFill>
              </a:rPr>
              <a:t>magyar állampolgárság,</a:t>
            </a:r>
          </a:p>
          <a:p>
            <a:pPr marL="457200" lvl="0" indent="-457200">
              <a:buFont typeface="+mj-lt"/>
              <a:buAutoNum type="alphaLcParenR"/>
            </a:pPr>
            <a:r>
              <a:rPr lang="hu-HU" dirty="0"/>
              <a:t>cselekvőképtelen,</a:t>
            </a:r>
          </a:p>
          <a:p>
            <a:pPr marL="457200" lvl="0" indent="-457200">
              <a:buFont typeface="+mj-lt"/>
              <a:buAutoNum type="alphaLcParenR"/>
            </a:pPr>
            <a:r>
              <a:rPr lang="hu-HU" dirty="0"/>
              <a:t>fiatalkorú</a:t>
            </a:r>
          </a:p>
          <a:p>
            <a:pPr marL="457200" lvl="0" indent="-457200">
              <a:buFont typeface="+mj-lt"/>
              <a:buAutoNum type="alphaLcParenR"/>
            </a:pPr>
            <a:r>
              <a:rPr lang="hu-HU" dirty="0">
                <a:solidFill>
                  <a:srgbClr val="FF0000"/>
                </a:solidFill>
              </a:rPr>
              <a:t>szakirányú képesítés,</a:t>
            </a:r>
          </a:p>
          <a:p>
            <a:pPr marL="457200" lvl="0" indent="-457200">
              <a:buFont typeface="+mj-lt"/>
              <a:buAutoNum type="alphaLcParenR"/>
            </a:pPr>
            <a:r>
              <a:rPr lang="hu-HU" dirty="0">
                <a:solidFill>
                  <a:srgbClr val="FF0000"/>
                </a:solidFill>
              </a:rPr>
              <a:t>nagykorú,</a:t>
            </a:r>
          </a:p>
          <a:p>
            <a:pPr marL="457200" lvl="0" indent="-457200">
              <a:buFont typeface="+mj-lt"/>
              <a:buAutoNum type="alphaLcParenR"/>
            </a:pPr>
            <a:r>
              <a:rPr lang="hu-HU" dirty="0"/>
              <a:t>megbízhatósági vizsgálaton átesett,</a:t>
            </a:r>
          </a:p>
          <a:p>
            <a:pPr marL="457200" lvl="0" indent="-457200">
              <a:buFont typeface="+mj-lt"/>
              <a:buAutoNum type="alphaLcParenR"/>
            </a:pPr>
            <a:r>
              <a:rPr lang="hu-HU" dirty="0">
                <a:solidFill>
                  <a:srgbClr val="FF0000"/>
                </a:solidFill>
              </a:rPr>
              <a:t>a szabad mozgás és tartózkodás jogával rendelkező személy,</a:t>
            </a:r>
          </a:p>
          <a:p>
            <a:pPr marL="457200" lvl="0" indent="-457200">
              <a:buFont typeface="+mj-lt"/>
              <a:buAutoNum type="alphaLcParenR"/>
            </a:pPr>
            <a:r>
              <a:rPr lang="hu-HU" dirty="0">
                <a:solidFill>
                  <a:srgbClr val="FF0000"/>
                </a:solidFill>
              </a:rPr>
              <a:t>cselekvőképes</a:t>
            </a:r>
          </a:p>
          <a:p>
            <a:pPr marL="457200" lvl="0" indent="-457200">
              <a:buFont typeface="+mj-lt"/>
              <a:buAutoNum type="alphaLcParenR"/>
            </a:pPr>
            <a:r>
              <a:rPr lang="hu-HU" dirty="0">
                <a:solidFill>
                  <a:srgbClr val="FF0000"/>
                </a:solidFill>
              </a:rPr>
              <a:t>büntetlen előélet</a:t>
            </a:r>
          </a:p>
          <a:p>
            <a:endParaRPr lang="hu-HU" dirty="0"/>
          </a:p>
        </p:txBody>
      </p:sp>
    </p:spTree>
    <p:extLst>
      <p:ext uri="{BB962C8B-B14F-4D97-AF65-F5344CB8AC3E}">
        <p14:creationId xmlns:p14="http://schemas.microsoft.com/office/powerpoint/2010/main" val="284970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522414" y="274638"/>
            <a:ext cx="9900590" cy="815251"/>
          </a:xfrm>
        </p:spPr>
        <p:txBody>
          <a:bodyPr>
            <a:noAutofit/>
          </a:bodyPr>
          <a:lstStyle/>
          <a:p>
            <a:r>
              <a:rPr lang="hu-HU" sz="2400" dirty="0"/>
              <a:t> </a:t>
            </a:r>
            <a:br>
              <a:rPr lang="hu-HU" sz="2400" dirty="0"/>
            </a:br>
            <a:r>
              <a:rPr lang="hu-HU" sz="2400" dirty="0" smtClean="0"/>
              <a:t>3. Párosítsa </a:t>
            </a:r>
            <a:r>
              <a:rPr lang="hu-HU" sz="2400" dirty="0"/>
              <a:t>a jogszabályok számát a jogszabályok </a:t>
            </a:r>
            <a:r>
              <a:rPr lang="hu-HU" sz="2400" dirty="0" smtClean="0"/>
              <a:t>címével</a:t>
            </a:r>
            <a:endParaRPr lang="hu-HU" sz="2400" dirty="0"/>
          </a:p>
        </p:txBody>
      </p:sp>
      <p:sp>
        <p:nvSpPr>
          <p:cNvPr id="3" name="Tartalom helye 2"/>
          <p:cNvSpPr>
            <a:spLocks noGrp="1"/>
          </p:cNvSpPr>
          <p:nvPr>
            <p:ph idx="1"/>
          </p:nvPr>
        </p:nvSpPr>
        <p:spPr>
          <a:xfrm>
            <a:off x="477788" y="1905000"/>
            <a:ext cx="10188626" cy="4548336"/>
          </a:xfrm>
        </p:spPr>
        <p:txBody>
          <a:bodyPr>
            <a:normAutofit/>
          </a:bodyPr>
          <a:lstStyle/>
          <a:p>
            <a:pPr marL="0" indent="0">
              <a:buNone/>
            </a:pPr>
            <a:endParaRPr lang="hu-HU" i="1" dirty="0"/>
          </a:p>
          <a:p>
            <a:pPr marL="0" indent="0">
              <a:buNone/>
            </a:pPr>
            <a:endParaRPr lang="hu-HU" i="1" dirty="0"/>
          </a:p>
          <a:p>
            <a:pPr marL="0" indent="0">
              <a:buNone/>
            </a:pPr>
            <a:endParaRPr lang="hu-HU" i="1" dirty="0"/>
          </a:p>
          <a:p>
            <a:pPr>
              <a:buFont typeface="Wingdings" panose="05000000000000000000" pitchFamily="2" charset="2"/>
              <a:buChar char="§"/>
            </a:pPr>
            <a:endParaRPr lang="hu-HU" i="1" dirty="0"/>
          </a:p>
          <a:p>
            <a:endParaRPr lang="hu-HU" dirty="0"/>
          </a:p>
        </p:txBody>
      </p:sp>
      <p:graphicFrame>
        <p:nvGraphicFramePr>
          <p:cNvPr id="5" name="Táblázat 4"/>
          <p:cNvGraphicFramePr>
            <a:graphicFrameLocks noGrp="1"/>
          </p:cNvGraphicFramePr>
          <p:nvPr>
            <p:extLst>
              <p:ext uri="{D42A27DB-BD31-4B8C-83A1-F6EECF244321}">
                <p14:modId xmlns:p14="http://schemas.microsoft.com/office/powerpoint/2010/main" val="1664097743"/>
              </p:ext>
            </p:extLst>
          </p:nvPr>
        </p:nvGraphicFramePr>
        <p:xfrm>
          <a:off x="1629916" y="1628800"/>
          <a:ext cx="9217023" cy="4244343"/>
        </p:xfrm>
        <a:graphic>
          <a:graphicData uri="http://schemas.openxmlformats.org/drawingml/2006/table">
            <a:tbl>
              <a:tblPr firstRow="1" firstCol="1" bandRow="1"/>
              <a:tblGrid>
                <a:gridCol w="424734">
                  <a:extLst>
                    <a:ext uri="{9D8B030D-6E8A-4147-A177-3AD203B41FA5}">
                      <a16:colId xmlns:a16="http://schemas.microsoft.com/office/drawing/2014/main" val="2299386348"/>
                    </a:ext>
                  </a:extLst>
                </a:gridCol>
                <a:gridCol w="3231406">
                  <a:extLst>
                    <a:ext uri="{9D8B030D-6E8A-4147-A177-3AD203B41FA5}">
                      <a16:colId xmlns:a16="http://schemas.microsoft.com/office/drawing/2014/main" val="23661677"/>
                    </a:ext>
                  </a:extLst>
                </a:gridCol>
                <a:gridCol w="1038125">
                  <a:extLst>
                    <a:ext uri="{9D8B030D-6E8A-4147-A177-3AD203B41FA5}">
                      <a16:colId xmlns:a16="http://schemas.microsoft.com/office/drawing/2014/main" val="3444027336"/>
                    </a:ext>
                  </a:extLst>
                </a:gridCol>
                <a:gridCol w="448947">
                  <a:extLst>
                    <a:ext uri="{9D8B030D-6E8A-4147-A177-3AD203B41FA5}">
                      <a16:colId xmlns:a16="http://schemas.microsoft.com/office/drawing/2014/main" val="1719228293"/>
                    </a:ext>
                  </a:extLst>
                </a:gridCol>
                <a:gridCol w="4073811">
                  <a:extLst>
                    <a:ext uri="{9D8B030D-6E8A-4147-A177-3AD203B41FA5}">
                      <a16:colId xmlns:a16="http://schemas.microsoft.com/office/drawing/2014/main" val="2004614639"/>
                    </a:ext>
                  </a:extLst>
                </a:gridCol>
              </a:tblGrid>
              <a:tr h="757375">
                <a:tc>
                  <a:txBody>
                    <a:bodyPr/>
                    <a:lstStyle/>
                    <a:p>
                      <a:pPr>
                        <a:lnSpc>
                          <a:spcPct val="107000"/>
                        </a:lnSpc>
                        <a:spcAft>
                          <a:spcPts val="0"/>
                        </a:spcAft>
                      </a:pPr>
                      <a:r>
                        <a:rPr lang="hu-HU" sz="1400" dirty="0" smtClean="0">
                          <a:effectLst/>
                          <a:latin typeface="+mn-lt"/>
                          <a:ea typeface="Calibri" panose="020F0502020204030204" pitchFamily="34" charset="0"/>
                          <a:cs typeface="Times New Roman" panose="02020603050405020304" pitchFamily="18" charset="0"/>
                        </a:rPr>
                        <a:t>1.</a:t>
                      </a:r>
                      <a:endParaRPr lang="hu-HU"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hu-HU" sz="1400" b="0" dirty="0">
                          <a:effectLst/>
                          <a:latin typeface="+mn-lt"/>
                          <a:ea typeface="Times New Roman" panose="02020603050405020304" pitchFamily="18" charset="0"/>
                          <a:cs typeface="Times New Roman" panose="02020603050405020304" pitchFamily="18" charset="0"/>
                        </a:rPr>
                        <a:t>2012. évi C. törvény</a:t>
                      </a:r>
                      <a:endParaRPr lang="hu-HU"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a személy- és vagyonvédelmi, valamint a magánnyomozói tevékenység szabályairól szóló törvény végrehajtásáról</a:t>
                      </a:r>
                      <a:endParaRPr lang="hu-HU"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3305043"/>
                  </a:ext>
                </a:extLst>
              </a:tr>
              <a:tr h="378688">
                <a:tc>
                  <a:txBody>
                    <a:bodyPr/>
                    <a:lstStyle/>
                    <a:p>
                      <a:pPr>
                        <a:lnSpc>
                          <a:spcPct val="107000"/>
                        </a:lnSpc>
                        <a:spcAft>
                          <a:spcPts val="0"/>
                        </a:spcAft>
                      </a:pPr>
                      <a:r>
                        <a:rPr lang="hu-HU" sz="1400" dirty="0" smtClean="0">
                          <a:effectLst/>
                          <a:latin typeface="+mn-lt"/>
                          <a:ea typeface="Calibri" panose="020F0502020204030204" pitchFamily="34" charset="0"/>
                          <a:cs typeface="Times New Roman" panose="02020603050405020304" pitchFamily="18" charset="0"/>
                        </a:rPr>
                        <a:t>2.</a:t>
                      </a:r>
                      <a:endParaRPr lang="hu-HU"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hu-HU" sz="1400" b="0" dirty="0">
                          <a:effectLst/>
                          <a:latin typeface="+mn-lt"/>
                          <a:ea typeface="Times New Roman" panose="02020603050405020304" pitchFamily="18" charset="0"/>
                          <a:cs typeface="Times New Roman" panose="02020603050405020304" pitchFamily="18" charset="0"/>
                        </a:rPr>
                        <a:t>2017. évi XC. </a:t>
                      </a:r>
                      <a:r>
                        <a:rPr lang="hu-HU" sz="1400" b="0" dirty="0" smtClean="0">
                          <a:effectLst/>
                          <a:latin typeface="+mn-lt"/>
                          <a:ea typeface="Times New Roman" panose="02020603050405020304" pitchFamily="18" charset="0"/>
                          <a:cs typeface="Times New Roman" panose="02020603050405020304" pitchFamily="18" charset="0"/>
                        </a:rPr>
                        <a:t>Törvény</a:t>
                      </a:r>
                      <a:endParaRPr lang="hu-HU"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a közbiztonságra különösen veszélyes eszközökről</a:t>
                      </a:r>
                      <a:endParaRPr lang="hu-HU"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8999616"/>
                  </a:ext>
                </a:extLst>
              </a:tr>
              <a:tr h="607872">
                <a:tc>
                  <a:txBody>
                    <a:bodyPr/>
                    <a:lstStyle/>
                    <a:p>
                      <a:pPr>
                        <a:lnSpc>
                          <a:spcPct val="107000"/>
                        </a:lnSpc>
                        <a:spcAft>
                          <a:spcPts val="0"/>
                        </a:spcAft>
                      </a:pPr>
                      <a:r>
                        <a:rPr lang="hu-HU" sz="1400" dirty="0" smtClean="0">
                          <a:effectLst/>
                          <a:latin typeface="+mn-lt"/>
                          <a:ea typeface="Calibri" panose="020F0502020204030204" pitchFamily="34" charset="0"/>
                          <a:cs typeface="Times New Roman" panose="02020603050405020304" pitchFamily="18" charset="0"/>
                        </a:rPr>
                        <a:t>3.</a:t>
                      </a:r>
                      <a:endParaRPr lang="hu-HU"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dirty="0">
                          <a:effectLst/>
                          <a:latin typeface="+mn-lt"/>
                          <a:ea typeface="Calibri" panose="020F0502020204030204" pitchFamily="34" charset="0"/>
                          <a:cs typeface="Times New Roman" panose="02020603050405020304" pitchFamily="18" charset="0"/>
                        </a:rPr>
                        <a:t>2005. évi CXXXIII. tv.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hu-HU" sz="1400" dirty="0">
                          <a:effectLst/>
                          <a:latin typeface="+mn-lt"/>
                          <a:ea typeface="Calibri" panose="020F0502020204030204" pitchFamily="34" charset="0"/>
                          <a:cs typeface="Times New Roman" panose="02020603050405020304" pitchFamily="18" charset="0"/>
                        </a:rPr>
                        <a:t>a személy- és vagyonvédelmi, valamint a magánnyomozói tevékenység szabályairól,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3951318"/>
                  </a:ext>
                </a:extLst>
              </a:tr>
              <a:tr h="1325406">
                <a:tc>
                  <a:txBody>
                    <a:bodyPr/>
                    <a:lstStyle/>
                    <a:p>
                      <a:pPr>
                        <a:lnSpc>
                          <a:spcPct val="107000"/>
                        </a:lnSpc>
                        <a:spcAft>
                          <a:spcPts val="0"/>
                        </a:spcAft>
                      </a:pPr>
                      <a:r>
                        <a:rPr lang="hu-HU" sz="1400" dirty="0" smtClean="0">
                          <a:effectLst/>
                          <a:latin typeface="+mn-lt"/>
                          <a:ea typeface="Calibri" panose="020F0502020204030204" pitchFamily="34" charset="0"/>
                          <a:cs typeface="Times New Roman" panose="02020603050405020304" pitchFamily="18" charset="0"/>
                        </a:rPr>
                        <a:t>4.</a:t>
                      </a:r>
                      <a:endParaRPr lang="hu-HU"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22/2006. (IV. 25.) BM rendelet</a:t>
                      </a:r>
                      <a:endParaRPr lang="hu-HU"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a személy- és vagyonőr, a magánnyomozó, az egyes rendészeti feladatokat ellátó személyek tevékenységével, valamint a fegyveres biztonsági őrséggel kapcsolatos közigazgatási hatósági eljárások eltérő és kiegészítő szabályairól</a:t>
                      </a:r>
                      <a:endParaRPr lang="hu-HU"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040453"/>
                  </a:ext>
                </a:extLst>
              </a:tr>
              <a:tr h="568031">
                <a:tc>
                  <a:txBody>
                    <a:bodyPr/>
                    <a:lstStyle/>
                    <a:p>
                      <a:pPr>
                        <a:lnSpc>
                          <a:spcPct val="107000"/>
                        </a:lnSpc>
                        <a:spcAft>
                          <a:spcPts val="0"/>
                        </a:spcAft>
                      </a:pPr>
                      <a:r>
                        <a:rPr lang="hu-HU" sz="1400" dirty="0" smtClean="0">
                          <a:effectLst/>
                          <a:latin typeface="+mn-lt"/>
                          <a:ea typeface="Calibri" panose="020F0502020204030204" pitchFamily="34" charset="0"/>
                          <a:cs typeface="Times New Roman" panose="02020603050405020304" pitchFamily="18" charset="0"/>
                        </a:rPr>
                        <a:t>5.</a:t>
                      </a:r>
                      <a:endParaRPr lang="hu-HU"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175/2003. (X. 28.) Korm. </a:t>
                      </a:r>
                      <a:r>
                        <a:rPr lang="hu-HU" sz="1400" b="0" dirty="0" smtClean="0">
                          <a:effectLst/>
                          <a:latin typeface="+mn-lt"/>
                          <a:ea typeface="Times New Roman" panose="02020603050405020304" pitchFamily="18" charset="0"/>
                          <a:cs typeface="Times New Roman" panose="02020603050405020304" pitchFamily="18" charset="0"/>
                        </a:rPr>
                        <a:t>Rendelet</a:t>
                      </a:r>
                      <a:endParaRPr lang="hu-HU"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dirty="0">
                          <a:effectLst/>
                          <a:latin typeface="+mn-lt"/>
                          <a:ea typeface="Times New Roman" panose="02020603050405020304" pitchFamily="18" charset="0"/>
                          <a:cs typeface="Times New Roman" panose="02020603050405020304" pitchFamily="18" charset="0"/>
                        </a:rPr>
                        <a:t>a szabálysértésekről, a szabálysértési eljárásról és a szabálysértési nyilvántartási rendszerről</a:t>
                      </a:r>
                      <a:endParaRPr lang="hu-HU"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3458928"/>
                  </a:ext>
                </a:extLst>
              </a:tr>
              <a:tr h="202624">
                <a:tc>
                  <a:txBody>
                    <a:bodyPr/>
                    <a:lstStyle/>
                    <a:p>
                      <a:pPr>
                        <a:lnSpc>
                          <a:spcPct val="107000"/>
                        </a:lnSpc>
                        <a:spcAft>
                          <a:spcPts val="0"/>
                        </a:spcAft>
                      </a:pPr>
                      <a:r>
                        <a:rPr lang="hu-HU" sz="1400" dirty="0" smtClean="0">
                          <a:effectLst/>
                          <a:latin typeface="+mn-lt"/>
                          <a:ea typeface="Calibri" panose="020F0502020204030204" pitchFamily="34" charset="0"/>
                          <a:cs typeface="Times New Roman" panose="02020603050405020304" pitchFamily="18" charset="0"/>
                        </a:rPr>
                        <a:t>6.</a:t>
                      </a:r>
                      <a:endParaRPr lang="hu-HU"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2012. évi II. törvény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hu-HU" sz="1400" b="0" dirty="0">
                          <a:effectLst/>
                          <a:latin typeface="+mn-lt"/>
                          <a:ea typeface="Times New Roman" panose="02020603050405020304" pitchFamily="18" charset="0"/>
                          <a:cs typeface="Times New Roman" panose="02020603050405020304" pitchFamily="18" charset="0"/>
                        </a:rPr>
                        <a:t>a Büntető Törvénykönyvről</a:t>
                      </a:r>
                      <a:endParaRPr lang="hu-HU"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7521040"/>
                  </a:ext>
                </a:extLst>
              </a:tr>
              <a:tr h="378688">
                <a:tc>
                  <a:txBody>
                    <a:bodyPr/>
                    <a:lstStyle/>
                    <a:p>
                      <a:pPr>
                        <a:lnSpc>
                          <a:spcPct val="107000"/>
                        </a:lnSpc>
                        <a:spcAft>
                          <a:spcPts val="0"/>
                        </a:spcAft>
                      </a:pPr>
                      <a:r>
                        <a:rPr lang="hu-HU" sz="1400" dirty="0" smtClean="0">
                          <a:effectLst/>
                          <a:latin typeface="+mn-lt"/>
                          <a:ea typeface="Calibri" panose="020F0502020204030204" pitchFamily="34" charset="0"/>
                          <a:cs typeface="Times New Roman" panose="02020603050405020304" pitchFamily="18" charset="0"/>
                        </a:rPr>
                        <a:t>7.</a:t>
                      </a:r>
                      <a:endParaRPr lang="hu-HU" sz="14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hu-HU" sz="1400" b="0">
                          <a:effectLst/>
                          <a:latin typeface="+mn-lt"/>
                          <a:ea typeface="Times New Roman" panose="02020603050405020304" pitchFamily="18" charset="0"/>
                          <a:cs typeface="Times New Roman" panose="02020603050405020304" pitchFamily="18" charset="0"/>
                        </a:rPr>
                        <a:t>487/2017. (XII. 29.) Korm. rendelet</a:t>
                      </a:r>
                      <a:endParaRPr lang="hu-HU" sz="1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400">
                          <a:effectLst/>
                          <a:latin typeface="+mn-lt"/>
                          <a:ea typeface="Calibri" panose="020F0502020204030204" pitchFamily="34" charset="0"/>
                          <a:cs typeface="Times New Roman" panose="02020603050405020304" pitchFamily="18" charset="0"/>
                        </a:rPr>
                        <a:t>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hu-HU" sz="1400" b="0" dirty="0">
                          <a:effectLst/>
                          <a:latin typeface="+mn-lt"/>
                          <a:ea typeface="Times New Roman" panose="02020603050405020304" pitchFamily="18" charset="0"/>
                          <a:cs typeface="Times New Roman" panose="02020603050405020304" pitchFamily="18" charset="0"/>
                        </a:rPr>
                        <a:t>a büntetőeljárásról</a:t>
                      </a:r>
                      <a:endParaRPr lang="hu-HU" sz="1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9275549"/>
                  </a:ext>
                </a:extLst>
              </a:tr>
            </a:tbl>
          </a:graphicData>
        </a:graphic>
      </p:graphicFrame>
      <p:sp>
        <p:nvSpPr>
          <p:cNvPr id="6" name="Szövegdoboz 5"/>
          <p:cNvSpPr txBox="1"/>
          <p:nvPr/>
        </p:nvSpPr>
        <p:spPr>
          <a:xfrm>
            <a:off x="1627003" y="6303451"/>
            <a:ext cx="7776864" cy="341632"/>
          </a:xfrm>
          <a:prstGeom prst="rect">
            <a:avLst/>
          </a:prstGeom>
          <a:noFill/>
        </p:spPr>
        <p:txBody>
          <a:bodyPr wrap="square" rtlCol="0">
            <a:spAutoFit/>
          </a:bodyPr>
          <a:lstStyle/>
          <a:p>
            <a:pPr>
              <a:lnSpc>
                <a:spcPct val="90000"/>
              </a:lnSpc>
            </a:pPr>
            <a:r>
              <a:rPr lang="hu-HU" dirty="0">
                <a:solidFill>
                  <a:srgbClr val="FF0000"/>
                </a:solidFill>
              </a:rPr>
              <a:t>Megoldás: 1-f, 2-g, 3-c, 4-a, 5-b, 6-e, </a:t>
            </a:r>
            <a:r>
              <a:rPr lang="hu-HU" dirty="0" smtClean="0">
                <a:solidFill>
                  <a:srgbClr val="FF0000"/>
                </a:solidFill>
              </a:rPr>
              <a:t>7-d</a:t>
            </a:r>
            <a:endParaRPr lang="hu-HU" dirty="0">
              <a:solidFill>
                <a:srgbClr val="FF0000"/>
              </a:solidFill>
            </a:endParaRPr>
          </a:p>
        </p:txBody>
      </p:sp>
    </p:spTree>
    <p:extLst>
      <p:ext uri="{BB962C8B-B14F-4D97-AF65-F5344CB8AC3E}">
        <p14:creationId xmlns:p14="http://schemas.microsoft.com/office/powerpoint/2010/main" val="238343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49796" y="274638"/>
            <a:ext cx="10116616" cy="1020762"/>
          </a:xfrm>
        </p:spPr>
        <p:txBody>
          <a:bodyPr>
            <a:normAutofit/>
          </a:bodyPr>
          <a:lstStyle/>
          <a:p>
            <a:pPr lvl="0"/>
            <a:r>
              <a:rPr lang="hu-HU" sz="2200" dirty="0" smtClean="0"/>
              <a:t>39. Az </a:t>
            </a:r>
            <a:r>
              <a:rPr lang="hu-HU" sz="2200" dirty="0"/>
              <a:t>alábbi képekből válassza ki, hogy a személy- és vagyonőr igazolvány kiállításához mely feltételekre van szükség</a:t>
            </a:r>
            <a:r>
              <a:rPr lang="hu-HU" sz="2200" dirty="0" smtClean="0"/>
              <a:t>.</a:t>
            </a:r>
            <a:endParaRPr lang="hu-HU" sz="2200" dirty="0"/>
          </a:p>
        </p:txBody>
      </p:sp>
      <p:pic>
        <p:nvPicPr>
          <p:cNvPr id="4" name="Tartalom helye 3" descr="Fiú Tinédzser Tizenéves - Ingyenes fotó a Pixabay-en"/>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9797" y="1700808"/>
            <a:ext cx="1440160" cy="1584176"/>
          </a:xfrm>
          <a:prstGeom prst="rect">
            <a:avLst/>
          </a:prstGeom>
          <a:noFill/>
          <a:ln>
            <a:noFill/>
          </a:ln>
        </p:spPr>
      </p:pic>
      <p:pic>
        <p:nvPicPr>
          <p:cNvPr id="5" name="Kép 4" descr="Útmutató a magyar állampolgárság megszerzéséhez - Képes Újság"/>
          <p:cNvPicPr/>
          <p:nvPr/>
        </p:nvPicPr>
        <p:blipFill>
          <a:blip r:embed="rId3">
            <a:extLst>
              <a:ext uri="{28A0092B-C50C-407E-A947-70E740481C1C}">
                <a14:useLocalDpi xmlns:a14="http://schemas.microsoft.com/office/drawing/2010/main" val="0"/>
              </a:ext>
            </a:extLst>
          </a:blip>
          <a:srcRect/>
          <a:stretch>
            <a:fillRect/>
          </a:stretch>
        </p:blipFill>
        <p:spPr bwMode="auto">
          <a:xfrm>
            <a:off x="2349996" y="1712202"/>
            <a:ext cx="2448272" cy="1572782"/>
          </a:xfrm>
          <a:prstGeom prst="rect">
            <a:avLst/>
          </a:prstGeom>
          <a:noFill/>
          <a:ln>
            <a:noFill/>
          </a:ln>
        </p:spPr>
      </p:pic>
      <p:pic>
        <p:nvPicPr>
          <p:cNvPr id="6" name="Kép 5" descr="Felnőtt angolul"/>
          <p:cNvPicPr/>
          <p:nvPr/>
        </p:nvPicPr>
        <p:blipFill>
          <a:blip r:embed="rId4">
            <a:extLst>
              <a:ext uri="{28A0092B-C50C-407E-A947-70E740481C1C}">
                <a14:useLocalDpi xmlns:a14="http://schemas.microsoft.com/office/drawing/2010/main" val="0"/>
              </a:ext>
            </a:extLst>
          </a:blip>
          <a:srcRect/>
          <a:stretch>
            <a:fillRect/>
          </a:stretch>
        </p:blipFill>
        <p:spPr bwMode="auto">
          <a:xfrm>
            <a:off x="5176069" y="1723229"/>
            <a:ext cx="1998464" cy="1561755"/>
          </a:xfrm>
          <a:prstGeom prst="rect">
            <a:avLst/>
          </a:prstGeom>
          <a:noFill/>
          <a:ln>
            <a:noFill/>
          </a:ln>
        </p:spPr>
      </p:pic>
      <p:pic>
        <p:nvPicPr>
          <p:cNvPr id="7" name="Kép 6" descr="A házasságkötés törvényi feltételei - bejelentkezéshez tudnivalók |  menyegzolap.hu"/>
          <p:cNvPicPr/>
          <p:nvPr/>
        </p:nvPicPr>
        <p:blipFill>
          <a:blip r:embed="rId5">
            <a:extLst>
              <a:ext uri="{28A0092B-C50C-407E-A947-70E740481C1C}">
                <a14:useLocalDpi xmlns:a14="http://schemas.microsoft.com/office/drawing/2010/main" val="0"/>
              </a:ext>
            </a:extLst>
          </a:blip>
          <a:srcRect/>
          <a:stretch>
            <a:fillRect/>
          </a:stretch>
        </p:blipFill>
        <p:spPr bwMode="auto">
          <a:xfrm>
            <a:off x="7696347" y="1723229"/>
            <a:ext cx="2862562" cy="1561755"/>
          </a:xfrm>
          <a:prstGeom prst="rect">
            <a:avLst/>
          </a:prstGeom>
          <a:noFill/>
          <a:ln>
            <a:noFill/>
          </a:ln>
        </p:spPr>
      </p:pic>
      <p:pic>
        <p:nvPicPr>
          <p:cNvPr id="8" name="Kép 7" descr="Támogassa Ön is a Langdon Down Transilvania egyesület tagjait!"/>
          <p:cNvPicPr/>
          <p:nvPr/>
        </p:nvPicPr>
        <p:blipFill>
          <a:blip r:embed="rId6">
            <a:extLst>
              <a:ext uri="{28A0092B-C50C-407E-A947-70E740481C1C}">
                <a14:useLocalDpi xmlns:a14="http://schemas.microsoft.com/office/drawing/2010/main" val="0"/>
              </a:ext>
            </a:extLst>
          </a:blip>
          <a:srcRect/>
          <a:stretch>
            <a:fillRect/>
          </a:stretch>
        </p:blipFill>
        <p:spPr bwMode="auto">
          <a:xfrm>
            <a:off x="1845940" y="3860287"/>
            <a:ext cx="2664296" cy="1727415"/>
          </a:xfrm>
          <a:prstGeom prst="rect">
            <a:avLst/>
          </a:prstGeom>
          <a:noFill/>
          <a:ln>
            <a:noFill/>
          </a:ln>
        </p:spPr>
      </p:pic>
      <p:pic>
        <p:nvPicPr>
          <p:cNvPr id="9" name="Kép 8" descr="A keresztény gyökereiből táplálkozhat egy nemzet | Demokrata"/>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9135" y="3847828"/>
            <a:ext cx="2464058" cy="1727415"/>
          </a:xfrm>
          <a:prstGeom prst="rect">
            <a:avLst/>
          </a:prstGeom>
          <a:noFill/>
          <a:ln>
            <a:noFill/>
          </a:ln>
        </p:spPr>
      </p:pic>
      <p:sp>
        <p:nvSpPr>
          <p:cNvPr id="10" name="Szövegdoboz 9"/>
          <p:cNvSpPr txBox="1"/>
          <p:nvPr/>
        </p:nvSpPr>
        <p:spPr>
          <a:xfrm>
            <a:off x="609020" y="3331906"/>
            <a:ext cx="1380937" cy="432048"/>
          </a:xfrm>
          <a:prstGeom prst="rect">
            <a:avLst/>
          </a:prstGeom>
          <a:noFill/>
        </p:spPr>
        <p:txBody>
          <a:bodyPr wrap="square" rtlCol="0">
            <a:spAutoFit/>
          </a:bodyPr>
          <a:lstStyle/>
          <a:p>
            <a:pPr algn="ctr">
              <a:lnSpc>
                <a:spcPct val="90000"/>
              </a:lnSpc>
            </a:pPr>
            <a:r>
              <a:rPr lang="hu-HU" sz="2400" dirty="0" smtClean="0"/>
              <a:t>a)</a:t>
            </a:r>
            <a:endParaRPr lang="hu-HU" sz="2400" dirty="0"/>
          </a:p>
        </p:txBody>
      </p:sp>
      <p:sp>
        <p:nvSpPr>
          <p:cNvPr id="11" name="Szövegdoboz 10"/>
          <p:cNvSpPr txBox="1"/>
          <p:nvPr/>
        </p:nvSpPr>
        <p:spPr>
          <a:xfrm>
            <a:off x="1989956" y="5664941"/>
            <a:ext cx="2520280" cy="432048"/>
          </a:xfrm>
          <a:prstGeom prst="rect">
            <a:avLst/>
          </a:prstGeom>
          <a:noFill/>
        </p:spPr>
        <p:txBody>
          <a:bodyPr wrap="square" rtlCol="0">
            <a:spAutoFit/>
          </a:bodyPr>
          <a:lstStyle/>
          <a:p>
            <a:pPr algn="ctr">
              <a:lnSpc>
                <a:spcPct val="90000"/>
              </a:lnSpc>
            </a:pPr>
            <a:r>
              <a:rPr lang="hu-HU" sz="2400" dirty="0"/>
              <a:t>e</a:t>
            </a:r>
            <a:r>
              <a:rPr lang="hu-HU" sz="2400" dirty="0" smtClean="0"/>
              <a:t>)</a:t>
            </a:r>
            <a:endParaRPr lang="hu-HU" sz="2400" dirty="0"/>
          </a:p>
        </p:txBody>
      </p:sp>
      <p:sp>
        <p:nvSpPr>
          <p:cNvPr id="12" name="Szövegdoboz 11"/>
          <p:cNvSpPr txBox="1"/>
          <p:nvPr/>
        </p:nvSpPr>
        <p:spPr>
          <a:xfrm>
            <a:off x="5312324" y="3331906"/>
            <a:ext cx="1725954" cy="432048"/>
          </a:xfrm>
          <a:prstGeom prst="rect">
            <a:avLst/>
          </a:prstGeom>
          <a:noFill/>
        </p:spPr>
        <p:txBody>
          <a:bodyPr wrap="square" rtlCol="0">
            <a:spAutoFit/>
          </a:bodyPr>
          <a:lstStyle/>
          <a:p>
            <a:pPr algn="ctr">
              <a:lnSpc>
                <a:spcPct val="90000"/>
              </a:lnSpc>
            </a:pPr>
            <a:r>
              <a:rPr lang="hu-HU" sz="2400" dirty="0"/>
              <a:t>c</a:t>
            </a:r>
            <a:r>
              <a:rPr lang="hu-HU" sz="2400" dirty="0" smtClean="0"/>
              <a:t>)</a:t>
            </a:r>
            <a:endParaRPr lang="hu-HU" sz="2400" dirty="0"/>
          </a:p>
        </p:txBody>
      </p:sp>
      <p:sp>
        <p:nvSpPr>
          <p:cNvPr id="13" name="Szövegdoboz 12"/>
          <p:cNvSpPr txBox="1"/>
          <p:nvPr/>
        </p:nvSpPr>
        <p:spPr>
          <a:xfrm>
            <a:off x="8623572" y="3388622"/>
            <a:ext cx="1008112" cy="432048"/>
          </a:xfrm>
          <a:prstGeom prst="rect">
            <a:avLst/>
          </a:prstGeom>
          <a:noFill/>
        </p:spPr>
        <p:txBody>
          <a:bodyPr wrap="square" rtlCol="0">
            <a:spAutoFit/>
          </a:bodyPr>
          <a:lstStyle/>
          <a:p>
            <a:pPr algn="ctr">
              <a:lnSpc>
                <a:spcPct val="90000"/>
              </a:lnSpc>
            </a:pPr>
            <a:r>
              <a:rPr lang="hu-HU" sz="2400" dirty="0"/>
              <a:t>d</a:t>
            </a:r>
            <a:r>
              <a:rPr lang="hu-HU" sz="2400" dirty="0" smtClean="0"/>
              <a:t>)</a:t>
            </a:r>
            <a:endParaRPr lang="hu-HU" sz="2400" dirty="0"/>
          </a:p>
        </p:txBody>
      </p:sp>
      <p:sp>
        <p:nvSpPr>
          <p:cNvPr id="14" name="Szövegdoboz 13"/>
          <p:cNvSpPr txBox="1"/>
          <p:nvPr/>
        </p:nvSpPr>
        <p:spPr>
          <a:xfrm>
            <a:off x="2764725" y="3351000"/>
            <a:ext cx="1618814" cy="432048"/>
          </a:xfrm>
          <a:prstGeom prst="rect">
            <a:avLst/>
          </a:prstGeom>
          <a:noFill/>
        </p:spPr>
        <p:txBody>
          <a:bodyPr wrap="square" rtlCol="0">
            <a:spAutoFit/>
          </a:bodyPr>
          <a:lstStyle/>
          <a:p>
            <a:pPr algn="ctr">
              <a:lnSpc>
                <a:spcPct val="90000"/>
              </a:lnSpc>
            </a:pPr>
            <a:r>
              <a:rPr lang="hu-HU" sz="2400" dirty="0"/>
              <a:t>b</a:t>
            </a:r>
            <a:r>
              <a:rPr lang="hu-HU" sz="2400" dirty="0" smtClean="0"/>
              <a:t>)</a:t>
            </a:r>
            <a:endParaRPr lang="hu-HU" sz="2400" dirty="0"/>
          </a:p>
        </p:txBody>
      </p:sp>
      <p:sp>
        <p:nvSpPr>
          <p:cNvPr id="15" name="Szövegdoboz 14"/>
          <p:cNvSpPr txBox="1"/>
          <p:nvPr/>
        </p:nvSpPr>
        <p:spPr>
          <a:xfrm>
            <a:off x="6886500" y="5664941"/>
            <a:ext cx="1903348" cy="432048"/>
          </a:xfrm>
          <a:prstGeom prst="rect">
            <a:avLst/>
          </a:prstGeom>
          <a:noFill/>
        </p:spPr>
        <p:txBody>
          <a:bodyPr wrap="square" rtlCol="0">
            <a:spAutoFit/>
          </a:bodyPr>
          <a:lstStyle/>
          <a:p>
            <a:pPr algn="ctr">
              <a:lnSpc>
                <a:spcPct val="90000"/>
              </a:lnSpc>
            </a:pPr>
            <a:r>
              <a:rPr lang="hu-HU" sz="2400" dirty="0"/>
              <a:t>f</a:t>
            </a:r>
            <a:r>
              <a:rPr lang="hu-HU" sz="2400" dirty="0" smtClean="0"/>
              <a:t>)</a:t>
            </a:r>
            <a:endParaRPr lang="hu-HU" sz="2400" dirty="0"/>
          </a:p>
        </p:txBody>
      </p:sp>
      <p:sp>
        <p:nvSpPr>
          <p:cNvPr id="16" name="Téglalap 15"/>
          <p:cNvSpPr/>
          <p:nvPr/>
        </p:nvSpPr>
        <p:spPr>
          <a:xfrm>
            <a:off x="4798268" y="6227860"/>
            <a:ext cx="2304256" cy="421654"/>
          </a:xfrm>
          <a:prstGeom prst="rect">
            <a:avLst/>
          </a:prstGeom>
        </p:spPr>
        <p:txBody>
          <a:bodyPr wrap="square">
            <a:spAutoFit/>
          </a:bodyPr>
          <a:lstStyle/>
          <a:p>
            <a:pPr>
              <a:lnSpc>
                <a:spcPct val="107000"/>
              </a:lnSpc>
              <a:spcAft>
                <a:spcPts val="0"/>
              </a:spcAft>
            </a:pPr>
            <a:r>
              <a:rPr lang="hu-HU" sz="2000" dirty="0">
                <a:solidFill>
                  <a:srgbClr val="FF0000"/>
                </a:solidFill>
                <a:ea typeface="Calibri" panose="020F0502020204030204" pitchFamily="34" charset="0"/>
                <a:cs typeface="Times New Roman" panose="02020603050405020304" pitchFamily="18" charset="0"/>
              </a:rPr>
              <a:t>Megoldás: b) c</a:t>
            </a:r>
            <a:r>
              <a:rPr lang="hu-HU" sz="2000" dirty="0" smtClean="0">
                <a:solidFill>
                  <a:srgbClr val="FF0000"/>
                </a:solidFill>
                <a:ea typeface="Calibri" panose="020F0502020204030204" pitchFamily="34" charset="0"/>
                <a:cs typeface="Times New Roman" panose="02020603050405020304" pitchFamily="18" charset="0"/>
              </a:rPr>
              <a:t>)</a:t>
            </a:r>
            <a:endParaRPr lang="hu-HU"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504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05780" y="274638"/>
            <a:ext cx="10260632" cy="1020762"/>
          </a:xfrm>
        </p:spPr>
        <p:txBody>
          <a:bodyPr>
            <a:normAutofit/>
          </a:bodyPr>
          <a:lstStyle/>
          <a:p>
            <a:pPr lvl="0"/>
            <a:r>
              <a:rPr lang="hu-HU" sz="2200" dirty="0" smtClean="0"/>
              <a:t>40. Az </a:t>
            </a:r>
            <a:r>
              <a:rPr lang="hu-HU" sz="2200" dirty="0"/>
              <a:t>alábbi felsorolásból válassza ki, hogy a személy- és vagyonőr igazolvány kiállításához mely feltételekre </a:t>
            </a:r>
            <a:r>
              <a:rPr lang="hu-HU" sz="2200" b="1" u="sng" dirty="0">
                <a:solidFill>
                  <a:srgbClr val="FF0000"/>
                </a:solidFill>
              </a:rPr>
              <a:t>nincs</a:t>
            </a:r>
            <a:r>
              <a:rPr lang="hu-HU" sz="2200" dirty="0"/>
              <a:t> szükség</a:t>
            </a:r>
            <a:r>
              <a:rPr lang="hu-HU" sz="2200" dirty="0" smtClean="0"/>
              <a:t>.</a:t>
            </a:r>
            <a:endParaRPr lang="hu-HU" sz="2200" dirty="0"/>
          </a:p>
        </p:txBody>
      </p:sp>
      <p:sp>
        <p:nvSpPr>
          <p:cNvPr id="3" name="Tartalom helye 2"/>
          <p:cNvSpPr>
            <a:spLocks noGrp="1"/>
          </p:cNvSpPr>
          <p:nvPr>
            <p:ph idx="1"/>
          </p:nvPr>
        </p:nvSpPr>
        <p:spPr/>
        <p:txBody>
          <a:bodyPr>
            <a:normAutofit fontScale="77500" lnSpcReduction="20000"/>
          </a:bodyPr>
          <a:lstStyle/>
          <a:p>
            <a:pPr marL="457200" lvl="0" indent="-457200">
              <a:buFont typeface="+mj-lt"/>
              <a:buAutoNum type="alphaLcParenR"/>
            </a:pPr>
            <a:r>
              <a:rPr lang="hu-HU" dirty="0"/>
              <a:t>magyar állampolgárság,</a:t>
            </a:r>
          </a:p>
          <a:p>
            <a:pPr marL="457200" lvl="0" indent="-457200">
              <a:buFont typeface="+mj-lt"/>
              <a:buAutoNum type="alphaLcParenR"/>
            </a:pPr>
            <a:r>
              <a:rPr lang="hu-HU" dirty="0">
                <a:solidFill>
                  <a:srgbClr val="FF0000"/>
                </a:solidFill>
              </a:rPr>
              <a:t>megkeresztelkedés,</a:t>
            </a:r>
          </a:p>
          <a:p>
            <a:pPr marL="457200" lvl="0" indent="-457200">
              <a:buFont typeface="+mj-lt"/>
              <a:buAutoNum type="alphaLcParenR"/>
            </a:pPr>
            <a:r>
              <a:rPr lang="hu-HU" dirty="0">
                <a:solidFill>
                  <a:srgbClr val="FF0000"/>
                </a:solidFill>
              </a:rPr>
              <a:t>fiatalkorúság,</a:t>
            </a:r>
          </a:p>
          <a:p>
            <a:pPr marL="457200" lvl="0" indent="-457200">
              <a:buFont typeface="+mj-lt"/>
              <a:buAutoNum type="alphaLcParenR"/>
            </a:pPr>
            <a:r>
              <a:rPr lang="hu-HU" dirty="0"/>
              <a:t>szakirányú képesítés,</a:t>
            </a:r>
          </a:p>
          <a:p>
            <a:pPr marL="457200" lvl="0" indent="-457200">
              <a:buFont typeface="+mj-lt"/>
              <a:buAutoNum type="alphaLcParenR"/>
            </a:pPr>
            <a:r>
              <a:rPr lang="hu-HU" dirty="0"/>
              <a:t>nagykorúság,</a:t>
            </a:r>
          </a:p>
          <a:p>
            <a:pPr marL="457200" lvl="0" indent="-457200">
              <a:buFont typeface="+mj-lt"/>
              <a:buAutoNum type="alphaLcParenR"/>
            </a:pPr>
            <a:r>
              <a:rPr lang="hu-HU" dirty="0">
                <a:solidFill>
                  <a:srgbClr val="FF0000"/>
                </a:solidFill>
              </a:rPr>
              <a:t>megbízhatósági vizsgálaton átesett,</a:t>
            </a:r>
          </a:p>
          <a:p>
            <a:pPr marL="457200" lvl="0" indent="-457200">
              <a:buFont typeface="+mj-lt"/>
              <a:buAutoNum type="alphaLcParenR"/>
            </a:pPr>
            <a:r>
              <a:rPr lang="hu-HU" dirty="0"/>
              <a:t>a szabad mozgás és tartózkodás jogával rendelkező személy,</a:t>
            </a:r>
          </a:p>
          <a:p>
            <a:pPr marL="457200" lvl="0" indent="-457200">
              <a:buFont typeface="+mj-lt"/>
              <a:buAutoNum type="alphaLcParenR"/>
            </a:pPr>
            <a:r>
              <a:rPr lang="hu-HU" dirty="0"/>
              <a:t>cselekvőképesség,</a:t>
            </a:r>
          </a:p>
          <a:p>
            <a:pPr marL="457200" lvl="0" indent="-457200">
              <a:buFont typeface="+mj-lt"/>
              <a:buAutoNum type="alphaLcParenR"/>
            </a:pPr>
            <a:r>
              <a:rPr lang="hu-HU" dirty="0">
                <a:solidFill>
                  <a:srgbClr val="FF0000"/>
                </a:solidFill>
              </a:rPr>
              <a:t>cselekvőképtelenség,</a:t>
            </a:r>
          </a:p>
          <a:p>
            <a:pPr marL="457200" lvl="0" indent="-457200">
              <a:buFont typeface="+mj-lt"/>
              <a:buAutoNum type="alphaLcParenR"/>
            </a:pPr>
            <a:r>
              <a:rPr lang="hu-HU" dirty="0">
                <a:solidFill>
                  <a:srgbClr val="FF0000"/>
                </a:solidFill>
              </a:rPr>
              <a:t>házasságkötés,</a:t>
            </a:r>
          </a:p>
          <a:p>
            <a:endParaRPr lang="hu-HU" dirty="0"/>
          </a:p>
        </p:txBody>
      </p:sp>
    </p:spTree>
    <p:extLst>
      <p:ext uri="{BB962C8B-B14F-4D97-AF65-F5344CB8AC3E}">
        <p14:creationId xmlns:p14="http://schemas.microsoft.com/office/powerpoint/2010/main" val="379905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549796" y="274638"/>
            <a:ext cx="10116616" cy="1020762"/>
          </a:xfrm>
        </p:spPr>
        <p:txBody>
          <a:bodyPr>
            <a:normAutofit/>
          </a:bodyPr>
          <a:lstStyle/>
          <a:p>
            <a:pPr lvl="0"/>
            <a:r>
              <a:rPr lang="hu-HU" sz="2200" dirty="0" smtClean="0"/>
              <a:t>41. Válassza </a:t>
            </a:r>
            <a:r>
              <a:rPr lang="hu-HU" sz="2200" dirty="0"/>
              <a:t>ki az alábbi felsorolásból, hogy a személy- és vagyonvédelmi igazolványt milyen időtartamra lehet kiadni</a:t>
            </a:r>
            <a:r>
              <a:rPr lang="hu-HU" sz="2200" dirty="0" smtClean="0"/>
              <a:t>.</a:t>
            </a:r>
            <a:endParaRPr lang="hu-HU" sz="2200" dirty="0"/>
          </a:p>
        </p:txBody>
      </p:sp>
      <p:sp>
        <p:nvSpPr>
          <p:cNvPr id="3" name="Tartalom helye 2"/>
          <p:cNvSpPr>
            <a:spLocks noGrp="1"/>
          </p:cNvSpPr>
          <p:nvPr>
            <p:ph idx="1"/>
          </p:nvPr>
        </p:nvSpPr>
        <p:spPr/>
        <p:txBody>
          <a:bodyPr/>
          <a:lstStyle/>
          <a:p>
            <a:pPr marL="457200" lvl="0" indent="-457200">
              <a:buFont typeface="+mj-lt"/>
              <a:buAutoNum type="alphaLcParenR"/>
            </a:pPr>
            <a:r>
              <a:rPr lang="hu-HU" dirty="0"/>
              <a:t>egy év időtartamra,</a:t>
            </a:r>
          </a:p>
          <a:p>
            <a:pPr marL="457200" lvl="0" indent="-457200">
              <a:buFont typeface="+mj-lt"/>
              <a:buAutoNum type="alphaLcParenR"/>
            </a:pPr>
            <a:r>
              <a:rPr lang="hu-HU" dirty="0"/>
              <a:t>két év időtartamra,</a:t>
            </a:r>
          </a:p>
          <a:p>
            <a:pPr marL="457200" lvl="0" indent="-457200">
              <a:buFont typeface="+mj-lt"/>
              <a:buAutoNum type="alphaLcParenR"/>
            </a:pPr>
            <a:r>
              <a:rPr lang="hu-HU" dirty="0"/>
              <a:t>három év időtartamra,</a:t>
            </a:r>
          </a:p>
          <a:p>
            <a:pPr marL="457200" lvl="0" indent="-457200">
              <a:buFont typeface="+mj-lt"/>
              <a:buAutoNum type="alphaLcParenR"/>
            </a:pPr>
            <a:r>
              <a:rPr lang="hu-HU" dirty="0">
                <a:solidFill>
                  <a:srgbClr val="FF0000"/>
                </a:solidFill>
              </a:rPr>
              <a:t>öt év időtartamra,</a:t>
            </a:r>
          </a:p>
          <a:p>
            <a:pPr marL="457200" lvl="0" indent="-457200">
              <a:buFont typeface="+mj-lt"/>
              <a:buAutoNum type="alphaLcParenR"/>
            </a:pPr>
            <a:r>
              <a:rPr lang="hu-HU" dirty="0"/>
              <a:t>hét év időtartamra</a:t>
            </a:r>
          </a:p>
          <a:p>
            <a:pPr marL="457200" lvl="0" indent="-457200">
              <a:buFont typeface="+mj-lt"/>
              <a:buAutoNum type="alphaLcParenR"/>
            </a:pPr>
            <a:r>
              <a:rPr lang="hu-HU" dirty="0"/>
              <a:t>visszavonásig,</a:t>
            </a:r>
          </a:p>
          <a:p>
            <a:endParaRPr lang="hu-HU" dirty="0"/>
          </a:p>
        </p:txBody>
      </p:sp>
    </p:spTree>
    <p:extLst>
      <p:ext uri="{BB962C8B-B14F-4D97-AF65-F5344CB8AC3E}">
        <p14:creationId xmlns:p14="http://schemas.microsoft.com/office/powerpoint/2010/main" val="391427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05780" y="274638"/>
            <a:ext cx="11305256" cy="1210146"/>
          </a:xfrm>
        </p:spPr>
        <p:txBody>
          <a:bodyPr>
            <a:noAutofit/>
          </a:bodyPr>
          <a:lstStyle/>
          <a:p>
            <a:pPr lvl="0" algn="just"/>
            <a:r>
              <a:rPr lang="hu-HU" sz="2200" dirty="0" smtClean="0"/>
              <a:t>42. Az </a:t>
            </a:r>
            <a:r>
              <a:rPr lang="hu-HU" sz="2200" dirty="0"/>
              <a:t>alábbi felsorolásból válassza ki, hogy a személy- és vagyonvédelmi, valamint a magánnyomozói tevékenység szabályairól szóló 2005. évi CXXXIII. törvény a személy- és vagyonvédelmi igazolvány meghosszabbításáról miként rendelkezik</a:t>
            </a:r>
            <a:r>
              <a:rPr lang="hu-HU" sz="2200" dirty="0" smtClean="0"/>
              <a:t>.</a:t>
            </a:r>
            <a:endParaRPr lang="hu-HU" sz="2200" dirty="0"/>
          </a:p>
        </p:txBody>
      </p:sp>
      <p:sp>
        <p:nvSpPr>
          <p:cNvPr id="3" name="Tartalom helye 2"/>
          <p:cNvSpPr>
            <a:spLocks noGrp="1"/>
          </p:cNvSpPr>
          <p:nvPr>
            <p:ph idx="1"/>
          </p:nvPr>
        </p:nvSpPr>
        <p:spPr/>
        <p:txBody>
          <a:bodyPr/>
          <a:lstStyle/>
          <a:p>
            <a:pPr marL="457200" lvl="0" indent="-457200">
              <a:buFont typeface="+mj-lt"/>
              <a:buAutoNum type="alphaLcParenR"/>
            </a:pPr>
            <a:r>
              <a:rPr lang="hu-HU" dirty="0"/>
              <a:t>nincs mód a meghosszabbítására,</a:t>
            </a:r>
          </a:p>
          <a:p>
            <a:pPr marL="457200" lvl="0" indent="-457200">
              <a:buFont typeface="+mj-lt"/>
              <a:buAutoNum type="alphaLcParenR"/>
            </a:pPr>
            <a:r>
              <a:rPr lang="hu-HU" dirty="0"/>
              <a:t>további hét évre meghosszabbítható</a:t>
            </a:r>
          </a:p>
          <a:p>
            <a:pPr marL="457200" lvl="0" indent="-457200">
              <a:buFont typeface="+mj-lt"/>
              <a:buAutoNum type="alphaLcParenR"/>
            </a:pPr>
            <a:r>
              <a:rPr lang="hu-HU" dirty="0">
                <a:solidFill>
                  <a:srgbClr val="FF0000"/>
                </a:solidFill>
              </a:rPr>
              <a:t>további öt évre meghosszabbítható,</a:t>
            </a:r>
          </a:p>
          <a:p>
            <a:pPr marL="457200" lvl="0" indent="-457200">
              <a:buFont typeface="+mj-lt"/>
              <a:buAutoNum type="alphaLcParenR"/>
            </a:pPr>
            <a:r>
              <a:rPr lang="hu-HU" dirty="0"/>
              <a:t>további három évre meghosszabbítható</a:t>
            </a:r>
          </a:p>
          <a:p>
            <a:pPr marL="457200" lvl="0" indent="-457200">
              <a:buFont typeface="+mj-lt"/>
              <a:buAutoNum type="alphaLcParenR"/>
            </a:pPr>
            <a:r>
              <a:rPr lang="hu-HU" dirty="0"/>
              <a:t>további egy évre meghosszabbítható</a:t>
            </a:r>
          </a:p>
          <a:p>
            <a:endParaRPr lang="hu-HU" dirty="0"/>
          </a:p>
        </p:txBody>
      </p:sp>
    </p:spTree>
    <p:extLst>
      <p:ext uri="{BB962C8B-B14F-4D97-AF65-F5344CB8AC3E}">
        <p14:creationId xmlns:p14="http://schemas.microsoft.com/office/powerpoint/2010/main" val="23472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sz="2200" dirty="0" smtClean="0"/>
              <a:t>43. Válassza </a:t>
            </a:r>
            <a:r>
              <a:rPr lang="hu-HU" sz="2200" dirty="0"/>
              <a:t>ki az alábbi felsorolásból, hogy a működési engedély milyen időtartamra lehet kiadni</a:t>
            </a:r>
            <a:r>
              <a:rPr lang="hu-HU" sz="2200" dirty="0" smtClean="0"/>
              <a:t>.</a:t>
            </a:r>
            <a:endParaRPr lang="hu-HU" sz="2200" dirty="0"/>
          </a:p>
        </p:txBody>
      </p:sp>
      <p:sp>
        <p:nvSpPr>
          <p:cNvPr id="3" name="Tartalom helye 2"/>
          <p:cNvSpPr>
            <a:spLocks noGrp="1"/>
          </p:cNvSpPr>
          <p:nvPr>
            <p:ph idx="1"/>
          </p:nvPr>
        </p:nvSpPr>
        <p:spPr/>
        <p:txBody>
          <a:bodyPr/>
          <a:lstStyle/>
          <a:p>
            <a:pPr marL="457200" lvl="0" indent="-457200">
              <a:buFont typeface="+mj-lt"/>
              <a:buAutoNum type="alphaLcParenR"/>
            </a:pPr>
            <a:r>
              <a:rPr lang="hu-HU" dirty="0"/>
              <a:t>egy év időtartamra,</a:t>
            </a:r>
          </a:p>
          <a:p>
            <a:pPr marL="457200" lvl="0" indent="-457200">
              <a:buFont typeface="+mj-lt"/>
              <a:buAutoNum type="alphaLcParenR"/>
            </a:pPr>
            <a:r>
              <a:rPr lang="hu-HU" dirty="0"/>
              <a:t>két év időtartamra,</a:t>
            </a:r>
          </a:p>
          <a:p>
            <a:pPr marL="457200" lvl="0" indent="-457200">
              <a:buFont typeface="+mj-lt"/>
              <a:buAutoNum type="alphaLcParenR"/>
            </a:pPr>
            <a:r>
              <a:rPr lang="hu-HU" dirty="0"/>
              <a:t>három év időtartamra,</a:t>
            </a:r>
          </a:p>
          <a:p>
            <a:pPr marL="457200" lvl="0" indent="-457200">
              <a:buFont typeface="+mj-lt"/>
              <a:buAutoNum type="alphaLcParenR"/>
            </a:pPr>
            <a:r>
              <a:rPr lang="hu-HU" dirty="0">
                <a:solidFill>
                  <a:srgbClr val="FF0000"/>
                </a:solidFill>
              </a:rPr>
              <a:t>öt év időtartamra,</a:t>
            </a:r>
          </a:p>
          <a:p>
            <a:pPr marL="457200" lvl="0" indent="-457200">
              <a:buFont typeface="+mj-lt"/>
              <a:buAutoNum type="alphaLcParenR"/>
            </a:pPr>
            <a:r>
              <a:rPr lang="hu-HU" dirty="0"/>
              <a:t>hét év időtartamra</a:t>
            </a:r>
          </a:p>
          <a:p>
            <a:pPr marL="457200" lvl="0" indent="-457200">
              <a:buFont typeface="+mj-lt"/>
              <a:buAutoNum type="alphaLcParenR"/>
            </a:pPr>
            <a:r>
              <a:rPr lang="hu-HU" dirty="0"/>
              <a:t>visszavonásig,</a:t>
            </a:r>
          </a:p>
          <a:p>
            <a:endParaRPr lang="hu-HU" dirty="0"/>
          </a:p>
        </p:txBody>
      </p:sp>
    </p:spTree>
    <p:extLst>
      <p:ext uri="{BB962C8B-B14F-4D97-AF65-F5344CB8AC3E}">
        <p14:creationId xmlns:p14="http://schemas.microsoft.com/office/powerpoint/2010/main" val="388993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21280" cy="1282154"/>
          </a:xfrm>
        </p:spPr>
        <p:txBody>
          <a:bodyPr>
            <a:noAutofit/>
          </a:bodyPr>
          <a:lstStyle/>
          <a:p>
            <a:pPr lvl="0"/>
            <a:r>
              <a:rPr lang="hu-HU" sz="2200" dirty="0" smtClean="0"/>
              <a:t>44. Az </a:t>
            </a:r>
            <a:r>
              <a:rPr lang="hu-HU" sz="2200" dirty="0"/>
              <a:t>alábbi felsorolásból válassza ki, hogy a személy- és vagyonvédelmi, valamint a magánnyomozói tevékenység szabályairól szóló 2005. évi CXXXIII. törvény a működési engedély meghosszabbításáról miként rendelkezik</a:t>
            </a:r>
            <a:r>
              <a:rPr lang="hu-HU" sz="2200" dirty="0" smtClean="0"/>
              <a:t>.</a:t>
            </a:r>
            <a:endParaRPr lang="hu-HU" sz="2200" dirty="0"/>
          </a:p>
        </p:txBody>
      </p:sp>
      <p:sp>
        <p:nvSpPr>
          <p:cNvPr id="3" name="Tartalom helye 2"/>
          <p:cNvSpPr>
            <a:spLocks noGrp="1"/>
          </p:cNvSpPr>
          <p:nvPr>
            <p:ph idx="1"/>
          </p:nvPr>
        </p:nvSpPr>
        <p:spPr/>
        <p:txBody>
          <a:bodyPr/>
          <a:lstStyle/>
          <a:p>
            <a:pPr marL="457200" lvl="0" indent="-457200">
              <a:buFont typeface="+mj-lt"/>
              <a:buAutoNum type="alphaLcParenR"/>
            </a:pPr>
            <a:r>
              <a:rPr lang="hu-HU" dirty="0"/>
              <a:t>nincs mód a meghosszabbítására,</a:t>
            </a:r>
          </a:p>
          <a:p>
            <a:pPr marL="457200" lvl="0" indent="-457200">
              <a:buFont typeface="+mj-lt"/>
              <a:buAutoNum type="alphaLcParenR"/>
            </a:pPr>
            <a:r>
              <a:rPr lang="hu-HU" dirty="0"/>
              <a:t>további hét évre meghosszabbítható</a:t>
            </a:r>
          </a:p>
          <a:p>
            <a:pPr marL="457200" lvl="0" indent="-457200">
              <a:buFont typeface="+mj-lt"/>
              <a:buAutoNum type="alphaLcParenR"/>
            </a:pPr>
            <a:r>
              <a:rPr lang="hu-HU" dirty="0">
                <a:solidFill>
                  <a:srgbClr val="FF0000"/>
                </a:solidFill>
              </a:rPr>
              <a:t>további öt évre meghosszabbítható,</a:t>
            </a:r>
          </a:p>
          <a:p>
            <a:pPr marL="457200" lvl="0" indent="-457200">
              <a:buFont typeface="+mj-lt"/>
              <a:buAutoNum type="alphaLcParenR"/>
            </a:pPr>
            <a:r>
              <a:rPr lang="hu-HU" dirty="0"/>
              <a:t>további három évre meghosszabbítható</a:t>
            </a:r>
          </a:p>
          <a:p>
            <a:pPr marL="457200" lvl="0" indent="-457200">
              <a:buFont typeface="+mj-lt"/>
              <a:buAutoNum type="alphaLcParenR"/>
            </a:pPr>
            <a:r>
              <a:rPr lang="hu-HU" dirty="0"/>
              <a:t>további egy évre meghosszabbítható</a:t>
            </a:r>
          </a:p>
          <a:p>
            <a:endParaRPr lang="hu-HU" dirty="0"/>
          </a:p>
        </p:txBody>
      </p:sp>
    </p:spTree>
    <p:extLst>
      <p:ext uri="{BB962C8B-B14F-4D97-AF65-F5344CB8AC3E}">
        <p14:creationId xmlns:p14="http://schemas.microsoft.com/office/powerpoint/2010/main" val="249788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909836" y="274638"/>
            <a:ext cx="9756576" cy="1020762"/>
          </a:xfrm>
        </p:spPr>
        <p:txBody>
          <a:bodyPr>
            <a:normAutofit/>
          </a:bodyPr>
          <a:lstStyle/>
          <a:p>
            <a:pPr lvl="0"/>
            <a:r>
              <a:rPr lang="hu-HU" sz="2200" dirty="0" smtClean="0"/>
              <a:t>45. Döntse </a:t>
            </a:r>
            <a:r>
              <a:rPr lang="hu-HU" sz="2200" dirty="0"/>
              <a:t>el, hogy az alábbi megfogalmazás igaz vagy hamis</a:t>
            </a:r>
            <a:r>
              <a:rPr lang="hu-HU" sz="2200" dirty="0" smtClean="0"/>
              <a:t>.</a:t>
            </a:r>
            <a:endParaRPr lang="hu-HU" sz="2200" dirty="0"/>
          </a:p>
        </p:txBody>
      </p:sp>
      <p:sp>
        <p:nvSpPr>
          <p:cNvPr id="3" name="Tartalom helye 2"/>
          <p:cNvSpPr>
            <a:spLocks noGrp="1"/>
          </p:cNvSpPr>
          <p:nvPr>
            <p:ph idx="1"/>
          </p:nvPr>
        </p:nvSpPr>
        <p:spPr/>
        <p:txBody>
          <a:bodyPr/>
          <a:lstStyle/>
          <a:p>
            <a:pPr marL="0" indent="0">
              <a:buNone/>
            </a:pPr>
            <a:r>
              <a:rPr lang="hu-HU" dirty="0"/>
              <a:t>„A működési engedély és az igazolvány öt évig hatályos, hatályossági idejük alkalmanként további öt évre meghosszabbítható, ha a kiadás feltételei - azok ismételt vizsgálata alapján - fennállnak.”</a:t>
            </a:r>
          </a:p>
          <a:p>
            <a:pPr marL="0" indent="0">
              <a:buNone/>
            </a:pPr>
            <a:r>
              <a:rPr lang="hu-HU" dirty="0"/>
              <a:t> </a:t>
            </a:r>
          </a:p>
          <a:p>
            <a:pPr marL="457200" lvl="0" indent="-457200">
              <a:buFont typeface="+mj-lt"/>
              <a:buAutoNum type="alphaLcParenR"/>
            </a:pPr>
            <a:r>
              <a:rPr lang="hu-HU" dirty="0">
                <a:solidFill>
                  <a:srgbClr val="FF0000"/>
                </a:solidFill>
              </a:rPr>
              <a:t>Igaz</a:t>
            </a:r>
          </a:p>
          <a:p>
            <a:pPr marL="457200" lvl="0" indent="-457200">
              <a:buFont typeface="+mj-lt"/>
              <a:buAutoNum type="alphaLcParenR"/>
            </a:pPr>
            <a:r>
              <a:rPr lang="hu-HU" dirty="0"/>
              <a:t>Hamis</a:t>
            </a:r>
          </a:p>
          <a:p>
            <a:pPr marL="0" indent="0">
              <a:buNone/>
            </a:pPr>
            <a:endParaRPr lang="hu-HU" dirty="0"/>
          </a:p>
        </p:txBody>
      </p:sp>
    </p:spTree>
    <p:extLst>
      <p:ext uri="{BB962C8B-B14F-4D97-AF65-F5344CB8AC3E}">
        <p14:creationId xmlns:p14="http://schemas.microsoft.com/office/powerpoint/2010/main" val="374901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837828" y="274638"/>
            <a:ext cx="9828584" cy="1020762"/>
          </a:xfrm>
        </p:spPr>
        <p:txBody>
          <a:bodyPr>
            <a:normAutofit/>
          </a:bodyPr>
          <a:lstStyle/>
          <a:p>
            <a:r>
              <a:rPr lang="hu-HU" sz="2200" dirty="0" smtClean="0"/>
              <a:t>46. </a:t>
            </a:r>
            <a:r>
              <a:rPr lang="hu-HU" sz="2200" dirty="0"/>
              <a:t>Döntse el, hogy az alábbi megfogalmazás igaz vagy hamis.</a:t>
            </a:r>
          </a:p>
        </p:txBody>
      </p:sp>
      <p:sp>
        <p:nvSpPr>
          <p:cNvPr id="3" name="Tartalom helye 2"/>
          <p:cNvSpPr>
            <a:spLocks noGrp="1"/>
          </p:cNvSpPr>
          <p:nvPr>
            <p:ph idx="1"/>
          </p:nvPr>
        </p:nvSpPr>
        <p:spPr/>
        <p:txBody>
          <a:bodyPr/>
          <a:lstStyle/>
          <a:p>
            <a:pPr marL="0" indent="0" algn="just">
              <a:buNone/>
            </a:pPr>
            <a:r>
              <a:rPr lang="hu-HU" dirty="0"/>
              <a:t>„A működési engedély és az igazolvány öt évig hatályos, hatályossági idejük alkalmanként további három évre meghosszabbítható, ha a kiadás feltételei - azok ismételt vizsgálata alapján - fennállnak.”</a:t>
            </a:r>
          </a:p>
          <a:p>
            <a:pPr marL="0" indent="0">
              <a:buNone/>
            </a:pPr>
            <a:r>
              <a:rPr lang="hu-HU" dirty="0"/>
              <a:t> </a:t>
            </a:r>
          </a:p>
          <a:p>
            <a:pPr lvl="0"/>
            <a:r>
              <a:rPr lang="hu-HU" dirty="0"/>
              <a:t>Igaz</a:t>
            </a:r>
          </a:p>
          <a:p>
            <a:pPr lvl="0"/>
            <a:r>
              <a:rPr lang="hu-HU" dirty="0">
                <a:solidFill>
                  <a:srgbClr val="FF0000"/>
                </a:solidFill>
              </a:rPr>
              <a:t>Hamis</a:t>
            </a:r>
          </a:p>
          <a:p>
            <a:pPr marL="0" indent="0">
              <a:buNone/>
            </a:pPr>
            <a:endParaRPr lang="hu-HU" dirty="0"/>
          </a:p>
        </p:txBody>
      </p:sp>
    </p:spTree>
    <p:extLst>
      <p:ext uri="{BB962C8B-B14F-4D97-AF65-F5344CB8AC3E}">
        <p14:creationId xmlns:p14="http://schemas.microsoft.com/office/powerpoint/2010/main" val="354995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765820" y="274638"/>
            <a:ext cx="9900592" cy="1020762"/>
          </a:xfrm>
        </p:spPr>
        <p:txBody>
          <a:bodyPr/>
          <a:lstStyle/>
          <a:p>
            <a:pPr lvl="0"/>
            <a:r>
              <a:rPr lang="hu-HU" dirty="0" smtClean="0"/>
              <a:t>47. Döntse </a:t>
            </a:r>
            <a:r>
              <a:rPr lang="hu-HU" dirty="0"/>
              <a:t>el, hogy az alábbi megfogalmazás igaz vagy hamis.</a:t>
            </a:r>
            <a:br>
              <a:rPr lang="hu-HU" dirty="0"/>
            </a:br>
            <a:endParaRPr lang="hu-HU" dirty="0"/>
          </a:p>
        </p:txBody>
      </p:sp>
      <p:sp>
        <p:nvSpPr>
          <p:cNvPr id="3" name="Tartalom helye 2"/>
          <p:cNvSpPr>
            <a:spLocks noGrp="1"/>
          </p:cNvSpPr>
          <p:nvPr>
            <p:ph idx="1"/>
          </p:nvPr>
        </p:nvSpPr>
        <p:spPr/>
        <p:txBody>
          <a:bodyPr/>
          <a:lstStyle/>
          <a:p>
            <a:pPr marL="0" indent="0">
              <a:buNone/>
            </a:pPr>
            <a:r>
              <a:rPr lang="hu-HU" dirty="0"/>
              <a:t>„A működési engedély és az igazolvány öt évig hatályos, hatályossági idejük alkalmanként további öt évre meghosszabbítható, akkor is, ha a kiadás feltételei már nem állnak fent.”</a:t>
            </a:r>
          </a:p>
          <a:p>
            <a:pPr marL="0" indent="0">
              <a:buNone/>
            </a:pPr>
            <a:r>
              <a:rPr lang="hu-HU" dirty="0"/>
              <a:t> </a:t>
            </a:r>
          </a:p>
          <a:p>
            <a:pPr lvl="0"/>
            <a:r>
              <a:rPr lang="hu-HU" dirty="0"/>
              <a:t>Igaz</a:t>
            </a:r>
          </a:p>
          <a:p>
            <a:pPr lvl="0"/>
            <a:r>
              <a:rPr lang="hu-HU" dirty="0">
                <a:solidFill>
                  <a:srgbClr val="FF0000"/>
                </a:solidFill>
              </a:rPr>
              <a:t>Hamis</a:t>
            </a:r>
          </a:p>
          <a:p>
            <a:endParaRPr lang="hu-HU" dirty="0"/>
          </a:p>
        </p:txBody>
      </p:sp>
    </p:spTree>
    <p:extLst>
      <p:ext uri="{BB962C8B-B14F-4D97-AF65-F5344CB8AC3E}">
        <p14:creationId xmlns:p14="http://schemas.microsoft.com/office/powerpoint/2010/main" val="413665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93812" y="274638"/>
            <a:ext cx="11071150" cy="1020762"/>
          </a:xfrm>
        </p:spPr>
        <p:txBody>
          <a:bodyPr/>
          <a:lstStyle/>
          <a:p>
            <a:pPr lvl="0"/>
            <a:r>
              <a:rPr lang="hu-HU" dirty="0" smtClean="0"/>
              <a:t>48. Válassza </a:t>
            </a:r>
            <a:r>
              <a:rPr lang="hu-HU" dirty="0"/>
              <a:t>ki a helyes választ.</a:t>
            </a:r>
            <a:br>
              <a:rPr lang="hu-HU" dirty="0"/>
            </a:br>
            <a:endParaRPr lang="hu-HU" dirty="0"/>
          </a:p>
        </p:txBody>
      </p:sp>
      <p:sp>
        <p:nvSpPr>
          <p:cNvPr id="3" name="Tartalom helye 2"/>
          <p:cNvSpPr>
            <a:spLocks noGrp="1"/>
          </p:cNvSpPr>
          <p:nvPr>
            <p:ph idx="1"/>
          </p:nvPr>
        </p:nvSpPr>
        <p:spPr/>
        <p:txBody>
          <a:bodyPr>
            <a:normAutofit lnSpcReduction="10000"/>
          </a:bodyPr>
          <a:lstStyle/>
          <a:p>
            <a:pPr lvl="0"/>
            <a:r>
              <a:rPr lang="hu-HU" dirty="0"/>
              <a:t>A személy- és vagyonvédelmi igazolvány az igénylő tartózkodási helye szerinti rendőrkapitányság igazgatásrendészeti osztályánál igényelhető.</a:t>
            </a:r>
          </a:p>
          <a:p>
            <a:pPr lvl="0"/>
            <a:r>
              <a:rPr lang="hu-HU" dirty="0">
                <a:solidFill>
                  <a:srgbClr val="FF0000"/>
                </a:solidFill>
              </a:rPr>
              <a:t>A személy- és vagyonvédelmi igazolvány az igénylő lakhelye szerinti rendőrkapitányság igazgatásrendészeti osztályánál igényelhető.</a:t>
            </a:r>
          </a:p>
          <a:p>
            <a:pPr lvl="0"/>
            <a:r>
              <a:rPr lang="hu-HU" dirty="0"/>
              <a:t>A személy- és vagyonvédelmi igazolvány az igénylő lakhelye szerinti rendőrkapitányság közrendvédelmi osztályánál igényelhető.</a:t>
            </a:r>
          </a:p>
          <a:p>
            <a:pPr lvl="0"/>
            <a:r>
              <a:rPr lang="hu-HU" dirty="0"/>
              <a:t>A személy- és vagyonvédelmi igazolvány az igénylő lakhelye szerinti megyei személy- és vagyonvédelmi kamaránál igényelhető.</a:t>
            </a:r>
          </a:p>
          <a:p>
            <a:endParaRPr lang="hu-HU" dirty="0"/>
          </a:p>
        </p:txBody>
      </p:sp>
    </p:spTree>
    <p:extLst>
      <p:ext uri="{BB962C8B-B14F-4D97-AF65-F5344CB8AC3E}">
        <p14:creationId xmlns:p14="http://schemas.microsoft.com/office/powerpoint/2010/main" val="67450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404664"/>
            <a:ext cx="11665296" cy="890736"/>
          </a:xfrm>
        </p:spPr>
        <p:txBody>
          <a:bodyPr>
            <a:noAutofit/>
          </a:bodyPr>
          <a:lstStyle/>
          <a:p>
            <a:pPr lvl="0"/>
            <a:r>
              <a:rPr lang="hu-HU" sz="2400" dirty="0" smtClean="0"/>
              <a:t>4. Válassza </a:t>
            </a:r>
            <a:r>
              <a:rPr lang="hu-HU" sz="2400" dirty="0"/>
              <a:t>ki az alábbi jogszabályok közül azt, amelyik a személy- és vagyonvédelmi, valamint a magánnyomozói tevékenység szabályairól szóló 2005. évi CXXXIII. törvény végrehajtásáról rendelkezik</a:t>
            </a:r>
            <a:r>
              <a:rPr lang="hu-HU" sz="2400" dirty="0" smtClean="0"/>
              <a:t>.</a:t>
            </a:r>
            <a:endParaRPr lang="hu-HU" sz="2400" dirty="0"/>
          </a:p>
        </p:txBody>
      </p:sp>
      <p:sp>
        <p:nvSpPr>
          <p:cNvPr id="3" name="Tartalom helye 2"/>
          <p:cNvSpPr>
            <a:spLocks noGrp="1"/>
          </p:cNvSpPr>
          <p:nvPr>
            <p:ph idx="1"/>
          </p:nvPr>
        </p:nvSpPr>
        <p:spPr/>
        <p:txBody>
          <a:bodyPr/>
          <a:lstStyle/>
          <a:p>
            <a:pPr marL="0" lvl="0" indent="0">
              <a:buNone/>
            </a:pPr>
            <a:endParaRPr lang="hu-HU" dirty="0"/>
          </a:p>
          <a:p>
            <a:pPr marL="457200" lvl="0" indent="-457200">
              <a:buFont typeface="+mj-lt"/>
              <a:buAutoNum type="alphaLcParenR"/>
            </a:pPr>
            <a:r>
              <a:rPr lang="hu-HU" dirty="0"/>
              <a:t>22/2005. (IV. 25.) IM rendelet</a:t>
            </a:r>
          </a:p>
          <a:p>
            <a:pPr marL="457200" lvl="0" indent="-457200">
              <a:buFont typeface="+mj-lt"/>
              <a:buAutoNum type="alphaLcParenR"/>
            </a:pPr>
            <a:r>
              <a:rPr lang="hu-HU" dirty="0"/>
              <a:t>22/2005. (IV. 25.) BM rendelet</a:t>
            </a:r>
          </a:p>
          <a:p>
            <a:pPr marL="457200" lvl="0" indent="-457200">
              <a:buFont typeface="+mj-lt"/>
              <a:buAutoNum type="alphaLcParenR"/>
            </a:pPr>
            <a:r>
              <a:rPr lang="hu-HU" dirty="0"/>
              <a:t>22/2006. (IV. 25.) IM rendelet</a:t>
            </a:r>
          </a:p>
          <a:p>
            <a:pPr marL="457200" lvl="0" indent="-457200">
              <a:buFont typeface="+mj-lt"/>
              <a:buAutoNum type="alphaLcParenR"/>
            </a:pPr>
            <a:r>
              <a:rPr lang="hu-HU" dirty="0">
                <a:solidFill>
                  <a:srgbClr val="FF0000"/>
                </a:solidFill>
              </a:rPr>
              <a:t>22/2006. (IV. 25.) BM rendelet </a:t>
            </a:r>
          </a:p>
          <a:p>
            <a:endParaRPr lang="hu-HU" dirty="0"/>
          </a:p>
        </p:txBody>
      </p:sp>
    </p:spTree>
    <p:extLst>
      <p:ext uri="{BB962C8B-B14F-4D97-AF65-F5344CB8AC3E}">
        <p14:creationId xmlns:p14="http://schemas.microsoft.com/office/powerpoint/2010/main" val="135628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49. A </a:t>
            </a:r>
            <a:r>
              <a:rPr lang="hu-HU" dirty="0"/>
              <a:t>felsorolásból válassza ki azt, amely az alábbi megállapítást igazzá teszi.</a:t>
            </a:r>
            <a:br>
              <a:rPr lang="hu-HU" dirty="0"/>
            </a:br>
            <a:endParaRPr lang="hu-HU" dirty="0"/>
          </a:p>
        </p:txBody>
      </p:sp>
      <p:sp>
        <p:nvSpPr>
          <p:cNvPr id="3" name="Tartalom helye 2"/>
          <p:cNvSpPr>
            <a:spLocks noGrp="1"/>
          </p:cNvSpPr>
          <p:nvPr>
            <p:ph idx="1"/>
          </p:nvPr>
        </p:nvSpPr>
        <p:spPr>
          <a:xfrm>
            <a:off x="1053852" y="1905000"/>
            <a:ext cx="9612562" cy="4267200"/>
          </a:xfrm>
        </p:spPr>
        <p:txBody>
          <a:bodyPr>
            <a:normAutofit fontScale="70000" lnSpcReduction="20000"/>
          </a:bodyPr>
          <a:lstStyle/>
          <a:p>
            <a:pPr marL="0" indent="0">
              <a:lnSpc>
                <a:spcPct val="170000"/>
              </a:lnSpc>
              <a:buNone/>
            </a:pPr>
            <a:r>
              <a:rPr lang="hu-HU" dirty="0"/>
              <a:t>„</a:t>
            </a:r>
            <a:r>
              <a:rPr lang="hu-HU" sz="2600" dirty="0"/>
              <a:t>A működési engedély és az igazolvány …………. évig hatályos, hatályossági idejük alkalmanként további ………….. évre meghosszabbítható, ha a kiadás feltételei - azok ismételt vizsgálata alapján - fennállnak.”</a:t>
            </a:r>
          </a:p>
          <a:p>
            <a:pPr marL="0" indent="0">
              <a:buNone/>
            </a:pPr>
            <a:r>
              <a:rPr lang="hu-HU" dirty="0"/>
              <a:t> </a:t>
            </a:r>
          </a:p>
          <a:p>
            <a:pPr lvl="0"/>
            <a:r>
              <a:rPr lang="hu-HU" dirty="0"/>
              <a:t>5 és 1</a:t>
            </a:r>
          </a:p>
          <a:p>
            <a:pPr lvl="0"/>
            <a:r>
              <a:rPr lang="hu-HU" dirty="0"/>
              <a:t>3 és 5</a:t>
            </a:r>
          </a:p>
          <a:p>
            <a:pPr lvl="0"/>
            <a:r>
              <a:rPr lang="hu-HU" dirty="0"/>
              <a:t>3 és 3 </a:t>
            </a:r>
          </a:p>
          <a:p>
            <a:pPr lvl="0"/>
            <a:r>
              <a:rPr lang="hu-HU" dirty="0"/>
              <a:t>5 és 7</a:t>
            </a:r>
          </a:p>
          <a:p>
            <a:pPr lvl="0"/>
            <a:r>
              <a:rPr lang="hu-HU" dirty="0"/>
              <a:t>5 és 0</a:t>
            </a:r>
          </a:p>
          <a:p>
            <a:pPr lvl="0"/>
            <a:r>
              <a:rPr lang="hu-HU" dirty="0">
                <a:solidFill>
                  <a:srgbClr val="FF0000"/>
                </a:solidFill>
              </a:rPr>
              <a:t>5 és 5</a:t>
            </a:r>
          </a:p>
        </p:txBody>
      </p:sp>
    </p:spTree>
    <p:extLst>
      <p:ext uri="{BB962C8B-B14F-4D97-AF65-F5344CB8AC3E}">
        <p14:creationId xmlns:p14="http://schemas.microsoft.com/office/powerpoint/2010/main" val="280748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a:t> </a:t>
            </a:r>
            <a:r>
              <a:rPr lang="hu-HU" dirty="0" smtClean="0"/>
              <a:t>50. Döntse </a:t>
            </a:r>
            <a:r>
              <a:rPr lang="hu-HU" dirty="0"/>
              <a:t>el, hogy az alábbi állítás igaz vagy hamis.</a:t>
            </a:r>
            <a:br>
              <a:rPr lang="hu-HU" dirty="0"/>
            </a:br>
            <a:endParaRPr lang="hu-HU" dirty="0"/>
          </a:p>
        </p:txBody>
      </p:sp>
      <p:sp>
        <p:nvSpPr>
          <p:cNvPr id="3" name="Tartalom helye 2"/>
          <p:cNvSpPr>
            <a:spLocks noGrp="1"/>
          </p:cNvSpPr>
          <p:nvPr>
            <p:ph idx="1"/>
          </p:nvPr>
        </p:nvSpPr>
        <p:spPr/>
        <p:txBody>
          <a:bodyPr/>
          <a:lstStyle/>
          <a:p>
            <a:pPr marL="0" indent="0" algn="just">
              <a:buNone/>
            </a:pPr>
            <a:r>
              <a:rPr lang="hu-HU" dirty="0"/>
              <a:t>„Nem szükséges igazolvány az elektronikai vagyonvédelmi rendszer telepítésére, szerelésére irányuló hálózatépítéssel összefüggő segédmunkához, amennyiben a hálózatépítés helyén jelen van a munkát irányító, igazolvánnyal rendelkező személy.”</a:t>
            </a:r>
          </a:p>
          <a:p>
            <a:pPr marL="0" indent="0">
              <a:buNone/>
            </a:pPr>
            <a:endParaRPr lang="hu-HU" dirty="0"/>
          </a:p>
          <a:p>
            <a:pPr lvl="0"/>
            <a:r>
              <a:rPr lang="hu-HU" dirty="0">
                <a:solidFill>
                  <a:srgbClr val="FF0000"/>
                </a:solidFill>
              </a:rPr>
              <a:t>Igaz</a:t>
            </a:r>
          </a:p>
          <a:p>
            <a:pPr lvl="0"/>
            <a:r>
              <a:rPr lang="hu-HU" dirty="0"/>
              <a:t>Hamis</a:t>
            </a:r>
          </a:p>
          <a:p>
            <a:endParaRPr lang="hu-HU" dirty="0"/>
          </a:p>
        </p:txBody>
      </p:sp>
    </p:spTree>
    <p:extLst>
      <p:ext uri="{BB962C8B-B14F-4D97-AF65-F5344CB8AC3E}">
        <p14:creationId xmlns:p14="http://schemas.microsoft.com/office/powerpoint/2010/main" val="136516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a:t> </a:t>
            </a:r>
            <a:r>
              <a:rPr lang="hu-HU" dirty="0" smtClean="0"/>
              <a:t>51. Döntse </a:t>
            </a:r>
            <a:r>
              <a:rPr lang="hu-HU" dirty="0"/>
              <a:t>el, hogy az alábbi állítás igaz vagy hamis.</a:t>
            </a:r>
            <a:br>
              <a:rPr lang="hu-HU" dirty="0"/>
            </a:br>
            <a:endParaRPr lang="hu-HU" dirty="0"/>
          </a:p>
        </p:txBody>
      </p:sp>
      <p:sp>
        <p:nvSpPr>
          <p:cNvPr id="3" name="Tartalom helye 2"/>
          <p:cNvSpPr>
            <a:spLocks noGrp="1"/>
          </p:cNvSpPr>
          <p:nvPr>
            <p:ph idx="1"/>
          </p:nvPr>
        </p:nvSpPr>
        <p:spPr/>
        <p:txBody>
          <a:bodyPr/>
          <a:lstStyle/>
          <a:p>
            <a:pPr marL="0" indent="0" algn="just">
              <a:buNone/>
            </a:pPr>
            <a:r>
              <a:rPr lang="hu-HU" dirty="0"/>
              <a:t>„Szükséges igazolvány az elektronikai vagyonvédelmi rendszer telepítésére, szerelésére irányuló hálózatépítéssel összefüggő segédmunkához, amennyiben a hálózatépítés helyén jelen van a munkát irányító, igazolvánnyal rendelkező személy.”</a:t>
            </a:r>
          </a:p>
          <a:p>
            <a:pPr marL="0" indent="0">
              <a:buNone/>
            </a:pPr>
            <a:r>
              <a:rPr lang="hu-HU" dirty="0"/>
              <a:t> </a:t>
            </a:r>
          </a:p>
          <a:p>
            <a:pPr lvl="0"/>
            <a:r>
              <a:rPr lang="hu-HU" dirty="0"/>
              <a:t>Igaz</a:t>
            </a:r>
          </a:p>
          <a:p>
            <a:pPr lvl="0"/>
            <a:r>
              <a:rPr lang="hu-HU" dirty="0">
                <a:solidFill>
                  <a:srgbClr val="FF0000"/>
                </a:solidFill>
              </a:rPr>
              <a:t>Hamis</a:t>
            </a:r>
          </a:p>
          <a:p>
            <a:endParaRPr lang="hu-HU" dirty="0"/>
          </a:p>
        </p:txBody>
      </p:sp>
    </p:spTree>
    <p:extLst>
      <p:ext uri="{BB962C8B-B14F-4D97-AF65-F5344CB8AC3E}">
        <p14:creationId xmlns:p14="http://schemas.microsoft.com/office/powerpoint/2010/main" val="66834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52. Döntse </a:t>
            </a:r>
            <a:r>
              <a:rPr lang="hu-HU" dirty="0"/>
              <a:t>el, hogy az alábbi állítás igaz vagy hamis.</a:t>
            </a:r>
            <a:br>
              <a:rPr lang="hu-HU" dirty="0"/>
            </a:br>
            <a:endParaRPr lang="hu-HU" dirty="0"/>
          </a:p>
        </p:txBody>
      </p:sp>
      <p:sp>
        <p:nvSpPr>
          <p:cNvPr id="3" name="Tartalom helye 2"/>
          <p:cNvSpPr>
            <a:spLocks noGrp="1"/>
          </p:cNvSpPr>
          <p:nvPr>
            <p:ph idx="1"/>
          </p:nvPr>
        </p:nvSpPr>
        <p:spPr/>
        <p:txBody>
          <a:bodyPr/>
          <a:lstStyle/>
          <a:p>
            <a:pPr marL="0" indent="0">
              <a:buNone/>
            </a:pPr>
            <a:r>
              <a:rPr lang="hu-HU" dirty="0"/>
              <a:t>„Nem szükséges igazolvány az elektronikai vagyonvédelmi rendszer telepítésére, szerelésére irányuló hálózatépítéssel összefüggő szakmunkához, amennyiben a hálózatépítés helyén jelen van a munkát irányító, igazolvánnyal rendelkező személy.”</a:t>
            </a:r>
          </a:p>
          <a:p>
            <a:pPr marL="0" indent="0">
              <a:buNone/>
            </a:pPr>
            <a:r>
              <a:rPr lang="hu-HU" dirty="0"/>
              <a:t> </a:t>
            </a:r>
          </a:p>
          <a:p>
            <a:pPr lvl="0"/>
            <a:r>
              <a:rPr lang="hu-HU" dirty="0"/>
              <a:t>Igaz</a:t>
            </a:r>
          </a:p>
          <a:p>
            <a:pPr lvl="0"/>
            <a:r>
              <a:rPr lang="hu-HU" dirty="0">
                <a:solidFill>
                  <a:srgbClr val="FF0000"/>
                </a:solidFill>
              </a:rPr>
              <a:t>Hamis</a:t>
            </a:r>
          </a:p>
          <a:p>
            <a:endParaRPr lang="hu-HU" dirty="0"/>
          </a:p>
        </p:txBody>
      </p:sp>
    </p:spTree>
    <p:extLst>
      <p:ext uri="{BB962C8B-B14F-4D97-AF65-F5344CB8AC3E}">
        <p14:creationId xmlns:p14="http://schemas.microsoft.com/office/powerpoint/2010/main" val="21669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53. Döntse </a:t>
            </a:r>
            <a:r>
              <a:rPr lang="hu-HU" dirty="0"/>
              <a:t>el, hogy az alábbi állítás igaz vagy hamis.</a:t>
            </a:r>
            <a:br>
              <a:rPr lang="hu-HU" dirty="0"/>
            </a:br>
            <a:endParaRPr lang="hu-HU" dirty="0"/>
          </a:p>
        </p:txBody>
      </p:sp>
      <p:sp>
        <p:nvSpPr>
          <p:cNvPr id="3" name="Tartalom helye 2"/>
          <p:cNvSpPr>
            <a:spLocks noGrp="1"/>
          </p:cNvSpPr>
          <p:nvPr>
            <p:ph idx="1"/>
          </p:nvPr>
        </p:nvSpPr>
        <p:spPr/>
        <p:txBody>
          <a:bodyPr/>
          <a:lstStyle/>
          <a:p>
            <a:pPr marL="0" indent="0">
              <a:buNone/>
            </a:pPr>
            <a:r>
              <a:rPr lang="hu-HU" dirty="0"/>
              <a:t>„Nem szükséges igazolvány az elektronikai vagyonvédelmi rendszer telepítésére, szerelésére irányuló hálózatépítéssel összefüggő segédmunkához, amennyiben a hálózatépítés helyén jelen van a munkát irányító, magyar állampolgársággal rendelkező személy.”</a:t>
            </a:r>
          </a:p>
          <a:p>
            <a:pPr marL="0" indent="0">
              <a:buNone/>
            </a:pPr>
            <a:r>
              <a:rPr lang="hu-HU" dirty="0"/>
              <a:t> </a:t>
            </a:r>
          </a:p>
          <a:p>
            <a:pPr lvl="0"/>
            <a:r>
              <a:rPr lang="hu-HU" dirty="0"/>
              <a:t>Igaz</a:t>
            </a:r>
          </a:p>
          <a:p>
            <a:pPr lvl="0"/>
            <a:r>
              <a:rPr lang="hu-HU" dirty="0">
                <a:solidFill>
                  <a:srgbClr val="FF0000"/>
                </a:solidFill>
              </a:rPr>
              <a:t>Hamis</a:t>
            </a:r>
          </a:p>
          <a:p>
            <a:pPr marL="0" indent="0">
              <a:buNone/>
            </a:pPr>
            <a:endParaRPr lang="hu-HU" dirty="0"/>
          </a:p>
        </p:txBody>
      </p:sp>
    </p:spTree>
    <p:extLst>
      <p:ext uri="{BB962C8B-B14F-4D97-AF65-F5344CB8AC3E}">
        <p14:creationId xmlns:p14="http://schemas.microsoft.com/office/powerpoint/2010/main" val="86738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54. Egészítse </a:t>
            </a:r>
            <a:r>
              <a:rPr lang="hu-HU" dirty="0"/>
              <a:t>ki a megadott szavakkal az alábbi szöveget úgy, hogy helyes legyen.</a:t>
            </a:r>
            <a:br>
              <a:rPr lang="hu-HU" dirty="0"/>
            </a:br>
            <a:endParaRPr lang="hu-HU" dirty="0"/>
          </a:p>
        </p:txBody>
      </p:sp>
      <p:sp>
        <p:nvSpPr>
          <p:cNvPr id="3" name="Tartalom helye 2"/>
          <p:cNvSpPr>
            <a:spLocks noGrp="1"/>
          </p:cNvSpPr>
          <p:nvPr>
            <p:ph idx="1"/>
          </p:nvPr>
        </p:nvSpPr>
        <p:spPr>
          <a:xfrm>
            <a:off x="693812" y="1700808"/>
            <a:ext cx="10801200" cy="4752528"/>
          </a:xfrm>
        </p:spPr>
        <p:txBody>
          <a:bodyPr>
            <a:normAutofit fontScale="85000" lnSpcReduction="10000"/>
          </a:bodyPr>
          <a:lstStyle/>
          <a:p>
            <a:pPr marL="0" indent="0">
              <a:lnSpc>
                <a:spcPct val="160000"/>
              </a:lnSpc>
              <a:buNone/>
            </a:pPr>
            <a:r>
              <a:rPr lang="hu-HU" dirty="0"/>
              <a:t>„A rendőrség a kiadott működési engedélyekről és igazolványokról, a kiadásuk alapjául szolgáló, e törvény 5. § és az 5/A. §-</a:t>
            </a:r>
            <a:r>
              <a:rPr lang="hu-HU" dirty="0" err="1"/>
              <a:t>ban</a:t>
            </a:r>
            <a:r>
              <a:rPr lang="hu-HU" dirty="0"/>
              <a:t> meghatározott feltételek igazolásához szükséges (1) ………………., az adatváltozásról, a tervező-szerelő vagy magánnyomozói tevékenység (2) …………...... jogosultakról, a működési engedély visszavonásáról, a vállalkozás tevékenységének (3) …………….., és az igazolvány visszavonásáról, (4) ………………… - a működési engedély és az igazolvány hitelességének, valamint a tevékenység ellenőrzésének céljából - (5) ………………… vezet.”</a:t>
            </a:r>
          </a:p>
          <a:p>
            <a:pPr marL="0" indent="0">
              <a:buNone/>
            </a:pPr>
            <a:r>
              <a:rPr lang="hu-HU" dirty="0"/>
              <a:t> </a:t>
            </a:r>
          </a:p>
          <a:p>
            <a:pPr marL="0" indent="0">
              <a:buNone/>
            </a:pPr>
            <a:r>
              <a:rPr lang="hu-HU" dirty="0"/>
              <a:t>a) megtiltásáról b) folytatására c) nyilvántartást d) bevonásáról e) adatokról</a:t>
            </a:r>
          </a:p>
          <a:p>
            <a:pPr marL="0" indent="0">
              <a:buNone/>
            </a:pPr>
            <a:r>
              <a:rPr lang="hu-HU" dirty="0"/>
              <a:t> </a:t>
            </a:r>
          </a:p>
          <a:p>
            <a:pPr marL="0" indent="0">
              <a:buNone/>
            </a:pPr>
            <a:r>
              <a:rPr lang="hu-HU" dirty="0">
                <a:solidFill>
                  <a:srgbClr val="FF0000"/>
                </a:solidFill>
              </a:rPr>
              <a:t>Megoldás: 1-e, 2-b, 3-a, 4-d, 5-c</a:t>
            </a:r>
          </a:p>
          <a:p>
            <a:endParaRPr lang="hu-HU" dirty="0"/>
          </a:p>
        </p:txBody>
      </p:sp>
    </p:spTree>
    <p:extLst>
      <p:ext uri="{BB962C8B-B14F-4D97-AF65-F5344CB8AC3E}">
        <p14:creationId xmlns:p14="http://schemas.microsoft.com/office/powerpoint/2010/main" val="223170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55. Egészítse </a:t>
            </a:r>
            <a:r>
              <a:rPr lang="hu-HU" dirty="0"/>
              <a:t>ki a megadott szavakkal az alábbi szöveget úgy, hogy helyes legyen. A lehetőségek közül kettő nem tartozik sehova.</a:t>
            </a:r>
            <a:br>
              <a:rPr lang="hu-HU" dirty="0"/>
            </a:br>
            <a:endParaRPr lang="hu-HU" dirty="0"/>
          </a:p>
        </p:txBody>
      </p:sp>
      <p:sp>
        <p:nvSpPr>
          <p:cNvPr id="3" name="Tartalom helye 2"/>
          <p:cNvSpPr>
            <a:spLocks noGrp="1"/>
          </p:cNvSpPr>
          <p:nvPr>
            <p:ph idx="1"/>
          </p:nvPr>
        </p:nvSpPr>
        <p:spPr>
          <a:xfrm>
            <a:off x="1125860" y="1772816"/>
            <a:ext cx="10081120" cy="4764360"/>
          </a:xfrm>
        </p:spPr>
        <p:txBody>
          <a:bodyPr>
            <a:normAutofit fontScale="77500" lnSpcReduction="20000"/>
          </a:bodyPr>
          <a:lstStyle/>
          <a:p>
            <a:pPr marL="0" indent="0">
              <a:lnSpc>
                <a:spcPct val="160000"/>
              </a:lnSpc>
              <a:buNone/>
            </a:pPr>
            <a:r>
              <a:rPr lang="hu-HU" dirty="0"/>
              <a:t>„A rendőrség a kiadott működési engedélyekről és (1) …………………, a kiadásuk alapjául szolgáló, e törvény 5. § és az 5/A. §-</a:t>
            </a:r>
            <a:r>
              <a:rPr lang="hu-HU" dirty="0" err="1"/>
              <a:t>ban</a:t>
            </a:r>
            <a:r>
              <a:rPr lang="hu-HU" dirty="0"/>
              <a:t> meghatározott feltételek (2) ……………….. szükséges adatokról, az adatváltozásról, a (3) …………………… vagy magánnyomozói tevékenység folytatására jogosultakról, a működési engedély visszavonásáról, a vállalkozás tevékenységének megtiltásáról, és az igazolvány (4) ……………………., bevonásáról - a működési engedély és az igazolvány hitelességének, valamint a tevékenység ellenőrzésének céljából - nyilvántartást (5) ……………..”</a:t>
            </a:r>
          </a:p>
          <a:p>
            <a:pPr marL="0" indent="0">
              <a:buNone/>
            </a:pPr>
            <a:r>
              <a:rPr lang="hu-HU" dirty="0"/>
              <a:t> </a:t>
            </a:r>
          </a:p>
          <a:p>
            <a:pPr marL="0" indent="0">
              <a:buNone/>
            </a:pPr>
            <a:r>
              <a:rPr lang="hu-HU" dirty="0"/>
              <a:t>a) visszavonásáról b) folytatására c) tervező-szerelő d) vezet e) adatokról</a:t>
            </a:r>
          </a:p>
          <a:p>
            <a:pPr marL="0" indent="0">
              <a:buNone/>
            </a:pPr>
            <a:r>
              <a:rPr lang="hu-HU" dirty="0"/>
              <a:t>f) igazolványokról g) igazolásához</a:t>
            </a:r>
          </a:p>
          <a:p>
            <a:pPr marL="0" indent="0">
              <a:buNone/>
            </a:pPr>
            <a:r>
              <a:rPr lang="hu-HU" dirty="0"/>
              <a:t> </a:t>
            </a:r>
          </a:p>
          <a:p>
            <a:pPr marL="0" indent="0">
              <a:buNone/>
            </a:pPr>
            <a:r>
              <a:rPr lang="hu-HU" dirty="0">
                <a:solidFill>
                  <a:srgbClr val="FF0000"/>
                </a:solidFill>
              </a:rPr>
              <a:t>Megoldás: 1-f, 2-g, 3-c, 4-a, 5-d</a:t>
            </a:r>
          </a:p>
          <a:p>
            <a:pPr marL="0" indent="0">
              <a:buNone/>
            </a:pPr>
            <a:endParaRPr lang="hu-HU" dirty="0"/>
          </a:p>
        </p:txBody>
      </p:sp>
    </p:spTree>
    <p:extLst>
      <p:ext uri="{BB962C8B-B14F-4D97-AF65-F5344CB8AC3E}">
        <p14:creationId xmlns:p14="http://schemas.microsoft.com/office/powerpoint/2010/main" val="285038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56. Az </a:t>
            </a:r>
            <a:r>
              <a:rPr lang="hu-HU" dirty="0"/>
              <a:t>alábbi felsorolásból válassza ki, hogy a személy- és vagyonvédelmi, valamint a magánnyomozói tevékenység szabályairól szóló 2005. évi CXXXIII. törvény rendelkezései szerint a Rendőrség miről vezet nyilvántartást</a:t>
            </a:r>
            <a:r>
              <a:rPr lang="hu-HU" dirty="0" smtClean="0"/>
              <a:t>.</a:t>
            </a:r>
            <a:endParaRPr lang="hu-HU" dirty="0"/>
          </a:p>
        </p:txBody>
      </p:sp>
      <p:sp>
        <p:nvSpPr>
          <p:cNvPr id="3" name="Tartalom helye 2"/>
          <p:cNvSpPr>
            <a:spLocks noGrp="1"/>
          </p:cNvSpPr>
          <p:nvPr>
            <p:ph idx="1"/>
          </p:nvPr>
        </p:nvSpPr>
        <p:spPr/>
        <p:txBody>
          <a:bodyPr/>
          <a:lstStyle/>
          <a:p>
            <a:pPr lvl="0"/>
            <a:r>
              <a:rPr lang="hu-HU" dirty="0">
                <a:solidFill>
                  <a:srgbClr val="FF0000"/>
                </a:solidFill>
              </a:rPr>
              <a:t>személy- és vagyonvédelmi igazolványokról,</a:t>
            </a:r>
          </a:p>
          <a:p>
            <a:pPr lvl="0"/>
            <a:r>
              <a:rPr lang="hu-HU" dirty="0"/>
              <a:t>munkaszerződésekről</a:t>
            </a:r>
          </a:p>
          <a:p>
            <a:pPr lvl="0"/>
            <a:r>
              <a:rPr lang="hu-HU" dirty="0">
                <a:solidFill>
                  <a:srgbClr val="FF0000"/>
                </a:solidFill>
              </a:rPr>
              <a:t>adatváltozásról,</a:t>
            </a:r>
          </a:p>
          <a:p>
            <a:pPr lvl="0"/>
            <a:r>
              <a:rPr lang="hu-HU" dirty="0">
                <a:solidFill>
                  <a:srgbClr val="FF0000"/>
                </a:solidFill>
              </a:rPr>
              <a:t>működési engedélyekről,</a:t>
            </a:r>
          </a:p>
          <a:p>
            <a:pPr lvl="0"/>
            <a:r>
              <a:rPr lang="hu-HU" dirty="0"/>
              <a:t>felelősség biztosításról,</a:t>
            </a:r>
          </a:p>
          <a:p>
            <a:pPr lvl="0"/>
            <a:r>
              <a:rPr lang="hu-HU" dirty="0"/>
              <a:t>eszköznyilvántartásról,</a:t>
            </a:r>
          </a:p>
          <a:p>
            <a:pPr marL="0" indent="0">
              <a:buNone/>
            </a:pPr>
            <a:endParaRPr lang="hu-HU" dirty="0"/>
          </a:p>
        </p:txBody>
      </p:sp>
    </p:spTree>
    <p:extLst>
      <p:ext uri="{BB962C8B-B14F-4D97-AF65-F5344CB8AC3E}">
        <p14:creationId xmlns:p14="http://schemas.microsoft.com/office/powerpoint/2010/main" val="62294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57. Az </a:t>
            </a:r>
            <a:r>
              <a:rPr lang="hu-HU" dirty="0"/>
              <a:t>alábbi felsorolásból válassza ki, hogy a személy- és vagyonvédelmi, valamint a magánnyomozói tevékenység szabályairól szóló 2005. évi CXXXIII. törvény rendelkezései szerint a Rendőrség az általa nyilvántartott adatokat meddig tarthatja nyilván</a:t>
            </a:r>
            <a:r>
              <a:rPr lang="hu-HU" dirty="0" smtClean="0"/>
              <a:t>.</a:t>
            </a:r>
            <a:endParaRPr lang="hu-HU" dirty="0"/>
          </a:p>
        </p:txBody>
      </p:sp>
      <p:sp>
        <p:nvSpPr>
          <p:cNvPr id="3" name="Tartalom helye 2"/>
          <p:cNvSpPr>
            <a:spLocks noGrp="1"/>
          </p:cNvSpPr>
          <p:nvPr>
            <p:ph idx="1"/>
          </p:nvPr>
        </p:nvSpPr>
        <p:spPr/>
        <p:txBody>
          <a:bodyPr/>
          <a:lstStyle/>
          <a:p>
            <a:pPr lvl="0"/>
            <a:r>
              <a:rPr lang="hu-HU" dirty="0"/>
              <a:t>maximum 1 évig,</a:t>
            </a:r>
          </a:p>
          <a:p>
            <a:pPr lvl="0"/>
            <a:r>
              <a:rPr lang="hu-HU" dirty="0"/>
              <a:t>maximum 3 évig,</a:t>
            </a:r>
          </a:p>
          <a:p>
            <a:pPr lvl="0"/>
            <a:r>
              <a:rPr lang="hu-HU" dirty="0"/>
              <a:t>maximum 5 évig,</a:t>
            </a:r>
          </a:p>
          <a:p>
            <a:pPr lvl="0"/>
            <a:r>
              <a:rPr lang="hu-HU" dirty="0"/>
              <a:t>maximum 7 évig,</a:t>
            </a:r>
          </a:p>
          <a:p>
            <a:pPr lvl="0"/>
            <a:r>
              <a:rPr lang="hu-HU" dirty="0"/>
              <a:t>maximum 10 évig,</a:t>
            </a:r>
          </a:p>
          <a:p>
            <a:pPr lvl="0"/>
            <a:r>
              <a:rPr lang="hu-HU" dirty="0">
                <a:solidFill>
                  <a:srgbClr val="FF0000"/>
                </a:solidFill>
              </a:rPr>
              <a:t>a működési engedély vagy az igazolvány visszavonásáig,</a:t>
            </a:r>
          </a:p>
          <a:p>
            <a:pPr marL="0" indent="0">
              <a:buNone/>
            </a:pPr>
            <a:endParaRPr lang="hu-HU" dirty="0"/>
          </a:p>
        </p:txBody>
      </p:sp>
    </p:spTree>
    <p:extLst>
      <p:ext uri="{BB962C8B-B14F-4D97-AF65-F5344CB8AC3E}">
        <p14:creationId xmlns:p14="http://schemas.microsoft.com/office/powerpoint/2010/main" val="50317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58. Döntse </a:t>
            </a:r>
            <a:r>
              <a:rPr lang="hu-HU" dirty="0"/>
              <a:t>el, hogy az alábbi állítás igaz vagy hamis a </a:t>
            </a:r>
            <a:r>
              <a:rPr lang="hu-HU" dirty="0" smtClean="0"/>
              <a:t>személy- </a:t>
            </a:r>
            <a:r>
              <a:rPr lang="hu-HU" dirty="0"/>
              <a:t>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 nyilvántartásból adattovábbításra irányuló kérelmet - ha törvény eltérően nem rendelkezik - teljesíteni nem lehet.”</a:t>
            </a:r>
          </a:p>
          <a:p>
            <a:pPr marL="0" indent="0">
              <a:buNone/>
            </a:pPr>
            <a:r>
              <a:rPr lang="hu-HU" dirty="0"/>
              <a:t> </a:t>
            </a:r>
          </a:p>
          <a:p>
            <a:pPr lvl="0"/>
            <a:r>
              <a:rPr lang="hu-HU" dirty="0">
                <a:solidFill>
                  <a:srgbClr val="FF0000"/>
                </a:solidFill>
              </a:rPr>
              <a:t>Igaz</a:t>
            </a:r>
          </a:p>
          <a:p>
            <a:pPr lvl="0"/>
            <a:r>
              <a:rPr lang="hu-HU" dirty="0"/>
              <a:t>Hamis</a:t>
            </a:r>
          </a:p>
          <a:p>
            <a:endParaRPr lang="hu-HU" dirty="0"/>
          </a:p>
        </p:txBody>
      </p:sp>
    </p:spTree>
    <p:extLst>
      <p:ext uri="{BB962C8B-B14F-4D97-AF65-F5344CB8AC3E}">
        <p14:creationId xmlns:p14="http://schemas.microsoft.com/office/powerpoint/2010/main" val="36379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77788" y="274638"/>
            <a:ext cx="11089232" cy="1020762"/>
          </a:xfrm>
        </p:spPr>
        <p:txBody>
          <a:bodyPr>
            <a:noAutofit/>
          </a:bodyPr>
          <a:lstStyle/>
          <a:p>
            <a:pPr lvl="0"/>
            <a:r>
              <a:rPr lang="hu-HU" sz="2400" dirty="0" smtClean="0"/>
              <a:t>5. Válassza </a:t>
            </a:r>
            <a:r>
              <a:rPr lang="hu-HU" sz="2400" dirty="0"/>
              <a:t>ki az alábbi jogszabályok közül azokat a jogszabályokat, amelyek a személy és vagyonőr jogszabályoknak megfelelő munkavégzésére hatást gyakorolnak</a:t>
            </a:r>
            <a:r>
              <a:rPr lang="hu-HU" sz="2400" dirty="0" smtClean="0"/>
              <a:t>.</a:t>
            </a:r>
            <a:endParaRPr lang="hu-HU" sz="2400" dirty="0"/>
          </a:p>
        </p:txBody>
      </p:sp>
      <p:sp>
        <p:nvSpPr>
          <p:cNvPr id="3" name="Tartalom helye 2"/>
          <p:cNvSpPr>
            <a:spLocks noGrp="1"/>
          </p:cNvSpPr>
          <p:nvPr>
            <p:ph idx="1"/>
          </p:nvPr>
        </p:nvSpPr>
        <p:spPr/>
        <p:txBody>
          <a:bodyPr>
            <a:normAutofit fontScale="77500" lnSpcReduction="20000"/>
          </a:bodyPr>
          <a:lstStyle/>
          <a:p>
            <a:pPr marL="457200" lvl="0" indent="-457200">
              <a:buFont typeface="+mj-lt"/>
              <a:buAutoNum type="alphaLcParenR"/>
            </a:pPr>
            <a:r>
              <a:rPr lang="hu-HU" dirty="0" smtClean="0">
                <a:solidFill>
                  <a:srgbClr val="FF0000"/>
                </a:solidFill>
              </a:rPr>
              <a:t>2005</a:t>
            </a:r>
            <a:r>
              <a:rPr lang="hu-HU" dirty="0">
                <a:solidFill>
                  <a:srgbClr val="FF0000"/>
                </a:solidFill>
              </a:rPr>
              <a:t>. évi CXXXIII. törvény</a:t>
            </a:r>
          </a:p>
          <a:p>
            <a:pPr marL="457200" lvl="0" indent="-457200">
              <a:buFont typeface="+mj-lt"/>
              <a:buAutoNum type="alphaLcParenR"/>
            </a:pPr>
            <a:r>
              <a:rPr lang="hu-HU" dirty="0"/>
              <a:t>2005. évi CXL. törvény</a:t>
            </a:r>
          </a:p>
          <a:p>
            <a:pPr marL="457200" lvl="0" indent="-457200">
              <a:buFont typeface="+mj-lt"/>
              <a:buAutoNum type="alphaLcParenR"/>
            </a:pPr>
            <a:r>
              <a:rPr lang="hu-HU" dirty="0"/>
              <a:t>2012. évi CLXXX törvény</a:t>
            </a:r>
          </a:p>
          <a:p>
            <a:pPr marL="457200" lvl="0" indent="-457200">
              <a:buFont typeface="+mj-lt"/>
              <a:buAutoNum type="alphaLcParenR"/>
            </a:pPr>
            <a:r>
              <a:rPr lang="hu-HU" dirty="0">
                <a:solidFill>
                  <a:srgbClr val="FF0000"/>
                </a:solidFill>
              </a:rPr>
              <a:t>22/2006. (IV. 25.) BM rendelet </a:t>
            </a:r>
          </a:p>
          <a:p>
            <a:pPr marL="457200" lvl="0" indent="-457200">
              <a:buFont typeface="+mj-lt"/>
              <a:buAutoNum type="alphaLcParenR"/>
            </a:pPr>
            <a:r>
              <a:rPr lang="hu-HU" dirty="0"/>
              <a:t>233/2005. (X. 19.) Korm. rendelet</a:t>
            </a:r>
          </a:p>
          <a:p>
            <a:pPr marL="457200" lvl="0" indent="-457200">
              <a:buFont typeface="+mj-lt"/>
              <a:buAutoNum type="alphaLcParenR"/>
            </a:pPr>
            <a:r>
              <a:rPr lang="hu-HU" dirty="0"/>
              <a:t>11/2014. (XII. 13.) IM rendelet</a:t>
            </a:r>
          </a:p>
          <a:p>
            <a:pPr marL="457200" lvl="0" indent="-457200">
              <a:buFont typeface="+mj-lt"/>
              <a:buAutoNum type="alphaLcParenR"/>
            </a:pPr>
            <a:r>
              <a:rPr lang="hu-HU" dirty="0">
                <a:solidFill>
                  <a:srgbClr val="FF0000"/>
                </a:solidFill>
              </a:rPr>
              <a:t>175/2003. (X. 28.) Korm. rendelet</a:t>
            </a:r>
          </a:p>
          <a:p>
            <a:pPr marL="457200" lvl="0" indent="-457200">
              <a:buFont typeface="+mj-lt"/>
              <a:buAutoNum type="alphaLcParenR"/>
            </a:pPr>
            <a:r>
              <a:rPr lang="hu-HU" dirty="0">
                <a:solidFill>
                  <a:srgbClr val="FF0000"/>
                </a:solidFill>
              </a:rPr>
              <a:t>2012. évi II. törvény</a:t>
            </a:r>
          </a:p>
          <a:p>
            <a:pPr marL="457200" lvl="0" indent="-457200">
              <a:buFont typeface="+mj-lt"/>
              <a:buAutoNum type="alphaLcParenR"/>
            </a:pPr>
            <a:r>
              <a:rPr lang="hu-HU" dirty="0"/>
              <a:t>78/2012. (XII. 28.) BM rendelet</a:t>
            </a:r>
          </a:p>
          <a:p>
            <a:pPr marL="457200" lvl="0" indent="-457200">
              <a:buFont typeface="+mj-lt"/>
              <a:buAutoNum type="alphaLcParenR"/>
            </a:pPr>
            <a:r>
              <a:rPr lang="hu-HU" dirty="0">
                <a:solidFill>
                  <a:srgbClr val="FF0000"/>
                </a:solidFill>
              </a:rPr>
              <a:t>2012. évi C. törvény</a:t>
            </a:r>
          </a:p>
          <a:p>
            <a:endParaRPr lang="hu-HU" dirty="0"/>
          </a:p>
        </p:txBody>
      </p:sp>
    </p:spTree>
    <p:extLst>
      <p:ext uri="{BB962C8B-B14F-4D97-AF65-F5344CB8AC3E}">
        <p14:creationId xmlns:p14="http://schemas.microsoft.com/office/powerpoint/2010/main" val="3475115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59.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 nyilvántartásból adattovábbításra irányuló kérelmet - ha törvény eltérően nem rendelkezik - teljesíteni lehet.”</a:t>
            </a:r>
          </a:p>
          <a:p>
            <a:pPr marL="0" indent="0">
              <a:buNone/>
            </a:pPr>
            <a:r>
              <a:rPr lang="hu-HU" dirty="0"/>
              <a:t> </a:t>
            </a:r>
          </a:p>
          <a:p>
            <a:pPr lvl="0"/>
            <a:r>
              <a:rPr lang="hu-HU" dirty="0"/>
              <a:t>Igaz</a:t>
            </a:r>
          </a:p>
          <a:p>
            <a:pPr lvl="0"/>
            <a:r>
              <a:rPr lang="hu-HU" dirty="0">
                <a:solidFill>
                  <a:srgbClr val="FF0000"/>
                </a:solidFill>
              </a:rPr>
              <a:t>Hamis</a:t>
            </a:r>
          </a:p>
          <a:p>
            <a:endParaRPr lang="hu-HU" dirty="0"/>
          </a:p>
        </p:txBody>
      </p:sp>
    </p:spTree>
    <p:extLst>
      <p:ext uri="{BB962C8B-B14F-4D97-AF65-F5344CB8AC3E}">
        <p14:creationId xmlns:p14="http://schemas.microsoft.com/office/powerpoint/2010/main" val="61728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60. Az </a:t>
            </a:r>
            <a:r>
              <a:rPr lang="hu-HU" dirty="0"/>
              <a:t>alábbi felsorolásból válassza ki, hogy a személy- és vagyonvédelmi, valamint a magánnyomozói tevékenység szabályairól szóló 2005. évi CXXXIII. törvény rendelkezései szerint a Rendőrség felügyeleti bírsággal sújtott vállalkozások adatait meddig tartja nyilván</a:t>
            </a:r>
            <a:r>
              <a:rPr lang="hu-HU" dirty="0" smtClean="0"/>
              <a:t>.</a:t>
            </a:r>
            <a:endParaRPr lang="hu-HU" dirty="0"/>
          </a:p>
        </p:txBody>
      </p:sp>
      <p:sp>
        <p:nvSpPr>
          <p:cNvPr id="3" name="Tartalom helye 2"/>
          <p:cNvSpPr>
            <a:spLocks noGrp="1"/>
          </p:cNvSpPr>
          <p:nvPr>
            <p:ph idx="1"/>
          </p:nvPr>
        </p:nvSpPr>
        <p:spPr/>
        <p:txBody>
          <a:bodyPr/>
          <a:lstStyle/>
          <a:p>
            <a:pPr lvl="0"/>
            <a:r>
              <a:rPr lang="hu-HU" dirty="0"/>
              <a:t>kiszabását követő fél évig tartja nyilván,</a:t>
            </a:r>
          </a:p>
          <a:p>
            <a:pPr lvl="0"/>
            <a:r>
              <a:rPr lang="hu-HU" dirty="0"/>
              <a:t>kiszabását követő egy évig tartja nyilván,</a:t>
            </a:r>
          </a:p>
          <a:p>
            <a:pPr lvl="0"/>
            <a:r>
              <a:rPr lang="hu-HU" dirty="0">
                <a:solidFill>
                  <a:srgbClr val="FF0000"/>
                </a:solidFill>
              </a:rPr>
              <a:t>kiszabását követő két évig tartja nyilván,</a:t>
            </a:r>
          </a:p>
          <a:p>
            <a:pPr lvl="0"/>
            <a:r>
              <a:rPr lang="hu-HU" dirty="0"/>
              <a:t>kiszabását követő három évig tartja nyilván,</a:t>
            </a:r>
          </a:p>
          <a:p>
            <a:endParaRPr lang="hu-HU" dirty="0"/>
          </a:p>
        </p:txBody>
      </p:sp>
    </p:spTree>
    <p:extLst>
      <p:ext uri="{BB962C8B-B14F-4D97-AF65-F5344CB8AC3E}">
        <p14:creationId xmlns:p14="http://schemas.microsoft.com/office/powerpoint/2010/main" val="31583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61. Az </a:t>
            </a:r>
            <a:r>
              <a:rPr lang="hu-HU" dirty="0"/>
              <a:t>alábbi felsorolásból válassza ki, hogy a személy- és vagyonvédelmi, valamint a magánnyomozói tevékenység szabályairól szóló 2005. évi CXXXIII. törvény rendelkezései szerint a Rendőrség mit ellenőrizhet</a:t>
            </a:r>
            <a:r>
              <a:rPr lang="hu-HU" dirty="0" smtClean="0"/>
              <a:t>.</a:t>
            </a:r>
            <a:endParaRPr lang="hu-HU" dirty="0"/>
          </a:p>
        </p:txBody>
      </p:sp>
      <p:sp>
        <p:nvSpPr>
          <p:cNvPr id="3" name="Tartalom helye 2"/>
          <p:cNvSpPr>
            <a:spLocks noGrp="1"/>
          </p:cNvSpPr>
          <p:nvPr>
            <p:ph idx="1"/>
          </p:nvPr>
        </p:nvSpPr>
        <p:spPr/>
        <p:txBody>
          <a:bodyPr>
            <a:normAutofit fontScale="92500" lnSpcReduction="10000"/>
          </a:bodyPr>
          <a:lstStyle/>
          <a:p>
            <a:pPr lvl="0"/>
            <a:r>
              <a:rPr lang="hu-HU" dirty="0"/>
              <a:t>a tevékenység gyakorlásának arányosságát,</a:t>
            </a:r>
          </a:p>
          <a:p>
            <a:pPr lvl="0"/>
            <a:r>
              <a:rPr lang="hu-HU" dirty="0">
                <a:solidFill>
                  <a:srgbClr val="FF0000"/>
                </a:solidFill>
              </a:rPr>
              <a:t>a tevékenység gyakorlásának jogszerűségét,</a:t>
            </a:r>
          </a:p>
          <a:p>
            <a:pPr lvl="0"/>
            <a:r>
              <a:rPr lang="hu-HU" dirty="0">
                <a:solidFill>
                  <a:srgbClr val="FF0000"/>
                </a:solidFill>
              </a:rPr>
              <a:t>felelősségbiztosítási szerződés meglétét,</a:t>
            </a:r>
          </a:p>
          <a:p>
            <a:pPr lvl="0"/>
            <a:r>
              <a:rPr lang="hu-HU" dirty="0">
                <a:solidFill>
                  <a:srgbClr val="FF0000"/>
                </a:solidFill>
              </a:rPr>
              <a:t>a rendőrség által nyilvántartott adatok valódiságát</a:t>
            </a:r>
          </a:p>
          <a:p>
            <a:pPr lvl="0"/>
            <a:r>
              <a:rPr lang="hu-HU" dirty="0"/>
              <a:t>a tevékenység gyakorlásának milyenségét,</a:t>
            </a:r>
          </a:p>
          <a:p>
            <a:pPr lvl="0"/>
            <a:r>
              <a:rPr lang="hu-HU" dirty="0">
                <a:solidFill>
                  <a:srgbClr val="FF0000"/>
                </a:solidFill>
              </a:rPr>
              <a:t>a rendőrség által hitelesített naplóba bejegyzett adatokat,</a:t>
            </a:r>
          </a:p>
          <a:p>
            <a:pPr lvl="0"/>
            <a:r>
              <a:rPr lang="hu-HU" dirty="0"/>
              <a:t>a munkakörülmények megfelelőségét,</a:t>
            </a:r>
          </a:p>
          <a:p>
            <a:pPr lvl="0"/>
            <a:r>
              <a:rPr lang="hu-HU" dirty="0">
                <a:solidFill>
                  <a:srgbClr val="FF0000"/>
                </a:solidFill>
              </a:rPr>
              <a:t>az engedélyezés vagy a tevékenység végzésének feltételeiben beállott változásokat,</a:t>
            </a:r>
          </a:p>
          <a:p>
            <a:endParaRPr lang="hu-HU" dirty="0"/>
          </a:p>
        </p:txBody>
      </p:sp>
    </p:spTree>
    <p:extLst>
      <p:ext uri="{BB962C8B-B14F-4D97-AF65-F5344CB8AC3E}">
        <p14:creationId xmlns:p14="http://schemas.microsoft.com/office/powerpoint/2010/main" val="411870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62. Az </a:t>
            </a:r>
            <a:r>
              <a:rPr lang="hu-HU" dirty="0"/>
              <a:t>alábbi felsorolásból válassza ki, hogy a személy- és vagyonvédelmi, valamint a magánnyomozói tevékenység szabályairól szóló 2005. évi CXXXIII. törvény rendelkezései szerint a Rendőrség ellenőrzési jogköre mire </a:t>
            </a:r>
            <a:r>
              <a:rPr lang="hu-HU" b="1" u="sng" dirty="0">
                <a:solidFill>
                  <a:srgbClr val="FF0000"/>
                </a:solidFill>
              </a:rPr>
              <a:t>nem</a:t>
            </a:r>
            <a:r>
              <a:rPr lang="hu-HU" dirty="0"/>
              <a:t> terjed ki.</a:t>
            </a:r>
          </a:p>
        </p:txBody>
      </p:sp>
      <p:sp>
        <p:nvSpPr>
          <p:cNvPr id="3" name="Tartalom helye 2"/>
          <p:cNvSpPr>
            <a:spLocks noGrp="1"/>
          </p:cNvSpPr>
          <p:nvPr>
            <p:ph idx="1"/>
          </p:nvPr>
        </p:nvSpPr>
        <p:spPr/>
        <p:txBody>
          <a:bodyPr>
            <a:normAutofit fontScale="92500" lnSpcReduction="10000"/>
          </a:bodyPr>
          <a:lstStyle/>
          <a:p>
            <a:pPr lvl="0"/>
            <a:r>
              <a:rPr lang="hu-HU" dirty="0">
                <a:solidFill>
                  <a:srgbClr val="FF0000"/>
                </a:solidFill>
              </a:rPr>
              <a:t>a tevékenység gyakorlásának arányosságát,</a:t>
            </a:r>
          </a:p>
          <a:p>
            <a:pPr lvl="0"/>
            <a:r>
              <a:rPr lang="hu-HU" dirty="0"/>
              <a:t>a tevékenység gyakorlásának jogszerűségét,</a:t>
            </a:r>
          </a:p>
          <a:p>
            <a:pPr lvl="0"/>
            <a:r>
              <a:rPr lang="hu-HU" dirty="0"/>
              <a:t>felelősségbiztosítási szerződés meglétét,</a:t>
            </a:r>
          </a:p>
          <a:p>
            <a:pPr lvl="0"/>
            <a:r>
              <a:rPr lang="hu-HU" dirty="0"/>
              <a:t>a rendőrség által nyilvántartott adatok valódiságát</a:t>
            </a:r>
          </a:p>
          <a:p>
            <a:pPr lvl="0"/>
            <a:r>
              <a:rPr lang="hu-HU" dirty="0">
                <a:solidFill>
                  <a:srgbClr val="FF0000"/>
                </a:solidFill>
              </a:rPr>
              <a:t>a tevékenység gyakorlásának milyenségét,</a:t>
            </a:r>
          </a:p>
          <a:p>
            <a:pPr lvl="0"/>
            <a:r>
              <a:rPr lang="hu-HU" dirty="0"/>
              <a:t>a rendőrség által hitelesített naplóba bejegyzett adatokat,</a:t>
            </a:r>
          </a:p>
          <a:p>
            <a:pPr lvl="0"/>
            <a:r>
              <a:rPr lang="hu-HU" dirty="0">
                <a:solidFill>
                  <a:srgbClr val="FF0000"/>
                </a:solidFill>
              </a:rPr>
              <a:t>a munkakörülmények megfelelőségét,</a:t>
            </a:r>
          </a:p>
          <a:p>
            <a:pPr lvl="0"/>
            <a:r>
              <a:rPr lang="hu-HU" dirty="0"/>
              <a:t>az engedélyezés vagy a tevékenység végzésének feltételeiben beállott változásokat,</a:t>
            </a:r>
          </a:p>
          <a:p>
            <a:pPr marL="0" indent="0">
              <a:buNone/>
            </a:pPr>
            <a:endParaRPr lang="hu-HU" dirty="0"/>
          </a:p>
        </p:txBody>
      </p:sp>
    </p:spTree>
    <p:extLst>
      <p:ext uri="{BB962C8B-B14F-4D97-AF65-F5344CB8AC3E}">
        <p14:creationId xmlns:p14="http://schemas.microsoft.com/office/powerpoint/2010/main" val="377902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63. Az </a:t>
            </a:r>
            <a:r>
              <a:rPr lang="hu-HU" dirty="0"/>
              <a:t>alábbi felsorolásból válassza ki, hogy a személy- és vagyonvédelmi, valamint a magánnyomozói tevékenység szabályairól szóló 2005. évi CXXXIII. törvény rendelkezései szerint a Rendőrségnek milyen gyakorisággal kell végeznie az ellenőrzési feladatait</a:t>
            </a:r>
            <a:r>
              <a:rPr lang="hu-HU" dirty="0" smtClean="0"/>
              <a:t>.</a:t>
            </a:r>
            <a:endParaRPr lang="hu-HU" dirty="0"/>
          </a:p>
        </p:txBody>
      </p:sp>
      <p:sp>
        <p:nvSpPr>
          <p:cNvPr id="3" name="Tartalom helye 2"/>
          <p:cNvSpPr>
            <a:spLocks noGrp="1"/>
          </p:cNvSpPr>
          <p:nvPr>
            <p:ph idx="1"/>
          </p:nvPr>
        </p:nvSpPr>
        <p:spPr/>
        <p:txBody>
          <a:bodyPr/>
          <a:lstStyle/>
          <a:p>
            <a:pPr lvl="0"/>
            <a:r>
              <a:rPr lang="hu-HU" dirty="0"/>
              <a:t>félévente,</a:t>
            </a:r>
          </a:p>
          <a:p>
            <a:pPr lvl="0"/>
            <a:r>
              <a:rPr lang="hu-HU" dirty="0">
                <a:solidFill>
                  <a:srgbClr val="FF0000"/>
                </a:solidFill>
              </a:rPr>
              <a:t>évente</a:t>
            </a:r>
            <a:r>
              <a:rPr lang="hu-HU" dirty="0"/>
              <a:t>,</a:t>
            </a:r>
          </a:p>
          <a:p>
            <a:pPr lvl="0"/>
            <a:r>
              <a:rPr lang="hu-HU" dirty="0"/>
              <a:t>kétévente,</a:t>
            </a:r>
          </a:p>
          <a:p>
            <a:pPr lvl="0"/>
            <a:r>
              <a:rPr lang="hu-HU" dirty="0"/>
              <a:t>háromévente</a:t>
            </a:r>
          </a:p>
          <a:p>
            <a:endParaRPr lang="hu-HU" dirty="0"/>
          </a:p>
        </p:txBody>
      </p:sp>
    </p:spTree>
    <p:extLst>
      <p:ext uri="{BB962C8B-B14F-4D97-AF65-F5344CB8AC3E}">
        <p14:creationId xmlns:p14="http://schemas.microsoft.com/office/powerpoint/2010/main" val="353379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548680"/>
            <a:ext cx="11503198" cy="1020762"/>
          </a:xfrm>
        </p:spPr>
        <p:txBody>
          <a:bodyPr>
            <a:normAutofit fontScale="90000"/>
          </a:bodyPr>
          <a:lstStyle/>
          <a:p>
            <a:pPr lvl="0"/>
            <a:r>
              <a:rPr lang="hu-HU" dirty="0" smtClean="0"/>
              <a:t>64. Az </a:t>
            </a:r>
            <a:r>
              <a:rPr lang="hu-HU" dirty="0"/>
              <a:t>alábbi felsorolásból válassza ki, hogy a személy- és vagyonvédelmi, valamint a magánnyomozói tevékenység szabályairól szóló 2005. évi CXXXIII. törvény rendelkezései szerint a rendőrség haladéktalanul, de legkésőbb a tudomásra jutástól számított nyolc napon belül a működési engedélyt milyen esetben vonhatja vissza (visszavonja</a:t>
            </a:r>
            <a:r>
              <a:rPr lang="hu-HU" dirty="0" smtClean="0"/>
              <a:t>).</a:t>
            </a:r>
            <a:endParaRPr lang="hu-HU" dirty="0"/>
          </a:p>
        </p:txBody>
      </p:sp>
      <p:sp>
        <p:nvSpPr>
          <p:cNvPr id="3" name="Tartalom helye 2"/>
          <p:cNvSpPr>
            <a:spLocks noGrp="1"/>
          </p:cNvSpPr>
          <p:nvPr>
            <p:ph idx="1"/>
          </p:nvPr>
        </p:nvSpPr>
        <p:spPr/>
        <p:txBody>
          <a:bodyPr/>
          <a:lstStyle/>
          <a:p>
            <a:pPr lvl="0"/>
            <a:r>
              <a:rPr lang="hu-HU" dirty="0"/>
              <a:t>ha a vállalkozás a törvény szabályait súlyosan megsértette,</a:t>
            </a:r>
          </a:p>
          <a:p>
            <a:pPr lvl="0"/>
            <a:r>
              <a:rPr lang="hu-HU" dirty="0">
                <a:solidFill>
                  <a:srgbClr val="FF0000"/>
                </a:solidFill>
              </a:rPr>
              <a:t>jogosult a működési engedély alapjául szolgáló tevékenység folytatását befejezi, és ezt a rendőrségnek bejelenti,</a:t>
            </a:r>
          </a:p>
          <a:p>
            <a:pPr lvl="0"/>
            <a:r>
              <a:rPr lang="hu-HU" dirty="0"/>
              <a:t>ha a személy- és vagyonvédelmi tevékenységet személyesen folytató személyt kétévi vagy ennél hosszabb tartamú szabadságvesztéssel büntetendő szándékos bűncselekmény elkövetésén tetten érik,</a:t>
            </a:r>
          </a:p>
          <a:p>
            <a:pPr lvl="0"/>
            <a:r>
              <a:rPr lang="hu-HU" dirty="0">
                <a:solidFill>
                  <a:srgbClr val="FF0000"/>
                </a:solidFill>
              </a:rPr>
              <a:t>ha kiadásának bármely feltétele megszűnt,</a:t>
            </a:r>
          </a:p>
          <a:p>
            <a:pPr marL="0" indent="0">
              <a:buNone/>
            </a:pPr>
            <a:endParaRPr lang="hu-HU" dirty="0"/>
          </a:p>
        </p:txBody>
      </p:sp>
    </p:spTree>
    <p:extLst>
      <p:ext uri="{BB962C8B-B14F-4D97-AF65-F5344CB8AC3E}">
        <p14:creationId xmlns:p14="http://schemas.microsoft.com/office/powerpoint/2010/main" val="454647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2815" y="548680"/>
            <a:ext cx="11503198" cy="1020762"/>
          </a:xfrm>
        </p:spPr>
        <p:txBody>
          <a:bodyPr>
            <a:normAutofit fontScale="90000"/>
          </a:bodyPr>
          <a:lstStyle/>
          <a:p>
            <a:pPr lvl="0"/>
            <a:r>
              <a:rPr lang="hu-HU" dirty="0" smtClean="0"/>
              <a:t>65. Az </a:t>
            </a:r>
            <a:r>
              <a:rPr lang="hu-HU" dirty="0"/>
              <a:t>alábbi felsorolásból válassza ki, hogy a személy- és vagyonvédelmi, valamint a magánnyomozói tevékenység szabályairól szóló 2005. évi CXXXIII. törvény rendelkezései szerint a rendőrség haladéktalanul, de legkésőbb a tudomásra jutástól számított nyolc napon belül a személy- és vagyonőr igazolványt milyen esetben vonhatja vissza (visszavonja</a:t>
            </a:r>
            <a:r>
              <a:rPr lang="hu-HU" dirty="0" smtClean="0"/>
              <a:t>).</a:t>
            </a:r>
            <a:endParaRPr lang="hu-HU" dirty="0"/>
          </a:p>
        </p:txBody>
      </p:sp>
      <p:sp>
        <p:nvSpPr>
          <p:cNvPr id="3" name="Tartalom helye 2"/>
          <p:cNvSpPr>
            <a:spLocks noGrp="1"/>
          </p:cNvSpPr>
          <p:nvPr>
            <p:ph idx="1"/>
          </p:nvPr>
        </p:nvSpPr>
        <p:spPr/>
        <p:txBody>
          <a:bodyPr/>
          <a:lstStyle/>
          <a:p>
            <a:pPr lvl="0"/>
            <a:r>
              <a:rPr lang="hu-HU" dirty="0"/>
              <a:t>ha a vállalkozás a törvény szabályait súlyosan megsértette,</a:t>
            </a:r>
          </a:p>
          <a:p>
            <a:pPr lvl="0"/>
            <a:r>
              <a:rPr lang="hu-HU" dirty="0">
                <a:solidFill>
                  <a:srgbClr val="FF0000"/>
                </a:solidFill>
              </a:rPr>
              <a:t>jogosult a személy- és vagyonőr igazolvány alapjául szolgáló tevékenység folytatását befejezi, és ezt a rendőrségnek bejelenti,</a:t>
            </a:r>
          </a:p>
          <a:p>
            <a:pPr lvl="0"/>
            <a:r>
              <a:rPr lang="hu-HU" dirty="0">
                <a:solidFill>
                  <a:srgbClr val="FF0000"/>
                </a:solidFill>
              </a:rPr>
              <a:t>ha kiadásának a törvény szerinti feltétele már nem áll fenn,</a:t>
            </a:r>
          </a:p>
          <a:p>
            <a:pPr lvl="0"/>
            <a:r>
              <a:rPr lang="hu-HU" dirty="0"/>
              <a:t>ha a személy- és vagyonvédelmi tevékenységet személyesen folytató személyt kétévi vagy ennél hosszabb tartamú szabadságvesztéssel büntetendő szándékos bűncselekmény elkövetésén tetten érik, </a:t>
            </a:r>
          </a:p>
          <a:p>
            <a:endParaRPr lang="hu-HU" dirty="0"/>
          </a:p>
        </p:txBody>
      </p:sp>
    </p:spTree>
    <p:extLst>
      <p:ext uri="{BB962C8B-B14F-4D97-AF65-F5344CB8AC3E}">
        <p14:creationId xmlns:p14="http://schemas.microsoft.com/office/powerpoint/2010/main" val="119290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89756" y="548680"/>
            <a:ext cx="11503198" cy="1020762"/>
          </a:xfrm>
        </p:spPr>
        <p:txBody>
          <a:bodyPr>
            <a:normAutofit fontScale="90000"/>
          </a:bodyPr>
          <a:lstStyle/>
          <a:p>
            <a:pPr lvl="0"/>
            <a:r>
              <a:rPr lang="hu-HU" dirty="0" smtClean="0"/>
              <a:t>66. Az </a:t>
            </a:r>
            <a:r>
              <a:rPr lang="hu-HU" dirty="0"/>
              <a:t>alábbi felsorolásból válassza ki, hogy a személy- és vagyonvédelmi, valamint a magánnyomozói tevékenység szabályairól szóló 2005. évi CXXXIII. törvény rendelkezései szerint a rendőrség haladéktalanul, de legkésőbb a tudomásra jutástól számított nyolc napon belül a személy- és vagyonőr igazolványt milyen esetben vonhatja be (bevonja</a:t>
            </a:r>
            <a:r>
              <a:rPr lang="hu-HU" dirty="0" smtClean="0"/>
              <a:t>).</a:t>
            </a:r>
            <a:endParaRPr lang="hu-HU" dirty="0"/>
          </a:p>
        </p:txBody>
      </p:sp>
      <p:sp>
        <p:nvSpPr>
          <p:cNvPr id="3" name="Tartalom helye 2"/>
          <p:cNvSpPr>
            <a:spLocks noGrp="1"/>
          </p:cNvSpPr>
          <p:nvPr>
            <p:ph idx="1"/>
          </p:nvPr>
        </p:nvSpPr>
        <p:spPr/>
        <p:txBody>
          <a:bodyPr>
            <a:normAutofit fontScale="92500"/>
          </a:bodyPr>
          <a:lstStyle/>
          <a:p>
            <a:pPr lvl="0"/>
            <a:r>
              <a:rPr lang="hu-HU" dirty="0">
                <a:solidFill>
                  <a:srgbClr val="FF0000"/>
                </a:solidFill>
              </a:rPr>
              <a:t>ha az igazolvány jogosultja a törvény szabályait súlyosan megsértette,</a:t>
            </a:r>
          </a:p>
          <a:p>
            <a:pPr lvl="0"/>
            <a:r>
              <a:rPr lang="hu-HU" dirty="0"/>
              <a:t>jogosult a személy- és vagyonőr igazolvány alapjául szolgáló tevékenység folytatását befejezi, és ezt a rendőrségnek bejelenti,</a:t>
            </a:r>
          </a:p>
          <a:p>
            <a:pPr lvl="0"/>
            <a:r>
              <a:rPr lang="hu-HU" dirty="0"/>
              <a:t>ha kiadásának a törvény szerinti feltétele már nem áll fenn,</a:t>
            </a:r>
          </a:p>
          <a:p>
            <a:pPr lvl="0"/>
            <a:r>
              <a:rPr lang="hu-HU" dirty="0">
                <a:solidFill>
                  <a:srgbClr val="FF0000"/>
                </a:solidFill>
              </a:rPr>
              <a:t>Az igazolvány tulajdonosa ellen vagyon elleni, illetve más kétévi vagy ennél hosszabb tartamú szabadságvesztéssel fenyegetett szándékos bűncselekmény elkövetése miatt indult büntetőeljárás,</a:t>
            </a:r>
          </a:p>
          <a:p>
            <a:pPr lvl="0"/>
            <a:r>
              <a:rPr lang="hu-HU" dirty="0"/>
              <a:t>ha a személy- és vagyonvédelmi tevékenységet személyesen folytató személyt kétévi vagy ennél hosszabb tartamú szabadságvesztéssel büntetendő szándékos bűncselekmény elkövetésén tetten érik,</a:t>
            </a:r>
          </a:p>
          <a:p>
            <a:endParaRPr lang="hu-HU" dirty="0"/>
          </a:p>
        </p:txBody>
      </p:sp>
    </p:spTree>
    <p:extLst>
      <p:ext uri="{BB962C8B-B14F-4D97-AF65-F5344CB8AC3E}">
        <p14:creationId xmlns:p14="http://schemas.microsoft.com/office/powerpoint/2010/main" val="186923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67. Az </a:t>
            </a:r>
            <a:r>
              <a:rPr lang="hu-HU" dirty="0"/>
              <a:t>alábbi felsorolásból válassza ki, hogy a személy- és vagyonvédelmi, valamint a magánnyomozói tevékenység szabályairól szóló 2005. évi CXXXIII. törvény rendelkezései szerint a rendőrség mikor veszi el a helyszínen a személy- és vagyonőr igazolványt (elveszi a helyszínen</a:t>
            </a:r>
            <a:r>
              <a:rPr lang="hu-HU" dirty="0" smtClean="0"/>
              <a:t>).</a:t>
            </a:r>
            <a:endParaRPr lang="hu-HU" dirty="0"/>
          </a:p>
        </p:txBody>
      </p:sp>
      <p:sp>
        <p:nvSpPr>
          <p:cNvPr id="3" name="Tartalom helye 2"/>
          <p:cNvSpPr>
            <a:spLocks noGrp="1"/>
          </p:cNvSpPr>
          <p:nvPr>
            <p:ph idx="1"/>
          </p:nvPr>
        </p:nvSpPr>
        <p:spPr/>
        <p:txBody>
          <a:bodyPr>
            <a:normAutofit fontScale="92500"/>
          </a:bodyPr>
          <a:lstStyle/>
          <a:p>
            <a:pPr lvl="0"/>
            <a:r>
              <a:rPr lang="hu-HU" dirty="0"/>
              <a:t>ha az igazolvány jogosultja a törvény szabályait súlyosan megsértette,</a:t>
            </a:r>
          </a:p>
          <a:p>
            <a:pPr lvl="0"/>
            <a:r>
              <a:rPr lang="hu-HU" dirty="0"/>
              <a:t>jogosult a személy- és vagyonőr igazolvány alapjául szolgáló tevékenység folytatását befejezi, és ezt a rendőrségnek bejelenti,</a:t>
            </a:r>
          </a:p>
          <a:p>
            <a:pPr lvl="0"/>
            <a:r>
              <a:rPr lang="hu-HU" dirty="0"/>
              <a:t>ha kiadásának a törvény szerinti feltétele már nem áll fenn,</a:t>
            </a:r>
          </a:p>
          <a:p>
            <a:pPr lvl="0"/>
            <a:r>
              <a:rPr lang="hu-HU" dirty="0"/>
              <a:t>Az igazolvány tulajdonosa ellen vagyon elleni, illetve más kétévi vagy ennél hosszabb tartamú szabadságvesztéssel fenyegetett szándékos bűncselekmény elkövetése miatt indult büntetőeljárás,</a:t>
            </a:r>
          </a:p>
          <a:p>
            <a:pPr lvl="0"/>
            <a:r>
              <a:rPr lang="hu-HU" dirty="0">
                <a:solidFill>
                  <a:srgbClr val="FF0000"/>
                </a:solidFill>
              </a:rPr>
              <a:t>ha a személy- és vagyonvédelmi tevékenységet személyesen folytató személyt kétévi vagy ennél hosszabb tartamú szabadságvesztéssel büntetendő szándékos bűncselekmény elkövetésén tetten érik,</a:t>
            </a:r>
          </a:p>
          <a:p>
            <a:endParaRPr lang="hu-HU" dirty="0"/>
          </a:p>
        </p:txBody>
      </p:sp>
    </p:spTree>
    <p:extLst>
      <p:ext uri="{BB962C8B-B14F-4D97-AF65-F5344CB8AC3E}">
        <p14:creationId xmlns:p14="http://schemas.microsoft.com/office/powerpoint/2010/main" val="171742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68. A </a:t>
            </a:r>
            <a:r>
              <a:rPr lang="hu-HU" dirty="0"/>
              <a:t>felsorolt állítások betűjelét írja a megfelelő helyre. (egy állítás két helyre is jó</a:t>
            </a:r>
            <a:r>
              <a:rPr lang="hu-HU" dirty="0" smtClean="0"/>
              <a:t>)</a:t>
            </a:r>
            <a:endParaRPr lang="hu-HU" dirty="0"/>
          </a:p>
        </p:txBody>
      </p:sp>
      <p:sp>
        <p:nvSpPr>
          <p:cNvPr id="3" name="Tartalom helye 2"/>
          <p:cNvSpPr>
            <a:spLocks noGrp="1"/>
          </p:cNvSpPr>
          <p:nvPr>
            <p:ph idx="1"/>
          </p:nvPr>
        </p:nvSpPr>
        <p:spPr>
          <a:xfrm>
            <a:off x="1441363" y="3356992"/>
            <a:ext cx="9144000" cy="3252192"/>
          </a:xfrm>
        </p:spPr>
        <p:txBody>
          <a:bodyPr>
            <a:normAutofit/>
          </a:bodyPr>
          <a:lstStyle/>
          <a:p>
            <a:pPr lvl="0">
              <a:spcBef>
                <a:spcPts val="600"/>
              </a:spcBef>
            </a:pPr>
            <a:r>
              <a:rPr lang="hu-HU" sz="1800" dirty="0"/>
              <a:t>ha az igazolvány jogosultja a törvény szabályait súlyosan megsértette,</a:t>
            </a:r>
          </a:p>
          <a:p>
            <a:pPr lvl="0">
              <a:spcBef>
                <a:spcPts val="600"/>
              </a:spcBef>
            </a:pPr>
            <a:r>
              <a:rPr lang="hu-HU" sz="1800" dirty="0"/>
              <a:t>ha a jogosult a személy- és vagyonőr igazolvány vagy működési engedély alapjául szolgáló tevékenység folytatását befejezi, és ezt a rendőrségnek bejelenti,</a:t>
            </a:r>
          </a:p>
          <a:p>
            <a:pPr lvl="0">
              <a:spcBef>
                <a:spcPts val="600"/>
              </a:spcBef>
            </a:pPr>
            <a:r>
              <a:rPr lang="hu-HU" sz="1800" dirty="0"/>
              <a:t>ha kiadásának a törvény szerinti feltétele már nem áll fenn,</a:t>
            </a:r>
          </a:p>
          <a:p>
            <a:pPr lvl="0">
              <a:spcBef>
                <a:spcPts val="600"/>
              </a:spcBef>
            </a:pPr>
            <a:r>
              <a:rPr lang="hu-HU" sz="1800" dirty="0"/>
              <a:t>Az igazolvány tulajdonosa ellen vagyon elleni, illetve más kétévi vagy ennél hosszabb tartamú szabadságvesztéssel fenyegetett szándékos bűncselekmény elkövetése miatt indult büntetőeljárás,</a:t>
            </a:r>
          </a:p>
          <a:p>
            <a:pPr lvl="0">
              <a:spcBef>
                <a:spcPts val="600"/>
              </a:spcBef>
            </a:pPr>
            <a:r>
              <a:rPr lang="hu-HU" sz="1800" dirty="0"/>
              <a:t>ha a személy- és vagyonvédelmi tevékenységet személyesen folytató személyt kétévi vagy ennél hosszabb tartamú szabadságvesztéssel büntetendő szándékos bűncselekmény elkövetésén tetten érik,</a:t>
            </a:r>
          </a:p>
          <a:p>
            <a:pPr lvl="0">
              <a:spcBef>
                <a:spcPts val="600"/>
              </a:spcBef>
            </a:pPr>
            <a:r>
              <a:rPr lang="hu-HU" sz="1800" dirty="0"/>
              <a:t>ha kiadásának bármely feltétele megszűnt</a:t>
            </a:r>
            <a:r>
              <a:rPr lang="hu-HU" sz="1800" dirty="0" smtClean="0"/>
              <a:t>,</a:t>
            </a:r>
            <a:endParaRPr lang="hu-HU" sz="1800" dirty="0"/>
          </a:p>
        </p:txBody>
      </p:sp>
      <p:graphicFrame>
        <p:nvGraphicFramePr>
          <p:cNvPr id="7" name="Táblázat 6"/>
          <p:cNvGraphicFramePr>
            <a:graphicFrameLocks noGrp="1"/>
          </p:cNvGraphicFramePr>
          <p:nvPr>
            <p:extLst>
              <p:ext uri="{D42A27DB-BD31-4B8C-83A1-F6EECF244321}">
                <p14:modId xmlns:p14="http://schemas.microsoft.com/office/powerpoint/2010/main" val="2108125543"/>
              </p:ext>
            </p:extLst>
          </p:nvPr>
        </p:nvGraphicFramePr>
        <p:xfrm>
          <a:off x="2277988" y="1700808"/>
          <a:ext cx="6912768" cy="1417545"/>
        </p:xfrm>
        <a:graphic>
          <a:graphicData uri="http://schemas.openxmlformats.org/drawingml/2006/table">
            <a:tbl>
              <a:tblPr firstRow="1" firstCol="1" bandRow="1"/>
              <a:tblGrid>
                <a:gridCol w="1727811">
                  <a:extLst>
                    <a:ext uri="{9D8B030D-6E8A-4147-A177-3AD203B41FA5}">
                      <a16:colId xmlns:a16="http://schemas.microsoft.com/office/drawing/2014/main" val="897395769"/>
                    </a:ext>
                  </a:extLst>
                </a:gridCol>
                <a:gridCol w="1727811">
                  <a:extLst>
                    <a:ext uri="{9D8B030D-6E8A-4147-A177-3AD203B41FA5}">
                      <a16:colId xmlns:a16="http://schemas.microsoft.com/office/drawing/2014/main" val="1279271709"/>
                    </a:ext>
                  </a:extLst>
                </a:gridCol>
                <a:gridCol w="1728573">
                  <a:extLst>
                    <a:ext uri="{9D8B030D-6E8A-4147-A177-3AD203B41FA5}">
                      <a16:colId xmlns:a16="http://schemas.microsoft.com/office/drawing/2014/main" val="746215393"/>
                    </a:ext>
                  </a:extLst>
                </a:gridCol>
                <a:gridCol w="1728573">
                  <a:extLst>
                    <a:ext uri="{9D8B030D-6E8A-4147-A177-3AD203B41FA5}">
                      <a16:colId xmlns:a16="http://schemas.microsoft.com/office/drawing/2014/main" val="4142871889"/>
                    </a:ext>
                  </a:extLst>
                </a:gridCol>
              </a:tblGrid>
              <a:tr h="1168244">
                <a:tc>
                  <a:txBody>
                    <a:bodyPr/>
                    <a:lstStyle/>
                    <a:p>
                      <a:pPr algn="l">
                        <a:lnSpc>
                          <a:spcPct val="107000"/>
                        </a:lnSpc>
                        <a:spcAft>
                          <a:spcPts val="0"/>
                        </a:spcAft>
                      </a:pPr>
                      <a:r>
                        <a:rPr lang="hu-HU" sz="1400" b="0" dirty="0">
                          <a:effectLst/>
                          <a:latin typeface="+mn-lt"/>
                          <a:ea typeface="Calibri" panose="020F0502020204030204" pitchFamily="34" charset="0"/>
                          <a:cs typeface="Times New Roman" panose="02020603050405020304" pitchFamily="18" charset="0"/>
                        </a:rPr>
                        <a:t>A rendőrség elveszi a helyszínen a személy- és vagyonőr igazolványt ha: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hu-HU" sz="1400" b="0" dirty="0">
                          <a:effectLst/>
                          <a:latin typeface="+mn-lt"/>
                          <a:ea typeface="Calibri" panose="020F0502020204030204" pitchFamily="34" charset="0"/>
                          <a:cs typeface="Times New Roman" panose="02020603050405020304" pitchFamily="18" charset="0"/>
                        </a:rPr>
                        <a:t>A rendőrség bevonja a személy- és vagyonőr igazolványt ha: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hu-HU" sz="1400" b="0" dirty="0">
                          <a:effectLst/>
                          <a:latin typeface="+mn-lt"/>
                          <a:ea typeface="Calibri" panose="020F0502020204030204" pitchFamily="34" charset="0"/>
                          <a:cs typeface="Times New Roman" panose="02020603050405020304" pitchFamily="18" charset="0"/>
                        </a:rPr>
                        <a:t>A rendőrség visszavonja a személy- és vagyonőr igazolványt ha: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hu-HU" sz="1400" b="0" dirty="0">
                          <a:effectLst/>
                          <a:latin typeface="+mn-lt"/>
                          <a:ea typeface="Calibri" panose="020F0502020204030204" pitchFamily="34" charset="0"/>
                          <a:cs typeface="Times New Roman" panose="02020603050405020304" pitchFamily="18" charset="0"/>
                        </a:rPr>
                        <a:t>A rendőrség visszavonja a működési engedélyt ha: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821746"/>
                  </a:ext>
                </a:extLst>
              </a:tr>
              <a:tr h="233649">
                <a:tc>
                  <a:txBody>
                    <a:bodyPr/>
                    <a:lstStyle/>
                    <a:p>
                      <a:pPr>
                        <a:lnSpc>
                          <a:spcPct val="107000"/>
                        </a:lnSpc>
                        <a:spcAft>
                          <a:spcPts val="0"/>
                        </a:spcAft>
                      </a:pPr>
                      <a:r>
                        <a:rPr lang="hu-HU" sz="1600" dirty="0">
                          <a:solidFill>
                            <a:srgbClr val="FF0000"/>
                          </a:solidFill>
                          <a:effectLst/>
                          <a:latin typeface="+mn-lt"/>
                          <a:ea typeface="Calibri" panose="020F0502020204030204" pitchFamily="34" charset="0"/>
                          <a:cs typeface="Times New Roman" panose="02020603050405020304" pitchFamily="18" charset="0"/>
                        </a:rPr>
                        <a:t>e)</a:t>
                      </a:r>
                      <a:endParaRPr lang="hu-HU"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600" dirty="0">
                          <a:solidFill>
                            <a:srgbClr val="FF0000"/>
                          </a:solidFill>
                          <a:effectLst/>
                          <a:latin typeface="+mn-lt"/>
                          <a:ea typeface="Calibri" panose="020F0502020204030204" pitchFamily="34" charset="0"/>
                          <a:cs typeface="Times New Roman" panose="02020603050405020304" pitchFamily="18" charset="0"/>
                        </a:rPr>
                        <a:t>a) d)</a:t>
                      </a:r>
                      <a:endParaRPr lang="hu-HU"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600" dirty="0">
                          <a:solidFill>
                            <a:srgbClr val="FF0000"/>
                          </a:solidFill>
                          <a:effectLst/>
                          <a:latin typeface="+mn-lt"/>
                          <a:ea typeface="Calibri" panose="020F0502020204030204" pitchFamily="34" charset="0"/>
                          <a:cs typeface="Times New Roman" panose="02020603050405020304" pitchFamily="18" charset="0"/>
                        </a:rPr>
                        <a:t>b), c)</a:t>
                      </a:r>
                      <a:endParaRPr lang="hu-HU"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hu-HU" sz="1600" dirty="0">
                          <a:solidFill>
                            <a:srgbClr val="FF0000"/>
                          </a:solidFill>
                          <a:effectLst/>
                          <a:latin typeface="+mn-lt"/>
                          <a:ea typeface="Calibri" panose="020F0502020204030204" pitchFamily="34" charset="0"/>
                          <a:cs typeface="Times New Roman" panose="02020603050405020304" pitchFamily="18" charset="0"/>
                        </a:rPr>
                        <a:t>b), f),</a:t>
                      </a:r>
                      <a:endParaRPr lang="hu-HU"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8782161"/>
                  </a:ext>
                </a:extLst>
              </a:tr>
            </a:tbl>
          </a:graphicData>
        </a:graphic>
      </p:graphicFrame>
    </p:spTree>
    <p:extLst>
      <p:ext uri="{BB962C8B-B14F-4D97-AF65-F5344CB8AC3E}">
        <p14:creationId xmlns:p14="http://schemas.microsoft.com/office/powerpoint/2010/main" val="39919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693812" y="274638"/>
            <a:ext cx="10369152" cy="1020762"/>
          </a:xfrm>
        </p:spPr>
        <p:txBody>
          <a:bodyPr>
            <a:normAutofit/>
          </a:bodyPr>
          <a:lstStyle/>
          <a:p>
            <a:pPr lvl="0"/>
            <a:r>
              <a:rPr lang="hu-HU" sz="2400" dirty="0"/>
              <a:t>6. Az alábbi lehetőségek közül válassza ki azt a megoldást ami igazzá teszi az alábbi jogszabályt </a:t>
            </a:r>
          </a:p>
        </p:txBody>
      </p:sp>
      <p:sp>
        <p:nvSpPr>
          <p:cNvPr id="3" name="Tartalom helye 2"/>
          <p:cNvSpPr>
            <a:spLocks noGrp="1"/>
          </p:cNvSpPr>
          <p:nvPr>
            <p:ph idx="1"/>
          </p:nvPr>
        </p:nvSpPr>
        <p:spPr>
          <a:xfrm>
            <a:off x="1522414" y="1772816"/>
            <a:ext cx="9144000" cy="4399384"/>
          </a:xfrm>
        </p:spPr>
        <p:txBody>
          <a:bodyPr>
            <a:normAutofit/>
          </a:bodyPr>
          <a:lstStyle/>
          <a:p>
            <a:pPr marL="0" indent="0">
              <a:buNone/>
            </a:pPr>
            <a:r>
              <a:rPr lang="hu-HU" dirty="0" smtClean="0"/>
              <a:t>„</a:t>
            </a:r>
            <a:r>
              <a:rPr lang="hu-HU" dirty="0"/>
              <a:t>2005. évi    </a:t>
            </a:r>
            <a:r>
              <a:rPr lang="hu-HU" dirty="0" smtClean="0">
                <a:solidFill>
                  <a:srgbClr val="FF0000"/>
                </a:solidFill>
              </a:rPr>
              <a:t>….…….. </a:t>
            </a:r>
            <a:r>
              <a:rPr lang="hu-HU" dirty="0" smtClean="0"/>
              <a:t>  </a:t>
            </a:r>
            <a:r>
              <a:rPr lang="hu-HU" dirty="0"/>
              <a:t>törvény a személy- és vagyonvédelmi, valamint a               </a:t>
            </a:r>
            <a:r>
              <a:rPr lang="hu-HU" dirty="0" smtClean="0">
                <a:solidFill>
                  <a:srgbClr val="FF0000"/>
                </a:solidFill>
              </a:rPr>
              <a:t>………………</a:t>
            </a:r>
            <a:r>
              <a:rPr lang="hu-HU" dirty="0" smtClean="0"/>
              <a:t> tevékenység </a:t>
            </a:r>
            <a:r>
              <a:rPr lang="hu-HU" dirty="0"/>
              <a:t>szabályairól” </a:t>
            </a:r>
          </a:p>
          <a:p>
            <a:pPr marL="0" indent="0">
              <a:buNone/>
            </a:pPr>
            <a:endParaRPr lang="hu-HU" dirty="0"/>
          </a:p>
          <a:p>
            <a:pPr marL="457200" lvl="0" indent="-457200">
              <a:buFont typeface="+mj-lt"/>
              <a:buAutoNum type="alphaLcParenR"/>
            </a:pPr>
            <a:r>
              <a:rPr lang="hu-HU" dirty="0"/>
              <a:t>133. / magánnyomozói</a:t>
            </a:r>
          </a:p>
          <a:p>
            <a:pPr marL="457200" lvl="0" indent="-457200">
              <a:buFont typeface="+mj-lt"/>
              <a:buAutoNum type="alphaLcParenR"/>
            </a:pPr>
            <a:r>
              <a:rPr lang="hu-HU" dirty="0"/>
              <a:t>CXXXIII. / testőri</a:t>
            </a:r>
          </a:p>
          <a:p>
            <a:pPr marL="457200" lvl="0" indent="-457200">
              <a:buFont typeface="+mj-lt"/>
              <a:buAutoNum type="alphaLcParenR"/>
            </a:pPr>
            <a:r>
              <a:rPr lang="hu-HU" dirty="0">
                <a:solidFill>
                  <a:srgbClr val="FF0000"/>
                </a:solidFill>
              </a:rPr>
              <a:t>CXXXIII. / magánnyomozói</a:t>
            </a:r>
          </a:p>
          <a:p>
            <a:pPr marL="457200" lvl="0" indent="-457200">
              <a:buFont typeface="+mj-lt"/>
              <a:buAutoNum type="alphaLcParenR"/>
            </a:pPr>
            <a:r>
              <a:rPr lang="hu-HU" dirty="0"/>
              <a:t>CLXXXIII. / testőri</a:t>
            </a:r>
          </a:p>
          <a:p>
            <a:endParaRPr lang="hu-HU" dirty="0"/>
          </a:p>
        </p:txBody>
      </p:sp>
    </p:spTree>
    <p:extLst>
      <p:ext uri="{BB962C8B-B14F-4D97-AF65-F5344CB8AC3E}">
        <p14:creationId xmlns:p14="http://schemas.microsoft.com/office/powerpoint/2010/main" val="243640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69. Válassza </a:t>
            </a:r>
            <a:r>
              <a:rPr lang="hu-HU" dirty="0"/>
              <a:t>ki az alábbi lehetőségek közül azt, ami igazzá teszi az alábbi állítást</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elvett igazolványt a rendőr haladéktalanul megküldi - az elvétel okának megjelölésével – az…………………………………”</a:t>
            </a:r>
          </a:p>
          <a:p>
            <a:pPr marL="0" indent="0">
              <a:buNone/>
            </a:pPr>
            <a:r>
              <a:rPr lang="hu-HU" dirty="0"/>
              <a:t> </a:t>
            </a:r>
          </a:p>
          <a:p>
            <a:pPr lvl="0"/>
            <a:r>
              <a:rPr lang="hu-HU" dirty="0"/>
              <a:t>igazolványt kiállító területileg illetékes Kormányhivatalnak.</a:t>
            </a:r>
          </a:p>
          <a:p>
            <a:pPr lvl="0"/>
            <a:r>
              <a:rPr lang="hu-HU" dirty="0"/>
              <a:t>igazolványt kiállító területileg illetékes szakmai Kamarának.</a:t>
            </a:r>
          </a:p>
          <a:p>
            <a:pPr lvl="0"/>
            <a:r>
              <a:rPr lang="hu-HU" dirty="0">
                <a:solidFill>
                  <a:srgbClr val="FF0000"/>
                </a:solidFill>
              </a:rPr>
              <a:t>igazolványt kiállító hatóságnak.</a:t>
            </a:r>
          </a:p>
          <a:p>
            <a:pPr lvl="0"/>
            <a:r>
              <a:rPr lang="hu-HU" dirty="0"/>
              <a:t>igazolványt kiállító országos hatáskörű rendőri szervnek.</a:t>
            </a:r>
          </a:p>
          <a:p>
            <a:endParaRPr lang="hu-HU" dirty="0"/>
          </a:p>
        </p:txBody>
      </p:sp>
    </p:spTree>
    <p:extLst>
      <p:ext uri="{BB962C8B-B14F-4D97-AF65-F5344CB8AC3E}">
        <p14:creationId xmlns:p14="http://schemas.microsoft.com/office/powerpoint/2010/main" val="187153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42815" y="404664"/>
            <a:ext cx="11503198" cy="1020762"/>
          </a:xfrm>
        </p:spPr>
        <p:txBody>
          <a:bodyPr>
            <a:normAutofit fontScale="90000"/>
          </a:bodyPr>
          <a:lstStyle/>
          <a:p>
            <a:pPr lvl="0" algn="just"/>
            <a:r>
              <a:rPr lang="hu-HU" dirty="0" smtClean="0"/>
              <a:t>70. Az </a:t>
            </a:r>
            <a:r>
              <a:rPr lang="hu-HU" dirty="0"/>
              <a:t>alábbi felsorolásból válassza ki, hogy a személy- és vagyonvédelmi, valamint a magánnyomozói tevékenység szabályairól szóló 2005. évi CXXXIII. törvény rendelkezései szerint a helyszínen elvett személy- és vagyonőr igazolványt melyik szervnek küldi meg az ellenőrzést végrehajtó rendőr</a:t>
            </a:r>
            <a:r>
              <a:rPr lang="hu-HU" dirty="0" smtClean="0"/>
              <a:t>.</a:t>
            </a:r>
            <a:endParaRPr lang="hu-HU" dirty="0"/>
          </a:p>
        </p:txBody>
      </p:sp>
      <p:sp>
        <p:nvSpPr>
          <p:cNvPr id="3" name="Tartalom helye 2"/>
          <p:cNvSpPr>
            <a:spLocks noGrp="1"/>
          </p:cNvSpPr>
          <p:nvPr>
            <p:ph idx="1"/>
          </p:nvPr>
        </p:nvSpPr>
        <p:spPr>
          <a:xfrm>
            <a:off x="1522414" y="2708920"/>
            <a:ext cx="9144000" cy="3463280"/>
          </a:xfrm>
        </p:spPr>
        <p:txBody>
          <a:bodyPr/>
          <a:lstStyle/>
          <a:p>
            <a:pPr lvl="0"/>
            <a:r>
              <a:rPr lang="hu-HU" dirty="0"/>
              <a:t>az ellenőrzés helye szerint illetékes szakmai kamarának,</a:t>
            </a:r>
          </a:p>
          <a:p>
            <a:pPr lvl="0"/>
            <a:r>
              <a:rPr lang="hu-HU" dirty="0"/>
              <a:t>az ellenőrzés alá vont személy tartózkodási helye szerinti kormányhivatalnak,</a:t>
            </a:r>
          </a:p>
          <a:p>
            <a:pPr lvl="0"/>
            <a:r>
              <a:rPr lang="hu-HU" dirty="0"/>
              <a:t>az ellenőrzés alá vont személy állandó lakhelye szerinti megyei rendőr főkapitányságra,</a:t>
            </a:r>
          </a:p>
          <a:p>
            <a:pPr lvl="0"/>
            <a:r>
              <a:rPr lang="hu-HU" dirty="0">
                <a:solidFill>
                  <a:srgbClr val="FF0000"/>
                </a:solidFill>
              </a:rPr>
              <a:t>igazolványt kiállító hatóságnak.</a:t>
            </a:r>
          </a:p>
          <a:p>
            <a:endParaRPr lang="hu-HU" dirty="0"/>
          </a:p>
        </p:txBody>
      </p:sp>
    </p:spTree>
    <p:extLst>
      <p:ext uri="{BB962C8B-B14F-4D97-AF65-F5344CB8AC3E}">
        <p14:creationId xmlns:p14="http://schemas.microsoft.com/office/powerpoint/2010/main" val="424715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smtClean="0"/>
              <a:t>71. </a:t>
            </a:r>
            <a:r>
              <a:rPr lang="hu-HU" dirty="0"/>
              <a:t>Válassza ki az alábbi lehetőségek közül azt, ami igazzá teszi az alábbi állítást</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e törvény hatálya alá tartozó tevékenység szolgáltatására irányuló szerződést ………………………………..”</a:t>
            </a:r>
          </a:p>
          <a:p>
            <a:pPr lvl="0"/>
            <a:r>
              <a:rPr lang="hu-HU" dirty="0"/>
              <a:t>akarategyeség esetén szóban elég megkötni.</a:t>
            </a:r>
          </a:p>
          <a:p>
            <a:pPr lvl="0"/>
            <a:r>
              <a:rPr lang="hu-HU" dirty="0"/>
              <a:t>ellenkező akarat hiányában nem kell írásba foglalni.</a:t>
            </a:r>
          </a:p>
          <a:p>
            <a:pPr lvl="0"/>
            <a:r>
              <a:rPr lang="hu-HU" dirty="0">
                <a:solidFill>
                  <a:srgbClr val="FF0000"/>
                </a:solidFill>
              </a:rPr>
              <a:t>írásba kell foglalni.</a:t>
            </a:r>
          </a:p>
          <a:p>
            <a:pPr lvl="0"/>
            <a:r>
              <a:rPr lang="hu-HU" dirty="0"/>
              <a:t>informatikai rendszeren keresztül kell megkötni.</a:t>
            </a:r>
          </a:p>
          <a:p>
            <a:pPr marL="0" lvl="0" indent="0">
              <a:buNone/>
            </a:pPr>
            <a:endParaRPr lang="hu-HU" dirty="0" smtClean="0">
              <a:solidFill>
                <a:srgbClr val="FF0000"/>
              </a:solidFill>
            </a:endParaRPr>
          </a:p>
          <a:p>
            <a:pPr marL="0" lvl="0" indent="0">
              <a:buNone/>
            </a:pPr>
            <a:endParaRPr lang="hu-HU" dirty="0">
              <a:solidFill>
                <a:srgbClr val="FF0000"/>
              </a:solidFill>
            </a:endParaRPr>
          </a:p>
          <a:p>
            <a:pPr marL="0" lvl="0" indent="0">
              <a:buNone/>
            </a:pPr>
            <a:endParaRPr lang="hu-HU" dirty="0">
              <a:solidFill>
                <a:srgbClr val="FF0000"/>
              </a:solidFill>
            </a:endParaRPr>
          </a:p>
        </p:txBody>
      </p:sp>
    </p:spTree>
    <p:extLst>
      <p:ext uri="{BB962C8B-B14F-4D97-AF65-F5344CB8AC3E}">
        <p14:creationId xmlns:p14="http://schemas.microsoft.com/office/powerpoint/2010/main" val="30239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72.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 személy- és vagyonvédelmi tevékenységet folytató vállalkozás a szerződés teljesítése érdekében további vállalkozással kizárólag a személy- és vagyonvédelmi tevékenység végzésére eredetileg megbízást adó előzetes hozzájárulásával köthet szerződést. Az alvállalkozó a szerződés teljesítése érdekében további alvállalkozóval nem köthet szerződést.”</a:t>
            </a:r>
          </a:p>
          <a:p>
            <a:pPr marL="0" indent="0">
              <a:buNone/>
            </a:pPr>
            <a:endParaRPr lang="hu-HU" dirty="0"/>
          </a:p>
          <a:p>
            <a:pPr lvl="0"/>
            <a:r>
              <a:rPr lang="hu-HU" dirty="0">
                <a:solidFill>
                  <a:srgbClr val="FF0000"/>
                </a:solidFill>
              </a:rPr>
              <a:t>Igaz</a:t>
            </a:r>
          </a:p>
          <a:p>
            <a:pPr lvl="0"/>
            <a:r>
              <a:rPr lang="hu-HU" dirty="0"/>
              <a:t>Hamis</a:t>
            </a:r>
          </a:p>
          <a:p>
            <a:endParaRPr lang="hu-HU" dirty="0"/>
          </a:p>
        </p:txBody>
      </p:sp>
    </p:spTree>
    <p:extLst>
      <p:ext uri="{BB962C8B-B14F-4D97-AF65-F5344CB8AC3E}">
        <p14:creationId xmlns:p14="http://schemas.microsoft.com/office/powerpoint/2010/main" val="190157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73.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lstStyle/>
          <a:p>
            <a:pPr marL="0" indent="0" algn="just">
              <a:buNone/>
            </a:pPr>
            <a:r>
              <a:rPr lang="hu-HU" dirty="0"/>
              <a:t>„A személy- és vagyonvédelmi tevékenységet folytató vállalkozás a szerződés teljesítése érdekében további vállalkozással kizárólag a személy- és vagyonvédelmi tevékenység végzésére eredetileg megbízást adó előzetes hozzájárulásával köthet szerződést. Az alvállalkozó a szerződés teljesítése érdekében további alvállalkozóval is köthet szerződést.”</a:t>
            </a:r>
          </a:p>
          <a:p>
            <a:pPr marL="0" indent="0">
              <a:buNone/>
            </a:pPr>
            <a:endParaRPr lang="hu-HU" dirty="0"/>
          </a:p>
          <a:p>
            <a:pPr lvl="0"/>
            <a:r>
              <a:rPr lang="hu-HU" dirty="0"/>
              <a:t>Igaz</a:t>
            </a:r>
          </a:p>
          <a:p>
            <a:pPr lvl="0"/>
            <a:r>
              <a:rPr lang="hu-HU" dirty="0">
                <a:solidFill>
                  <a:srgbClr val="FF0000"/>
                </a:solidFill>
              </a:rPr>
              <a:t>Hamis</a:t>
            </a:r>
          </a:p>
          <a:p>
            <a:pPr marL="0" indent="0">
              <a:buNone/>
            </a:pPr>
            <a:endParaRPr lang="hu-HU" dirty="0"/>
          </a:p>
        </p:txBody>
      </p:sp>
    </p:spTree>
    <p:extLst>
      <p:ext uri="{BB962C8B-B14F-4D97-AF65-F5344CB8AC3E}">
        <p14:creationId xmlns:p14="http://schemas.microsoft.com/office/powerpoint/2010/main" val="345925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74.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e törvény hatálya alá tartozó tevékenységet végző személy hatósági jogkörrel nem rendelkezik, a hatóság eljárását nem akadályozhatja.”</a:t>
            </a:r>
          </a:p>
          <a:p>
            <a:pPr marL="0" indent="0">
              <a:buNone/>
            </a:pPr>
            <a:r>
              <a:rPr lang="hu-HU" dirty="0"/>
              <a:t> </a:t>
            </a:r>
          </a:p>
          <a:p>
            <a:pPr lvl="0"/>
            <a:r>
              <a:rPr lang="hu-HU" dirty="0">
                <a:solidFill>
                  <a:srgbClr val="FF0000"/>
                </a:solidFill>
              </a:rPr>
              <a:t>Igaz</a:t>
            </a:r>
          </a:p>
          <a:p>
            <a:pPr lvl="0"/>
            <a:r>
              <a:rPr lang="hu-HU" dirty="0"/>
              <a:t>Hamis</a:t>
            </a:r>
          </a:p>
          <a:p>
            <a:pPr marL="0" indent="0">
              <a:buNone/>
            </a:pPr>
            <a:endParaRPr lang="hu-HU" dirty="0"/>
          </a:p>
        </p:txBody>
      </p:sp>
    </p:spTree>
    <p:extLst>
      <p:ext uri="{BB962C8B-B14F-4D97-AF65-F5344CB8AC3E}">
        <p14:creationId xmlns:p14="http://schemas.microsoft.com/office/powerpoint/2010/main" val="352373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75.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e törvény hatálya alá tartozó tevékenységet végző személy hatósági jogkörrel rendelkezik, a hatóság eljárását nem akadályozhatja.”</a:t>
            </a:r>
          </a:p>
          <a:p>
            <a:pPr marL="0" indent="0">
              <a:buNone/>
            </a:pPr>
            <a:endParaRPr lang="hu-HU" dirty="0"/>
          </a:p>
          <a:p>
            <a:pPr lvl="0"/>
            <a:r>
              <a:rPr lang="hu-HU" dirty="0"/>
              <a:t>Igaz</a:t>
            </a:r>
          </a:p>
          <a:p>
            <a:pPr lvl="0"/>
            <a:r>
              <a:rPr lang="hu-HU" dirty="0">
                <a:solidFill>
                  <a:srgbClr val="FF0000"/>
                </a:solidFill>
              </a:rPr>
              <a:t>Hamis</a:t>
            </a:r>
          </a:p>
          <a:p>
            <a:pPr marL="0" indent="0">
              <a:buNone/>
            </a:pPr>
            <a:endParaRPr lang="hu-HU" dirty="0"/>
          </a:p>
        </p:txBody>
      </p:sp>
    </p:spTree>
    <p:extLst>
      <p:ext uri="{BB962C8B-B14F-4D97-AF65-F5344CB8AC3E}">
        <p14:creationId xmlns:p14="http://schemas.microsoft.com/office/powerpoint/2010/main" val="99544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76. A </a:t>
            </a:r>
            <a:r>
              <a:rPr lang="hu-HU" dirty="0"/>
              <a:t>felsorolásból válassza ki azt, amely az alábbi megállapítást igazzá teszi</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e törvény hatálya alá tartozó tevékenységet végző személy hatósági jogkörrel ……………….. rendelkezik, a hatóság eljárását ………………. akadályozhatja.”</a:t>
            </a:r>
          </a:p>
          <a:p>
            <a:pPr marL="0" indent="0">
              <a:buNone/>
            </a:pPr>
            <a:endParaRPr lang="hu-HU" dirty="0"/>
          </a:p>
          <a:p>
            <a:pPr lvl="0"/>
            <a:r>
              <a:rPr lang="hu-HU" dirty="0">
                <a:solidFill>
                  <a:srgbClr val="FF0000"/>
                </a:solidFill>
              </a:rPr>
              <a:t>nem / nem</a:t>
            </a:r>
          </a:p>
          <a:p>
            <a:pPr lvl="0"/>
            <a:r>
              <a:rPr lang="hu-HU" dirty="0"/>
              <a:t>nem / ----</a:t>
            </a:r>
          </a:p>
          <a:p>
            <a:pPr lvl="0"/>
            <a:r>
              <a:rPr lang="hu-HU" dirty="0"/>
              <a:t>---- / nem </a:t>
            </a:r>
          </a:p>
          <a:p>
            <a:pPr lvl="0"/>
            <a:r>
              <a:rPr lang="hu-HU" dirty="0"/>
              <a:t>---- / ----</a:t>
            </a:r>
          </a:p>
          <a:p>
            <a:pPr marL="0" indent="0">
              <a:buNone/>
            </a:pPr>
            <a:endParaRPr lang="hu-HU" dirty="0"/>
          </a:p>
        </p:txBody>
      </p:sp>
    </p:spTree>
    <p:extLst>
      <p:ext uri="{BB962C8B-B14F-4D97-AF65-F5344CB8AC3E}">
        <p14:creationId xmlns:p14="http://schemas.microsoft.com/office/powerpoint/2010/main" val="58944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lgn="just"/>
            <a:r>
              <a:rPr lang="hu-HU" dirty="0" smtClean="0"/>
              <a:t>77.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normAutofit/>
          </a:bodyPr>
          <a:lstStyle/>
          <a:p>
            <a:pPr marL="0" indent="0" algn="just">
              <a:buNone/>
            </a:pPr>
            <a:r>
              <a:rPr lang="hu-HU" dirty="0"/>
              <a:t>„Az e törvény hatálya alá tartozó tevékenységet folytató a Magyar Honvédségre, rendvédelmi szervre, a Nemzeti Adó- és Vámhivatalra, illetve más hatóságra utaló elnevezést, formaruhát, illetve hatósági jellegre utaló, megtévesztésre alkalmas egyéb jelzést vagy címet nem, de rendfokozati jelzést használhat. E rendelkezés nem alkalmazható a Magyar Honvédség objektumai őrzésével kapcsolatos, önkéntes tartalékos által ellátott személy- és vagyonvédelmi tevékenységre.”</a:t>
            </a:r>
          </a:p>
          <a:p>
            <a:pPr marL="0" indent="0">
              <a:buNone/>
            </a:pPr>
            <a:endParaRPr lang="hu-HU" dirty="0"/>
          </a:p>
          <a:p>
            <a:pPr lvl="0"/>
            <a:r>
              <a:rPr lang="hu-HU" dirty="0"/>
              <a:t>Igaz</a:t>
            </a:r>
          </a:p>
          <a:p>
            <a:pPr lvl="0"/>
            <a:r>
              <a:rPr lang="hu-HU" dirty="0">
                <a:solidFill>
                  <a:srgbClr val="FF0000"/>
                </a:solidFill>
              </a:rPr>
              <a:t>Hamis</a:t>
            </a:r>
          </a:p>
          <a:p>
            <a:endParaRPr lang="hu-HU" dirty="0"/>
          </a:p>
        </p:txBody>
      </p:sp>
    </p:spTree>
    <p:extLst>
      <p:ext uri="{BB962C8B-B14F-4D97-AF65-F5344CB8AC3E}">
        <p14:creationId xmlns:p14="http://schemas.microsoft.com/office/powerpoint/2010/main" val="307651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78.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normAutofit/>
          </a:bodyPr>
          <a:lstStyle/>
          <a:p>
            <a:pPr marL="0" indent="0" algn="just">
              <a:buNone/>
            </a:pPr>
            <a:r>
              <a:rPr lang="hu-HU" dirty="0"/>
              <a:t>„Az e törvény hatálya alá tartozó tevékenységet folytató a Magyar Honvédségre, rendvédelmi szervre, a Nemzeti Adó- és Vámhivatalra, illetve más hatóságra utaló elnevezést, formaruhát, illetve hatósági jellegre utaló, megtévesztésre alkalmas egyéb jelzést vagy címet, rendfokozati jelzést nem használhat. E rendelkezés nem alkalmazható a Magyar Honvédség objektumai őrzésével kapcsolatos, önkéntes tartalékos által ellátott személy- és vagyonvédelmi tevékenységre.”</a:t>
            </a:r>
          </a:p>
          <a:p>
            <a:pPr marL="0" indent="0">
              <a:buNone/>
            </a:pPr>
            <a:r>
              <a:rPr lang="hu-HU" dirty="0"/>
              <a:t> </a:t>
            </a:r>
          </a:p>
          <a:p>
            <a:pPr lvl="0"/>
            <a:r>
              <a:rPr lang="hu-HU" dirty="0">
                <a:solidFill>
                  <a:srgbClr val="FF0000"/>
                </a:solidFill>
              </a:rPr>
              <a:t>Igaz</a:t>
            </a:r>
          </a:p>
          <a:p>
            <a:pPr lvl="0"/>
            <a:r>
              <a:rPr lang="hu-HU" dirty="0"/>
              <a:t>Hamis</a:t>
            </a:r>
          </a:p>
          <a:p>
            <a:pPr marL="0" indent="0">
              <a:buNone/>
            </a:pPr>
            <a:endParaRPr lang="hu-HU" dirty="0"/>
          </a:p>
        </p:txBody>
      </p:sp>
    </p:spTree>
    <p:extLst>
      <p:ext uri="{BB962C8B-B14F-4D97-AF65-F5344CB8AC3E}">
        <p14:creationId xmlns:p14="http://schemas.microsoft.com/office/powerpoint/2010/main" val="229654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261764" y="274638"/>
            <a:ext cx="11521280" cy="1020762"/>
          </a:xfrm>
        </p:spPr>
        <p:txBody>
          <a:bodyPr>
            <a:noAutofit/>
          </a:bodyPr>
          <a:lstStyle/>
          <a:p>
            <a:pPr lvl="0"/>
            <a:r>
              <a:rPr lang="hu-HU" sz="2400" dirty="0" smtClean="0"/>
              <a:t>7. Az alábbi állítások közül válassza ki azt, amelyik a személy- és vagyonvédelmi, valamint a magánnyomozói tevékenység szabályairól szóló 2005. évi CXXXIII. törvénynek a célját fogalmazza meg.</a:t>
            </a:r>
            <a:endParaRPr lang="hu-HU" sz="2400" dirty="0"/>
          </a:p>
        </p:txBody>
      </p:sp>
      <p:sp>
        <p:nvSpPr>
          <p:cNvPr id="3" name="Tartalom helye 2"/>
          <p:cNvSpPr>
            <a:spLocks noGrp="1"/>
          </p:cNvSpPr>
          <p:nvPr>
            <p:ph idx="1"/>
          </p:nvPr>
        </p:nvSpPr>
        <p:spPr>
          <a:xfrm>
            <a:off x="261764" y="1905000"/>
            <a:ext cx="11521280" cy="4836368"/>
          </a:xfrm>
        </p:spPr>
        <p:txBody>
          <a:bodyPr>
            <a:normAutofit fontScale="77500" lnSpcReduction="20000"/>
          </a:bodyPr>
          <a:lstStyle/>
          <a:p>
            <a:pPr marL="457200" lvl="0" indent="-457200">
              <a:buFont typeface="+mj-lt"/>
              <a:buAutoNum type="alphaLcParenR"/>
            </a:pPr>
            <a:r>
              <a:rPr lang="hu-HU" dirty="0"/>
              <a:t>A társadalmi együttélés általánosan elfogadott szabályait sértő vagy veszélyeztető, a bűncselekményként történő büntetni rendeléshez szükséges kockázatokkal és veszélyességgel azonban nem rendelkező kriminális cselekmények elleni hatékony fellépés érdekében.</a:t>
            </a:r>
          </a:p>
          <a:p>
            <a:pPr marL="457200" lvl="0" indent="-457200">
              <a:buFont typeface="+mj-lt"/>
              <a:buAutoNum type="alphaLcParenR"/>
            </a:pPr>
            <a:r>
              <a:rPr lang="hu-HU" dirty="0">
                <a:solidFill>
                  <a:srgbClr val="FF0000"/>
                </a:solidFill>
              </a:rPr>
              <a:t>A közrend, a közbiztonság javítása, s ezek részeként a személy- és vagyonvédelem, a bűnmegelőzés hatékonyságának fokozása érdekében - erősítse a vállalkozás keretében végzett személy- és vagyonvédelmi, valamint a magánnyomozói szolgáltatás törvényességét, és további garanciát nyújtson a társadalom számára az e szolgáltatásokat igénybe vevők, illetve az e szolgáltatások gyakorlása során érintettek személyhez fűződő jogai, vagyoni érdekei sérthetetlenségére irányuló igényeinek érvényesítéséhez.</a:t>
            </a:r>
          </a:p>
          <a:p>
            <a:pPr marL="457200" lvl="0" indent="-457200">
              <a:buFont typeface="+mj-lt"/>
              <a:buAutoNum type="alphaLcParenR"/>
            </a:pPr>
            <a:r>
              <a:rPr lang="hu-HU" dirty="0"/>
              <a:t>Az ember sérthetetlen és elidegeníthetetlen alapvető jogainak, továbbá az ország függetlenségének, területi épségének, gazdaságának, valamint a nemzeti vagyonnak a védelme érdekében, Magyarország nemzetközi jogi és európai uniós kötelezettségeinek figyelembe vételével, az állam kizárólagos büntető hatalmának érvényesítése céljából.</a:t>
            </a:r>
          </a:p>
          <a:p>
            <a:pPr marL="457200" lvl="0" indent="-457200">
              <a:buFont typeface="+mj-lt"/>
              <a:buAutoNum type="alphaLcParenR"/>
            </a:pPr>
            <a:r>
              <a:rPr lang="hu-HU" dirty="0"/>
              <a:t>A Büntető Törvénykönyv, illetve a nemzetközi jog által büntetendő bűncselekmények elkövetőinek a tisztességes eljáráshoz való alapvető jog érvényesülését biztosító, hatékony és észszerű határidőn belül lefolytatott eljárásban történő felelősségre vonása céljából, szem előtt tartva az igazság megállapításának igényét, különös hangsúlyt fektetve a bűncselekmények sértettjeinek fokozott védelmére, valamint jogaik érvényesítésére, a funkciómegosztáson és rendeltetésszerű joggyakorláson alapuló eljárások biztosítása érdekében, Magyarország nemzetközi jogi és európai uniós kötelezettségeinek figyelembevételével, az állam kizárólagos büntető hatalmának a büntetőeljáráson keresztül történő érvényesítése céljából</a:t>
            </a:r>
            <a:r>
              <a:rPr lang="hu-HU" dirty="0" smtClean="0"/>
              <a:t>.</a:t>
            </a:r>
            <a:endParaRPr lang="hu-HU" dirty="0"/>
          </a:p>
        </p:txBody>
      </p:sp>
    </p:spTree>
    <p:extLst>
      <p:ext uri="{BB962C8B-B14F-4D97-AF65-F5344CB8AC3E}">
        <p14:creationId xmlns:p14="http://schemas.microsoft.com/office/powerpoint/2010/main" val="67687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lgn="just"/>
            <a:r>
              <a:rPr lang="hu-HU" dirty="0" smtClean="0"/>
              <a:t>79. Döntse </a:t>
            </a:r>
            <a:r>
              <a:rPr lang="hu-HU" dirty="0"/>
              <a:t>el, hogy a személy- és vagyonvédelmi, valamint a magánnyomozói tevékenység szabályairól szóló 2005. évi CXXXIII. törvény rendelkezései szerint az alábbi képen látható tárgyat a személy- és vagyonőr szolgálati ruháján szolgálati ideje alatt viselheti-e</a:t>
            </a:r>
            <a:r>
              <a:rPr lang="hu-HU" dirty="0" smtClean="0"/>
              <a:t>.</a:t>
            </a:r>
            <a:endParaRPr lang="hu-HU" dirty="0"/>
          </a:p>
        </p:txBody>
      </p:sp>
      <p:sp>
        <p:nvSpPr>
          <p:cNvPr id="3" name="Tartalom helye 2"/>
          <p:cNvSpPr>
            <a:spLocks noGrp="1"/>
          </p:cNvSpPr>
          <p:nvPr>
            <p:ph idx="1"/>
          </p:nvPr>
        </p:nvSpPr>
        <p:spPr>
          <a:xfrm>
            <a:off x="1522414" y="5157192"/>
            <a:ext cx="9144000" cy="1015008"/>
          </a:xfrm>
        </p:spPr>
        <p:txBody>
          <a:bodyPr/>
          <a:lstStyle/>
          <a:p>
            <a:pPr lvl="0"/>
            <a:r>
              <a:rPr lang="hu-HU" dirty="0"/>
              <a:t>Igen</a:t>
            </a:r>
          </a:p>
          <a:p>
            <a:pPr lvl="0"/>
            <a:r>
              <a:rPr lang="hu-HU" dirty="0" smtClean="0">
                <a:solidFill>
                  <a:srgbClr val="FF0000"/>
                </a:solidFill>
              </a:rPr>
              <a:t>Nem</a:t>
            </a:r>
            <a:endParaRPr lang="hu-HU" dirty="0">
              <a:solidFill>
                <a:srgbClr val="FF0000"/>
              </a:solidFill>
            </a:endParaRPr>
          </a:p>
        </p:txBody>
      </p:sp>
      <p:pic>
        <p:nvPicPr>
          <p:cNvPr id="5" name="Kép 4" descr="M.H. RENDFOKOZATI JELZÉS PÁR , ŐRVEZETŐ , ÚJ - Felvarrók - Military shop és  webáruház :: Militaryplaza.hu"/>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2204" y="1988840"/>
            <a:ext cx="3816424" cy="2952328"/>
          </a:xfrm>
          <a:prstGeom prst="rect">
            <a:avLst/>
          </a:prstGeom>
          <a:noFill/>
          <a:ln>
            <a:noFill/>
          </a:ln>
        </p:spPr>
      </p:pic>
    </p:spTree>
    <p:extLst>
      <p:ext uri="{BB962C8B-B14F-4D97-AF65-F5344CB8AC3E}">
        <p14:creationId xmlns:p14="http://schemas.microsoft.com/office/powerpoint/2010/main" val="836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80. Döntse </a:t>
            </a:r>
            <a:r>
              <a:rPr lang="hu-HU" dirty="0"/>
              <a:t>el, hogy a személy- és vagyonvédelmi, valamint a magánnyomozói tevékenység szabályairól szóló 2005. évi CXXXIII. törvény rendelkezései szerint az alábbi képen látható tárgyat a személy- és vagyonőr szolgálati ruháján szolgálati ideje alatt viselheti-e</a:t>
            </a:r>
            <a:r>
              <a:rPr lang="hu-HU" dirty="0" smtClean="0"/>
              <a:t>.</a:t>
            </a:r>
            <a:endParaRPr lang="hu-HU" dirty="0"/>
          </a:p>
        </p:txBody>
      </p:sp>
      <p:sp>
        <p:nvSpPr>
          <p:cNvPr id="3" name="Tartalom helye 2"/>
          <p:cNvSpPr>
            <a:spLocks noGrp="1"/>
          </p:cNvSpPr>
          <p:nvPr>
            <p:ph idx="1"/>
          </p:nvPr>
        </p:nvSpPr>
        <p:spPr>
          <a:xfrm>
            <a:off x="1522414" y="5157192"/>
            <a:ext cx="9144000" cy="1015008"/>
          </a:xfrm>
        </p:spPr>
        <p:txBody>
          <a:bodyPr/>
          <a:lstStyle/>
          <a:p>
            <a:pPr lvl="0"/>
            <a:r>
              <a:rPr lang="hu-HU" dirty="0"/>
              <a:t>Igen</a:t>
            </a:r>
          </a:p>
          <a:p>
            <a:pPr lvl="0"/>
            <a:r>
              <a:rPr lang="hu-HU" dirty="0" smtClean="0">
                <a:solidFill>
                  <a:srgbClr val="FF0000"/>
                </a:solidFill>
              </a:rPr>
              <a:t>Nem</a:t>
            </a:r>
            <a:endParaRPr lang="hu-HU" dirty="0">
              <a:solidFill>
                <a:srgbClr val="FF0000"/>
              </a:solidFill>
            </a:endParaRPr>
          </a:p>
        </p:txBody>
      </p:sp>
      <p:pic>
        <p:nvPicPr>
          <p:cNvPr id="4" name="Kép 3" descr="Képtalálatok a következőre: rendfokozat"/>
          <p:cNvPicPr/>
          <p:nvPr/>
        </p:nvPicPr>
        <p:blipFill>
          <a:blip r:embed="rId2">
            <a:extLst>
              <a:ext uri="{28A0092B-C50C-407E-A947-70E740481C1C}">
                <a14:useLocalDpi xmlns:a14="http://schemas.microsoft.com/office/drawing/2010/main" val="0"/>
              </a:ext>
            </a:extLst>
          </a:blip>
          <a:srcRect/>
          <a:stretch>
            <a:fillRect/>
          </a:stretch>
        </p:blipFill>
        <p:spPr bwMode="auto">
          <a:xfrm>
            <a:off x="5446340" y="1988840"/>
            <a:ext cx="1296144" cy="2808312"/>
          </a:xfrm>
          <a:prstGeom prst="rect">
            <a:avLst/>
          </a:prstGeom>
          <a:noFill/>
          <a:ln>
            <a:noFill/>
          </a:ln>
        </p:spPr>
      </p:pic>
    </p:spTree>
    <p:extLst>
      <p:ext uri="{BB962C8B-B14F-4D97-AF65-F5344CB8AC3E}">
        <p14:creationId xmlns:p14="http://schemas.microsoft.com/office/powerpoint/2010/main" val="291040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81. Döntse </a:t>
            </a:r>
            <a:r>
              <a:rPr lang="hu-HU" dirty="0"/>
              <a:t>el, hogy a személy- és vagyonvédelmi, valamint a magánnyomozói tevékenység szabályairól szóló 2005. évi CXXXIII. törvény rendelkezései szerint az alábbi képen látható vagyonőr formaruhája megfelel-e az előírásoknak</a:t>
            </a:r>
            <a:r>
              <a:rPr lang="hu-HU" dirty="0" smtClean="0"/>
              <a:t>.</a:t>
            </a:r>
            <a:endParaRPr lang="hu-HU" dirty="0"/>
          </a:p>
        </p:txBody>
      </p:sp>
      <p:sp>
        <p:nvSpPr>
          <p:cNvPr id="3" name="Tartalom helye 2"/>
          <p:cNvSpPr>
            <a:spLocks noGrp="1"/>
          </p:cNvSpPr>
          <p:nvPr>
            <p:ph idx="1"/>
          </p:nvPr>
        </p:nvSpPr>
        <p:spPr>
          <a:xfrm>
            <a:off x="1522414" y="5229200"/>
            <a:ext cx="9144000" cy="943000"/>
          </a:xfrm>
        </p:spPr>
        <p:txBody>
          <a:bodyPr>
            <a:normAutofit lnSpcReduction="10000"/>
          </a:bodyPr>
          <a:lstStyle/>
          <a:p>
            <a:pPr lvl="0"/>
            <a:r>
              <a:rPr lang="hu-HU" dirty="0">
                <a:solidFill>
                  <a:srgbClr val="FF0000"/>
                </a:solidFill>
              </a:rPr>
              <a:t>Igen</a:t>
            </a:r>
            <a:r>
              <a:rPr lang="hu-HU" dirty="0"/>
              <a:t> </a:t>
            </a:r>
          </a:p>
          <a:p>
            <a:r>
              <a:rPr lang="hu-HU" dirty="0"/>
              <a:t>Nem</a:t>
            </a:r>
          </a:p>
        </p:txBody>
      </p:sp>
      <p:pic>
        <p:nvPicPr>
          <p:cNvPr id="4" name="Kép 3" descr="PROFINFO TEAM ZRT. - Formaruhák"/>
          <p:cNvPicPr/>
          <p:nvPr/>
        </p:nvPicPr>
        <p:blipFill>
          <a:blip r:embed="rId2">
            <a:extLst>
              <a:ext uri="{28A0092B-C50C-407E-A947-70E740481C1C}">
                <a14:useLocalDpi xmlns:a14="http://schemas.microsoft.com/office/drawing/2010/main" val="0"/>
              </a:ext>
            </a:extLst>
          </a:blip>
          <a:srcRect/>
          <a:stretch>
            <a:fillRect/>
          </a:stretch>
        </p:blipFill>
        <p:spPr bwMode="auto">
          <a:xfrm>
            <a:off x="5158308" y="1988840"/>
            <a:ext cx="1800200" cy="2808312"/>
          </a:xfrm>
          <a:prstGeom prst="rect">
            <a:avLst/>
          </a:prstGeom>
          <a:noFill/>
          <a:ln>
            <a:noFill/>
          </a:ln>
        </p:spPr>
      </p:pic>
    </p:spTree>
    <p:extLst>
      <p:ext uri="{BB962C8B-B14F-4D97-AF65-F5344CB8AC3E}">
        <p14:creationId xmlns:p14="http://schemas.microsoft.com/office/powerpoint/2010/main" val="400429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lgn="just"/>
            <a:r>
              <a:rPr lang="hu-HU" dirty="0" smtClean="0"/>
              <a:t>82. Döntse </a:t>
            </a:r>
            <a:r>
              <a:rPr lang="hu-HU" dirty="0"/>
              <a:t>el, hogy a személy- és vagyonvédelmi, valamint a magánnyomozói tevékenység szabályairól szóló 2005. évi CXXXIII. törvény rendelkezései szerint az alábbi képen látható vagyonőr formaruhája megfelel-e az előírásoknak</a:t>
            </a:r>
            <a:r>
              <a:rPr lang="hu-HU" dirty="0" smtClean="0"/>
              <a:t>.</a:t>
            </a:r>
            <a:endParaRPr lang="hu-HU" dirty="0"/>
          </a:p>
        </p:txBody>
      </p:sp>
      <p:sp>
        <p:nvSpPr>
          <p:cNvPr id="3" name="Tartalom helye 2"/>
          <p:cNvSpPr>
            <a:spLocks noGrp="1"/>
          </p:cNvSpPr>
          <p:nvPr>
            <p:ph idx="1"/>
          </p:nvPr>
        </p:nvSpPr>
        <p:spPr>
          <a:xfrm>
            <a:off x="1522414" y="5085184"/>
            <a:ext cx="9144000" cy="1087016"/>
          </a:xfrm>
        </p:spPr>
        <p:txBody>
          <a:bodyPr/>
          <a:lstStyle/>
          <a:p>
            <a:pPr lvl="0"/>
            <a:r>
              <a:rPr lang="hu-HU" dirty="0">
                <a:solidFill>
                  <a:srgbClr val="FF0000"/>
                </a:solidFill>
              </a:rPr>
              <a:t>Igen </a:t>
            </a:r>
          </a:p>
          <a:p>
            <a:pPr lvl="0"/>
            <a:r>
              <a:rPr lang="hu-HU" dirty="0" smtClean="0"/>
              <a:t>Nem</a:t>
            </a:r>
            <a:endParaRPr lang="hu-HU" dirty="0"/>
          </a:p>
        </p:txBody>
      </p:sp>
      <p:pic>
        <p:nvPicPr>
          <p:cNvPr id="4" name="Kép 3" descr="Képtalálatok a következőre: biztonsági őr egyenruha"/>
          <p:cNvPicPr/>
          <p:nvPr/>
        </p:nvPicPr>
        <p:blipFill>
          <a:blip r:embed="rId2">
            <a:extLst>
              <a:ext uri="{28A0092B-C50C-407E-A947-70E740481C1C}">
                <a14:useLocalDpi xmlns:a14="http://schemas.microsoft.com/office/drawing/2010/main" val="0"/>
              </a:ext>
            </a:extLst>
          </a:blip>
          <a:srcRect/>
          <a:stretch>
            <a:fillRect/>
          </a:stretch>
        </p:blipFill>
        <p:spPr bwMode="auto">
          <a:xfrm>
            <a:off x="5086300" y="1844824"/>
            <a:ext cx="1656184" cy="3024336"/>
          </a:xfrm>
          <a:prstGeom prst="rect">
            <a:avLst/>
          </a:prstGeom>
          <a:noFill/>
          <a:ln>
            <a:noFill/>
          </a:ln>
        </p:spPr>
      </p:pic>
    </p:spTree>
    <p:extLst>
      <p:ext uri="{BB962C8B-B14F-4D97-AF65-F5344CB8AC3E}">
        <p14:creationId xmlns:p14="http://schemas.microsoft.com/office/powerpoint/2010/main" val="316496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lgn="just"/>
            <a:r>
              <a:rPr lang="hu-HU" dirty="0" smtClean="0"/>
              <a:t>83. Döntse </a:t>
            </a:r>
            <a:r>
              <a:rPr lang="hu-HU" dirty="0"/>
              <a:t>el, hogy az alábbi állítás igaz vagy hamis a személy- és vagyonvédelmi, valamint a magánnyomozói tevékenység szabályairól szóló 2005. évi CXXXIII. törvény rendelkezései </a:t>
            </a:r>
            <a:r>
              <a:rPr lang="hu-HU" dirty="0" smtClean="0"/>
              <a:t>tekintetében.</a:t>
            </a:r>
            <a:endParaRPr lang="hu-HU" dirty="0"/>
          </a:p>
        </p:txBody>
      </p:sp>
      <p:sp>
        <p:nvSpPr>
          <p:cNvPr id="3" name="Tartalom helye 2"/>
          <p:cNvSpPr>
            <a:spLocks noGrp="1"/>
          </p:cNvSpPr>
          <p:nvPr>
            <p:ph idx="1"/>
          </p:nvPr>
        </p:nvSpPr>
        <p:spPr/>
        <p:txBody>
          <a:bodyPr>
            <a:normAutofit fontScale="92500"/>
          </a:bodyPr>
          <a:lstStyle/>
          <a:p>
            <a:pPr marL="0" indent="0" algn="just">
              <a:buNone/>
            </a:pPr>
            <a:r>
              <a:rPr lang="hu-HU" dirty="0"/>
              <a:t>„Közterületen vagy nyilvános helyen az 1. § (2) bekezdés </a:t>
            </a:r>
            <a:r>
              <a:rPr lang="hu-HU" i="1" dirty="0"/>
              <a:t>b) </a:t>
            </a:r>
            <a:r>
              <a:rPr lang="hu-HU" dirty="0"/>
              <a:t>pontja szerinti, vagyonőrzési feladatokat ellátó személy (a továbbiakban: vagyonőr) formaruhát visel, amelyen fel kell tüntetni annak a vállalkozásnak a nevét vagy engedélyezett rövidített nevét, amellyel munkaviszonyban áll, továbbá a vagyonőr nevét és a vagyonőr megjelölést. Ha a vagyonőr egyéni vállalkozó vagy egyéni cég, és alvállalkozóként teljesít szolgálatot, a saját formaruháját vagy annak a vállalkozásnak a formaruháját is viselheti, amellyel a feladat ellátására megbízási szerződést kötött.”</a:t>
            </a:r>
          </a:p>
          <a:p>
            <a:pPr marL="0" indent="0">
              <a:buNone/>
            </a:pPr>
            <a:endParaRPr lang="hu-HU" dirty="0"/>
          </a:p>
          <a:p>
            <a:pPr lvl="0"/>
            <a:r>
              <a:rPr lang="hu-HU" dirty="0">
                <a:solidFill>
                  <a:srgbClr val="FF0000"/>
                </a:solidFill>
              </a:rPr>
              <a:t>Igaz</a:t>
            </a:r>
          </a:p>
          <a:p>
            <a:pPr lvl="0"/>
            <a:r>
              <a:rPr lang="hu-HU" dirty="0"/>
              <a:t>Hamis</a:t>
            </a:r>
          </a:p>
          <a:p>
            <a:endParaRPr lang="hu-HU" dirty="0"/>
          </a:p>
        </p:txBody>
      </p:sp>
    </p:spTree>
    <p:extLst>
      <p:ext uri="{BB962C8B-B14F-4D97-AF65-F5344CB8AC3E}">
        <p14:creationId xmlns:p14="http://schemas.microsoft.com/office/powerpoint/2010/main" val="166958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84. Döntse </a:t>
            </a:r>
            <a:r>
              <a:rPr lang="hu-HU" dirty="0"/>
              <a:t>el, hogy a személy- és vagyonvédelmi, valamint a magánnyomozói tevékenység szabályairól szóló 2005. évi CXXXIII. törvény rendelkezései szerint az alábbi képen látható vagyonőr formaruhája megfelel-e az előírásoknak.</a:t>
            </a:r>
          </a:p>
        </p:txBody>
      </p:sp>
      <p:sp>
        <p:nvSpPr>
          <p:cNvPr id="3" name="Tartalom helye 2"/>
          <p:cNvSpPr>
            <a:spLocks noGrp="1"/>
          </p:cNvSpPr>
          <p:nvPr>
            <p:ph idx="1"/>
          </p:nvPr>
        </p:nvSpPr>
        <p:spPr>
          <a:xfrm>
            <a:off x="1522414" y="5085184"/>
            <a:ext cx="9144000" cy="1087016"/>
          </a:xfrm>
        </p:spPr>
        <p:txBody>
          <a:bodyPr/>
          <a:lstStyle/>
          <a:p>
            <a:pPr lvl="0"/>
            <a:r>
              <a:rPr lang="hu-HU" dirty="0"/>
              <a:t>Igen </a:t>
            </a:r>
          </a:p>
          <a:p>
            <a:r>
              <a:rPr lang="hu-HU" dirty="0">
                <a:solidFill>
                  <a:srgbClr val="FF0000"/>
                </a:solidFill>
              </a:rPr>
              <a:t>Nem</a:t>
            </a:r>
          </a:p>
        </p:txBody>
      </p:sp>
      <p:pic>
        <p:nvPicPr>
          <p:cNvPr id="4" name="Kép 3"/>
          <p:cNvPicPr/>
          <p:nvPr/>
        </p:nvPicPr>
        <p:blipFill>
          <a:blip r:embed="rId2" cstate="print">
            <a:extLst>
              <a:ext uri="{28A0092B-C50C-407E-A947-70E740481C1C}">
                <a14:useLocalDpi xmlns:a14="http://schemas.microsoft.com/office/drawing/2010/main" val="0"/>
              </a:ext>
            </a:extLst>
          </a:blip>
          <a:stretch>
            <a:fillRect/>
          </a:stretch>
        </p:blipFill>
        <p:spPr>
          <a:xfrm>
            <a:off x="5230316" y="1988840"/>
            <a:ext cx="1800200" cy="2736304"/>
          </a:xfrm>
          <a:prstGeom prst="rect">
            <a:avLst/>
          </a:prstGeom>
        </p:spPr>
      </p:pic>
    </p:spTree>
    <p:extLst>
      <p:ext uri="{BB962C8B-B14F-4D97-AF65-F5344CB8AC3E}">
        <p14:creationId xmlns:p14="http://schemas.microsoft.com/office/powerpoint/2010/main" val="413236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lgn="just"/>
            <a:r>
              <a:rPr lang="hu-HU" dirty="0" smtClean="0"/>
              <a:t>85. Döntse </a:t>
            </a:r>
            <a:r>
              <a:rPr lang="hu-HU" dirty="0"/>
              <a:t>el, hogy a személy- és vagyonvédelmi, valamint a magánnyomozói tevékenység szabályairól szóló 2005. évi CXXXIII. törvény rendelkezései szerint az alábbi képen látható vagyonőr formaruhája megfelel-e az előírásoknak</a:t>
            </a:r>
            <a:r>
              <a:rPr lang="hu-HU" dirty="0" smtClean="0"/>
              <a:t>.</a:t>
            </a:r>
            <a:endParaRPr lang="hu-HU" dirty="0"/>
          </a:p>
        </p:txBody>
      </p:sp>
      <p:sp>
        <p:nvSpPr>
          <p:cNvPr id="3" name="Tartalom helye 2"/>
          <p:cNvSpPr>
            <a:spLocks noGrp="1"/>
          </p:cNvSpPr>
          <p:nvPr>
            <p:ph idx="1"/>
          </p:nvPr>
        </p:nvSpPr>
        <p:spPr>
          <a:xfrm>
            <a:off x="1522414" y="5157192"/>
            <a:ext cx="9144000" cy="1015008"/>
          </a:xfrm>
        </p:spPr>
        <p:txBody>
          <a:bodyPr/>
          <a:lstStyle/>
          <a:p>
            <a:pPr lvl="0"/>
            <a:r>
              <a:rPr lang="hu-HU" dirty="0"/>
              <a:t>Igen </a:t>
            </a:r>
          </a:p>
          <a:p>
            <a:pPr lvl="0"/>
            <a:r>
              <a:rPr lang="hu-HU" dirty="0" smtClean="0">
                <a:solidFill>
                  <a:srgbClr val="FF0000"/>
                </a:solidFill>
              </a:rPr>
              <a:t>Nem</a:t>
            </a:r>
            <a:endParaRPr lang="hu-HU" dirty="0">
              <a:solidFill>
                <a:srgbClr val="FF0000"/>
              </a:solidFill>
            </a:endParaRPr>
          </a:p>
        </p:txBody>
      </p:sp>
      <p:pic>
        <p:nvPicPr>
          <p:cNvPr id="4" name="Kép 3" descr="Férfi vállapos ing - RAAB Tűz- és Munkavédelmi Szaküzle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6300" y="1916832"/>
            <a:ext cx="2016224" cy="2880320"/>
          </a:xfrm>
          <a:prstGeom prst="rect">
            <a:avLst/>
          </a:prstGeom>
          <a:noFill/>
          <a:ln>
            <a:noFill/>
          </a:ln>
        </p:spPr>
      </p:pic>
    </p:spTree>
    <p:extLst>
      <p:ext uri="{BB962C8B-B14F-4D97-AF65-F5344CB8AC3E}">
        <p14:creationId xmlns:p14="http://schemas.microsoft.com/office/powerpoint/2010/main" val="290765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86. A </a:t>
            </a:r>
            <a:r>
              <a:rPr lang="hu-HU" dirty="0"/>
              <a:t>felsorolásból válassza ki azt, amely az alábbi megállapítást igazzá teszi a személy- és vagyonvédelmi, valamint a magánnyomozói tevékenység szabályairól szóló 2005. évi CXXXIII. törvény rendelkezéseit figyelembe véve</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igazolvánnyal rendelkező személy az igazolvány adataiban, kiadásának feltételeiben bekövetkezett változást a változástól számított …………….. belül köteles bejelenteni a rendőrségnek.”</a:t>
            </a:r>
          </a:p>
          <a:p>
            <a:pPr marL="0" indent="0">
              <a:buNone/>
            </a:pPr>
            <a:endParaRPr lang="hu-HU" dirty="0"/>
          </a:p>
          <a:p>
            <a:pPr lvl="0"/>
            <a:r>
              <a:rPr lang="hu-HU" dirty="0"/>
              <a:t>tizenöt napon</a:t>
            </a:r>
          </a:p>
          <a:p>
            <a:pPr lvl="0"/>
            <a:r>
              <a:rPr lang="hu-HU" dirty="0"/>
              <a:t>tíz napon</a:t>
            </a:r>
          </a:p>
          <a:p>
            <a:pPr lvl="0"/>
            <a:r>
              <a:rPr lang="hu-HU" dirty="0">
                <a:solidFill>
                  <a:srgbClr val="FF0000"/>
                </a:solidFill>
              </a:rPr>
              <a:t>nyolc napon</a:t>
            </a:r>
          </a:p>
          <a:p>
            <a:pPr lvl="0"/>
            <a:r>
              <a:rPr lang="hu-HU" dirty="0"/>
              <a:t>öt napon</a:t>
            </a:r>
          </a:p>
          <a:p>
            <a:endParaRPr lang="hu-HU" dirty="0"/>
          </a:p>
        </p:txBody>
      </p:sp>
    </p:spTree>
    <p:extLst>
      <p:ext uri="{BB962C8B-B14F-4D97-AF65-F5344CB8AC3E}">
        <p14:creationId xmlns:p14="http://schemas.microsoft.com/office/powerpoint/2010/main" val="364216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87. Az </a:t>
            </a:r>
            <a:r>
              <a:rPr lang="hu-HU" dirty="0"/>
              <a:t>alábbi felsorolásból válassza ki azokat a kötelezettségeket, amelyek a személy- és vagyonvédelmi, valamint a magánnyomozói tevékenység szabályairól szóló 2005. évi CXXXIII. törvény rendelkezései szerint a személy- és vagyonőrt terhelik</a:t>
            </a:r>
            <a:r>
              <a:rPr lang="hu-HU" dirty="0" smtClean="0"/>
              <a:t>.</a:t>
            </a:r>
            <a:endParaRPr lang="hu-HU" dirty="0"/>
          </a:p>
        </p:txBody>
      </p:sp>
      <p:sp>
        <p:nvSpPr>
          <p:cNvPr id="3" name="Tartalom helye 2"/>
          <p:cNvSpPr>
            <a:spLocks noGrp="1"/>
          </p:cNvSpPr>
          <p:nvPr>
            <p:ph idx="1"/>
          </p:nvPr>
        </p:nvSpPr>
        <p:spPr>
          <a:xfrm>
            <a:off x="1441363" y="2348880"/>
            <a:ext cx="9144000" cy="3324200"/>
          </a:xfrm>
        </p:spPr>
        <p:txBody>
          <a:bodyPr/>
          <a:lstStyle/>
          <a:p>
            <a:pPr marL="731520" lvl="1" indent="-457200">
              <a:buFont typeface="+mj-lt"/>
              <a:buAutoNum type="alphaLcParenR"/>
            </a:pPr>
            <a:r>
              <a:rPr lang="hu-HU" dirty="0">
                <a:solidFill>
                  <a:srgbClr val="FF0000"/>
                </a:solidFill>
              </a:rPr>
              <a:t>formaruha viselési kötelezettség,</a:t>
            </a:r>
            <a:endParaRPr lang="hu-HU" sz="1800" dirty="0">
              <a:solidFill>
                <a:srgbClr val="FF0000"/>
              </a:solidFill>
            </a:endParaRPr>
          </a:p>
          <a:p>
            <a:pPr marL="731520" lvl="1" indent="-457200">
              <a:buFont typeface="+mj-lt"/>
              <a:buAutoNum type="alphaLcParenR"/>
            </a:pPr>
            <a:r>
              <a:rPr lang="hu-HU" dirty="0"/>
              <a:t>megjelenési kötelezettség,</a:t>
            </a:r>
            <a:endParaRPr lang="hu-HU" sz="1800" dirty="0"/>
          </a:p>
          <a:p>
            <a:pPr marL="731520" lvl="1" indent="-457200">
              <a:buFont typeface="+mj-lt"/>
              <a:buAutoNum type="alphaLcParenR"/>
            </a:pPr>
            <a:r>
              <a:rPr lang="hu-HU" dirty="0">
                <a:solidFill>
                  <a:srgbClr val="FF0000"/>
                </a:solidFill>
              </a:rPr>
              <a:t>adatváltozás bejelentési kötelezettség,</a:t>
            </a:r>
            <a:endParaRPr lang="hu-HU" sz="1800" dirty="0">
              <a:solidFill>
                <a:srgbClr val="FF0000"/>
              </a:solidFill>
            </a:endParaRPr>
          </a:p>
          <a:p>
            <a:pPr marL="731520" lvl="1" indent="-457200">
              <a:buFont typeface="+mj-lt"/>
              <a:buAutoNum type="alphaLcParenR"/>
            </a:pPr>
            <a:r>
              <a:rPr lang="hu-HU" dirty="0">
                <a:solidFill>
                  <a:srgbClr val="FF0000"/>
                </a:solidFill>
              </a:rPr>
              <a:t>vállalkozások nyilvántartás vezetési kötelezettsége,</a:t>
            </a:r>
            <a:endParaRPr lang="hu-HU" sz="1800" dirty="0">
              <a:solidFill>
                <a:srgbClr val="FF0000"/>
              </a:solidFill>
            </a:endParaRPr>
          </a:p>
          <a:p>
            <a:pPr marL="731520" lvl="1" indent="-457200">
              <a:buFont typeface="+mj-lt"/>
              <a:buAutoNum type="alphaLcParenR"/>
            </a:pPr>
            <a:r>
              <a:rPr lang="hu-HU" dirty="0"/>
              <a:t>készenléti kötelezettség,</a:t>
            </a:r>
            <a:endParaRPr lang="hu-HU" sz="1800" dirty="0"/>
          </a:p>
          <a:p>
            <a:pPr marL="731520" lvl="1" indent="-457200">
              <a:buFont typeface="+mj-lt"/>
              <a:buAutoNum type="alphaLcParenR"/>
            </a:pPr>
            <a:r>
              <a:rPr lang="hu-HU" dirty="0">
                <a:solidFill>
                  <a:srgbClr val="FF0000"/>
                </a:solidFill>
              </a:rPr>
              <a:t>szerződéskötési kötelezettség,</a:t>
            </a:r>
            <a:endParaRPr lang="hu-HU" sz="1800" dirty="0">
              <a:solidFill>
                <a:srgbClr val="FF0000"/>
              </a:solidFill>
            </a:endParaRPr>
          </a:p>
          <a:p>
            <a:pPr marL="731520" lvl="1" indent="-457200">
              <a:buFont typeface="+mj-lt"/>
              <a:buAutoNum type="alphaLcParenR"/>
            </a:pPr>
            <a:r>
              <a:rPr lang="hu-HU" dirty="0">
                <a:solidFill>
                  <a:srgbClr val="FF0000"/>
                </a:solidFill>
              </a:rPr>
              <a:t>foglalkozási titoktartási kötelezettség,</a:t>
            </a:r>
            <a:endParaRPr lang="hu-HU" sz="1800" dirty="0">
              <a:solidFill>
                <a:srgbClr val="FF0000"/>
              </a:solidFill>
            </a:endParaRPr>
          </a:p>
          <a:p>
            <a:pPr marL="731520" lvl="1" indent="-457200">
              <a:buFont typeface="+mj-lt"/>
              <a:buAutoNum type="alphaLcParenR"/>
            </a:pPr>
            <a:r>
              <a:rPr lang="hu-HU" dirty="0">
                <a:solidFill>
                  <a:srgbClr val="FF0000"/>
                </a:solidFill>
              </a:rPr>
              <a:t>felhatalmazás, a jogosultság igazolásának kötelezettsége,</a:t>
            </a:r>
            <a:endParaRPr lang="hu-HU" sz="1800" dirty="0">
              <a:solidFill>
                <a:srgbClr val="FF0000"/>
              </a:solidFill>
            </a:endParaRPr>
          </a:p>
          <a:p>
            <a:pPr marL="731520" lvl="1" indent="-457200">
              <a:buFont typeface="+mj-lt"/>
              <a:buAutoNum type="alphaLcParenR"/>
            </a:pPr>
            <a:r>
              <a:rPr lang="hu-HU" dirty="0"/>
              <a:t>lojalitási kötelezettség,</a:t>
            </a:r>
            <a:endParaRPr lang="hu-HU" sz="1800" dirty="0"/>
          </a:p>
          <a:p>
            <a:endParaRPr lang="hu-HU" dirty="0"/>
          </a:p>
        </p:txBody>
      </p:sp>
    </p:spTree>
    <p:extLst>
      <p:ext uri="{BB962C8B-B14F-4D97-AF65-F5344CB8AC3E}">
        <p14:creationId xmlns:p14="http://schemas.microsoft.com/office/powerpoint/2010/main" val="2496670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88. Az </a:t>
            </a:r>
            <a:r>
              <a:rPr lang="hu-HU" dirty="0"/>
              <a:t>alábbi felsorolásból válassza ki azokat a kötelezettségeket, amelyek a személy- és vagyonvédelmi, valamint a magánnyomozói tevékenység szabályairól szóló 2005. évi CXXXIII. törvény rendelkezései szerint a személy- és vagyonőrt </a:t>
            </a:r>
            <a:r>
              <a:rPr lang="hu-HU" b="1" u="sng" dirty="0">
                <a:solidFill>
                  <a:srgbClr val="FF0000"/>
                </a:solidFill>
              </a:rPr>
              <a:t>nem</a:t>
            </a:r>
            <a:r>
              <a:rPr lang="hu-HU" dirty="0"/>
              <a:t> terhelik</a:t>
            </a:r>
            <a:r>
              <a:rPr lang="hu-HU" dirty="0" smtClean="0"/>
              <a:t>.</a:t>
            </a:r>
            <a:endParaRPr lang="hu-HU" dirty="0"/>
          </a:p>
        </p:txBody>
      </p:sp>
      <p:sp>
        <p:nvSpPr>
          <p:cNvPr id="3" name="Tartalom helye 2"/>
          <p:cNvSpPr>
            <a:spLocks noGrp="1"/>
          </p:cNvSpPr>
          <p:nvPr>
            <p:ph idx="1"/>
          </p:nvPr>
        </p:nvSpPr>
        <p:spPr/>
        <p:txBody>
          <a:bodyPr>
            <a:normAutofit fontScale="92500" lnSpcReduction="20000"/>
          </a:bodyPr>
          <a:lstStyle/>
          <a:p>
            <a:pPr lvl="0"/>
            <a:r>
              <a:rPr lang="hu-HU" dirty="0"/>
              <a:t>formaruha viselési kötelezettség,</a:t>
            </a:r>
          </a:p>
          <a:p>
            <a:pPr lvl="0"/>
            <a:r>
              <a:rPr lang="hu-HU" dirty="0">
                <a:solidFill>
                  <a:srgbClr val="FF0000"/>
                </a:solidFill>
              </a:rPr>
              <a:t>megjelenési kötelezettség,</a:t>
            </a:r>
          </a:p>
          <a:p>
            <a:pPr lvl="0"/>
            <a:r>
              <a:rPr lang="hu-HU" dirty="0"/>
              <a:t>adatváltozás bejelentési kötelezettség,</a:t>
            </a:r>
          </a:p>
          <a:p>
            <a:pPr lvl="0"/>
            <a:r>
              <a:rPr lang="hu-HU" dirty="0"/>
              <a:t>vállalkozások nyilvántartás vezetési kötelezettsége,</a:t>
            </a:r>
          </a:p>
          <a:p>
            <a:pPr lvl="0"/>
            <a:r>
              <a:rPr lang="hu-HU" dirty="0">
                <a:solidFill>
                  <a:srgbClr val="FF0000"/>
                </a:solidFill>
              </a:rPr>
              <a:t>készenléti kötelezettség,</a:t>
            </a:r>
          </a:p>
          <a:p>
            <a:pPr lvl="0"/>
            <a:r>
              <a:rPr lang="hu-HU" dirty="0"/>
              <a:t>szerződéskötési kötelezettség,</a:t>
            </a:r>
          </a:p>
          <a:p>
            <a:pPr lvl="0"/>
            <a:r>
              <a:rPr lang="hu-HU" dirty="0"/>
              <a:t>foglalkozási titoktartási kötelezettség,</a:t>
            </a:r>
          </a:p>
          <a:p>
            <a:pPr lvl="0"/>
            <a:r>
              <a:rPr lang="hu-HU" dirty="0"/>
              <a:t>felhatalmazás, a jogosultság igazolásának kötelezettsége,</a:t>
            </a:r>
          </a:p>
          <a:p>
            <a:pPr lvl="0"/>
            <a:r>
              <a:rPr lang="hu-HU" dirty="0">
                <a:solidFill>
                  <a:srgbClr val="FF0000"/>
                </a:solidFill>
              </a:rPr>
              <a:t>lojalitási kötelezettség</a:t>
            </a:r>
            <a:r>
              <a:rPr lang="hu-HU" dirty="0" smtClean="0">
                <a:solidFill>
                  <a:srgbClr val="FF0000"/>
                </a:solidFill>
              </a:rPr>
              <a:t>,</a:t>
            </a:r>
            <a:endParaRPr lang="hu-HU" dirty="0">
              <a:solidFill>
                <a:srgbClr val="FF0000"/>
              </a:solidFill>
            </a:endParaRPr>
          </a:p>
        </p:txBody>
      </p:sp>
    </p:spTree>
    <p:extLst>
      <p:ext uri="{BB962C8B-B14F-4D97-AF65-F5344CB8AC3E}">
        <p14:creationId xmlns:p14="http://schemas.microsoft.com/office/powerpoint/2010/main" val="31933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77788" y="274638"/>
            <a:ext cx="11305256" cy="1020762"/>
          </a:xfrm>
        </p:spPr>
        <p:txBody>
          <a:bodyPr>
            <a:normAutofit/>
          </a:bodyPr>
          <a:lstStyle/>
          <a:p>
            <a:pPr lvl="0"/>
            <a:r>
              <a:rPr lang="hu-HU" sz="2400" dirty="0" smtClean="0"/>
              <a:t>8. Egészítse </a:t>
            </a:r>
            <a:r>
              <a:rPr lang="hu-HU" sz="2400" dirty="0"/>
              <a:t>ki a megadott szavakkal az alábbi szöveget úgy, hogy helyes legyen</a:t>
            </a:r>
            <a:r>
              <a:rPr lang="hu-HU" sz="2400" dirty="0" smtClean="0"/>
              <a:t>.</a:t>
            </a:r>
            <a:endParaRPr lang="hu-HU" sz="2400" dirty="0"/>
          </a:p>
        </p:txBody>
      </p:sp>
      <p:sp>
        <p:nvSpPr>
          <p:cNvPr id="3" name="Tartalom helye 2"/>
          <p:cNvSpPr>
            <a:spLocks noGrp="1"/>
          </p:cNvSpPr>
          <p:nvPr>
            <p:ph idx="1"/>
          </p:nvPr>
        </p:nvSpPr>
        <p:spPr>
          <a:xfrm>
            <a:off x="765820" y="1905000"/>
            <a:ext cx="10513168" cy="4267200"/>
          </a:xfrm>
        </p:spPr>
        <p:txBody>
          <a:bodyPr>
            <a:normAutofit fontScale="92500" lnSpcReduction="10000"/>
          </a:bodyPr>
          <a:lstStyle/>
          <a:p>
            <a:pPr marL="0" indent="0" algn="just">
              <a:buNone/>
            </a:pPr>
            <a:r>
              <a:rPr lang="hu-HU" dirty="0"/>
              <a:t>„E törvény célja, hogy - a közrend, a (1) </a:t>
            </a:r>
            <a:r>
              <a:rPr lang="hu-HU" dirty="0">
                <a:solidFill>
                  <a:srgbClr val="FF0000"/>
                </a:solidFill>
              </a:rPr>
              <a:t>közbiztonság</a:t>
            </a:r>
            <a:r>
              <a:rPr lang="hu-HU" dirty="0"/>
              <a:t> javítása, s ezek részeként a személy- és vagyonvédelem, a bűnmegelőzés (2) </a:t>
            </a:r>
            <a:r>
              <a:rPr lang="hu-HU" dirty="0">
                <a:solidFill>
                  <a:srgbClr val="FF0000"/>
                </a:solidFill>
              </a:rPr>
              <a:t>hatékonyságának</a:t>
            </a:r>
            <a:r>
              <a:rPr lang="hu-HU" dirty="0"/>
              <a:t> fokozása érdekében - erősítse a vállalkozás keretében végzett személy- és vagyonvédelmi, valamint a magánnyomozói szolgáltatás (3) </a:t>
            </a:r>
            <a:r>
              <a:rPr lang="hu-HU" dirty="0">
                <a:solidFill>
                  <a:srgbClr val="FF0000"/>
                </a:solidFill>
              </a:rPr>
              <a:t>törvényességét</a:t>
            </a:r>
            <a:r>
              <a:rPr lang="hu-HU" dirty="0"/>
              <a:t>, és további (4) </a:t>
            </a:r>
            <a:r>
              <a:rPr lang="hu-HU" dirty="0">
                <a:solidFill>
                  <a:srgbClr val="FF0000"/>
                </a:solidFill>
              </a:rPr>
              <a:t>garanciát </a:t>
            </a:r>
            <a:r>
              <a:rPr lang="hu-HU" dirty="0"/>
              <a:t>nyújtson a társadalom számára az e szolgáltatásokat igénybe vevők, illetve az e szolgáltatások gyakorlása során érintettek személyhez fűződő jogai, vagyoni érdekei (5) </a:t>
            </a:r>
            <a:r>
              <a:rPr lang="hu-HU" dirty="0">
                <a:solidFill>
                  <a:srgbClr val="FF0000"/>
                </a:solidFill>
              </a:rPr>
              <a:t>sérthetetlenségére</a:t>
            </a:r>
            <a:r>
              <a:rPr lang="hu-HU" dirty="0"/>
              <a:t> irányuló igényeinek érvényesítéséhez.”</a:t>
            </a:r>
          </a:p>
          <a:p>
            <a:pPr marL="0" indent="0" algn="just">
              <a:buNone/>
            </a:pPr>
            <a:r>
              <a:rPr lang="hu-HU" dirty="0"/>
              <a:t> </a:t>
            </a:r>
          </a:p>
          <a:p>
            <a:pPr marL="0" indent="0" algn="just">
              <a:buNone/>
            </a:pPr>
            <a:r>
              <a:rPr lang="hu-HU" dirty="0"/>
              <a:t>a) hatékonyságának b) garanciát c) sérthetetlenségére d) közbiztonság e) törvényességét</a:t>
            </a:r>
          </a:p>
          <a:p>
            <a:pPr marL="0" indent="0" algn="just">
              <a:buNone/>
            </a:pPr>
            <a:r>
              <a:rPr lang="hu-HU" dirty="0"/>
              <a:t> </a:t>
            </a:r>
          </a:p>
          <a:p>
            <a:pPr marL="0" indent="0" algn="just">
              <a:buNone/>
            </a:pPr>
            <a:r>
              <a:rPr lang="hu-HU" dirty="0">
                <a:solidFill>
                  <a:srgbClr val="FF0000"/>
                </a:solidFill>
              </a:rPr>
              <a:t>Megoldás: 1-d, 2-a, 3-e, 4-b, 5-c</a:t>
            </a:r>
          </a:p>
          <a:p>
            <a:endParaRPr lang="hu-HU" dirty="0"/>
          </a:p>
        </p:txBody>
      </p:sp>
    </p:spTree>
    <p:extLst>
      <p:ext uri="{BB962C8B-B14F-4D97-AF65-F5344CB8AC3E}">
        <p14:creationId xmlns:p14="http://schemas.microsoft.com/office/powerpoint/2010/main" val="168001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89. A </a:t>
            </a:r>
            <a:r>
              <a:rPr lang="hu-HU" dirty="0"/>
              <a:t>felsorolásból válassza ki azt, amely az alábbi megállapítást igazzá teszi a személy- és vagyonvédelmi, valamint a magánnyomozói tevékenység szabályairól szóló 2005. évi CXXXIII. törvény rendelkezéseit figyelembe véve</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 vállalkozás a szerződésekről …………………………. , és e naplót az utolsó bejegyzés napjától számított ……………… megőrzi.”</a:t>
            </a:r>
          </a:p>
          <a:p>
            <a:pPr marL="0" indent="0">
              <a:buNone/>
            </a:pPr>
            <a:endParaRPr lang="hu-HU" dirty="0"/>
          </a:p>
          <a:p>
            <a:pPr lvl="0"/>
            <a:r>
              <a:rPr lang="hu-HU" dirty="0"/>
              <a:t>az elektronikus naplóban nyilvántartást vezet / három évig</a:t>
            </a:r>
          </a:p>
          <a:p>
            <a:pPr lvl="0"/>
            <a:r>
              <a:rPr lang="hu-HU" dirty="0"/>
              <a:t>a naplóban nyilvántartást vezet / három évig</a:t>
            </a:r>
          </a:p>
          <a:p>
            <a:pPr lvl="0"/>
            <a:r>
              <a:rPr lang="hu-HU" dirty="0">
                <a:solidFill>
                  <a:srgbClr val="FF0000"/>
                </a:solidFill>
              </a:rPr>
              <a:t>a naplóban nyilvántartást vezet / öt évig</a:t>
            </a:r>
          </a:p>
          <a:p>
            <a:pPr lvl="0"/>
            <a:r>
              <a:rPr lang="hu-HU" dirty="0"/>
              <a:t>az elektronikus naplóban nyilvántartást vezet / öt évig</a:t>
            </a:r>
          </a:p>
          <a:p>
            <a:pPr marL="0" indent="0">
              <a:buNone/>
            </a:pPr>
            <a:endParaRPr lang="hu-HU" dirty="0"/>
          </a:p>
        </p:txBody>
      </p:sp>
    </p:spTree>
    <p:extLst>
      <p:ext uri="{BB962C8B-B14F-4D97-AF65-F5344CB8AC3E}">
        <p14:creationId xmlns:p14="http://schemas.microsoft.com/office/powerpoint/2010/main" val="94970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lgn="just"/>
            <a:r>
              <a:rPr lang="hu-HU" dirty="0" smtClean="0"/>
              <a:t>90. Az </a:t>
            </a:r>
            <a:r>
              <a:rPr lang="hu-HU" dirty="0"/>
              <a:t>alábbi felsorolásból válassza ki azt, amelyik a személy- és vagyonvédelmi, valamint a magánnyomozói tevékenység szabályairól szóló 2005. évi CXXXIII. törvény rendelkezései szerint a vállalkozások szerződéseit tartalmazó naplóban bekövetkező javítás esetén megfelel az előírásoknak</a:t>
            </a:r>
            <a:r>
              <a:rPr lang="hu-HU" dirty="0" smtClean="0"/>
              <a:t>.</a:t>
            </a:r>
            <a:endParaRPr lang="hu-HU" dirty="0"/>
          </a:p>
        </p:txBody>
      </p:sp>
      <p:sp>
        <p:nvSpPr>
          <p:cNvPr id="3" name="Tartalom helye 2"/>
          <p:cNvSpPr>
            <a:spLocks noGrp="1"/>
          </p:cNvSpPr>
          <p:nvPr>
            <p:ph idx="1"/>
          </p:nvPr>
        </p:nvSpPr>
        <p:spPr>
          <a:xfrm>
            <a:off x="1441363" y="3140968"/>
            <a:ext cx="9144000" cy="3259088"/>
          </a:xfrm>
        </p:spPr>
        <p:txBody>
          <a:bodyPr/>
          <a:lstStyle/>
          <a:p>
            <a:pPr marL="731520" lvl="1" indent="-457200">
              <a:buFont typeface="+mj-lt"/>
              <a:buAutoNum type="alphaLcParenR"/>
            </a:pPr>
            <a:r>
              <a:rPr lang="hu-HU" dirty="0"/>
              <a:t>csak úgy végezhető, hogy az eredetileg rögzített szöveg átírásra kerül,</a:t>
            </a:r>
            <a:endParaRPr lang="hu-HU" sz="1800" dirty="0"/>
          </a:p>
          <a:p>
            <a:pPr marL="731520" lvl="1" indent="-457200">
              <a:buFont typeface="+mj-lt"/>
              <a:buAutoNum type="alphaLcParenR"/>
            </a:pPr>
            <a:r>
              <a:rPr lang="hu-HU" dirty="0"/>
              <a:t>csak úgy végezhető, hogy az eredetileg rögzített szöveg eltüntetésre kerül,</a:t>
            </a:r>
            <a:endParaRPr lang="hu-HU" sz="1800" dirty="0"/>
          </a:p>
          <a:p>
            <a:pPr marL="731520" lvl="1" indent="-457200">
              <a:buFont typeface="+mj-lt"/>
              <a:buAutoNum type="alphaLcParenR"/>
            </a:pPr>
            <a:r>
              <a:rPr lang="hu-HU" dirty="0"/>
              <a:t>csak úgy végezhető, hogy az eredetileg rögzített szöveg nem marad olvasható,</a:t>
            </a:r>
            <a:endParaRPr lang="hu-HU" sz="1800" dirty="0"/>
          </a:p>
          <a:p>
            <a:pPr marL="731520" lvl="1" indent="-457200">
              <a:buFont typeface="+mj-lt"/>
              <a:buAutoNum type="alphaLcParenR"/>
            </a:pPr>
            <a:r>
              <a:rPr lang="hu-HU" dirty="0">
                <a:solidFill>
                  <a:srgbClr val="FF0000"/>
                </a:solidFill>
              </a:rPr>
              <a:t>csak úgy végezhető, hogy az eredetileg rögzített szöveg olvasható maradjon</a:t>
            </a:r>
            <a:r>
              <a:rPr lang="hu-HU" dirty="0" smtClean="0">
                <a:solidFill>
                  <a:srgbClr val="FF0000"/>
                </a:solidFill>
              </a:rPr>
              <a:t>,</a:t>
            </a:r>
            <a:endParaRPr lang="hu-HU" sz="1800" dirty="0">
              <a:solidFill>
                <a:srgbClr val="FF0000"/>
              </a:solidFill>
            </a:endParaRPr>
          </a:p>
        </p:txBody>
      </p:sp>
    </p:spTree>
    <p:extLst>
      <p:ext uri="{BB962C8B-B14F-4D97-AF65-F5344CB8AC3E}">
        <p14:creationId xmlns:p14="http://schemas.microsoft.com/office/powerpoint/2010/main" val="172577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91. Az </a:t>
            </a:r>
            <a:r>
              <a:rPr lang="hu-HU" dirty="0"/>
              <a:t>alábbi felsorolásból válassza ki azokat, amelyek a személy- és vagyonvédelmi, valamint a magánnyomozói tevékenység szabályairól szóló 2005. évi CXXXIII. törvény rendelkezései szerint a vállalkozások szerződéseit tartalmazó naplóban bekövetkező javítás esetén </a:t>
            </a:r>
            <a:r>
              <a:rPr lang="hu-HU" b="1" u="sng" dirty="0" smtClean="0">
                <a:solidFill>
                  <a:srgbClr val="FF0000"/>
                </a:solidFill>
              </a:rPr>
              <a:t>nem</a:t>
            </a:r>
            <a:r>
              <a:rPr lang="hu-HU" b="1" dirty="0"/>
              <a:t> </a:t>
            </a:r>
            <a:r>
              <a:rPr lang="hu-HU" dirty="0" smtClean="0"/>
              <a:t>felelnek </a:t>
            </a:r>
            <a:r>
              <a:rPr lang="hu-HU" dirty="0"/>
              <a:t>meg az előírásoknak</a:t>
            </a:r>
            <a:r>
              <a:rPr lang="hu-HU" dirty="0" smtClean="0"/>
              <a:t>.</a:t>
            </a:r>
            <a:endParaRPr lang="hu-HU" dirty="0"/>
          </a:p>
        </p:txBody>
      </p:sp>
      <p:sp>
        <p:nvSpPr>
          <p:cNvPr id="3" name="Tartalom helye 2"/>
          <p:cNvSpPr>
            <a:spLocks noGrp="1"/>
          </p:cNvSpPr>
          <p:nvPr>
            <p:ph idx="1"/>
          </p:nvPr>
        </p:nvSpPr>
        <p:spPr>
          <a:xfrm>
            <a:off x="1522414" y="3284984"/>
            <a:ext cx="9144000" cy="2887216"/>
          </a:xfrm>
        </p:spPr>
        <p:txBody>
          <a:bodyPr/>
          <a:lstStyle/>
          <a:p>
            <a:pPr marL="731520" lvl="1" indent="-457200">
              <a:buFont typeface="+mj-lt"/>
              <a:buAutoNum type="alphaLcParenR"/>
            </a:pPr>
            <a:r>
              <a:rPr lang="hu-HU" dirty="0">
                <a:solidFill>
                  <a:srgbClr val="FF0000"/>
                </a:solidFill>
              </a:rPr>
              <a:t>csak úgy végezhető, hogy az eredetileg rögzített szöveg átírásra kerül,</a:t>
            </a:r>
            <a:endParaRPr lang="hu-HU" sz="1800" dirty="0">
              <a:solidFill>
                <a:srgbClr val="FF0000"/>
              </a:solidFill>
            </a:endParaRPr>
          </a:p>
          <a:p>
            <a:pPr marL="731520" lvl="1" indent="-457200">
              <a:buFont typeface="+mj-lt"/>
              <a:buAutoNum type="alphaLcParenR"/>
            </a:pPr>
            <a:r>
              <a:rPr lang="hu-HU" dirty="0">
                <a:solidFill>
                  <a:srgbClr val="FF0000"/>
                </a:solidFill>
              </a:rPr>
              <a:t>csak úgy végezhető, hogy az eredetileg rögzített szöveg eltüntetésre kerül,</a:t>
            </a:r>
            <a:endParaRPr lang="hu-HU" sz="1800" dirty="0">
              <a:solidFill>
                <a:srgbClr val="FF0000"/>
              </a:solidFill>
            </a:endParaRPr>
          </a:p>
          <a:p>
            <a:pPr marL="731520" lvl="1" indent="-457200">
              <a:buFont typeface="+mj-lt"/>
              <a:buAutoNum type="alphaLcParenR"/>
            </a:pPr>
            <a:r>
              <a:rPr lang="hu-HU" dirty="0">
                <a:solidFill>
                  <a:srgbClr val="FF0000"/>
                </a:solidFill>
              </a:rPr>
              <a:t>csak úgy végezhető, hogy az eredetileg rögzített szöveg nem marad olvasható,</a:t>
            </a:r>
            <a:endParaRPr lang="hu-HU" sz="1800" dirty="0">
              <a:solidFill>
                <a:srgbClr val="FF0000"/>
              </a:solidFill>
            </a:endParaRPr>
          </a:p>
          <a:p>
            <a:pPr marL="731520" lvl="1" indent="-457200">
              <a:buFont typeface="+mj-lt"/>
              <a:buAutoNum type="alphaLcParenR"/>
            </a:pPr>
            <a:r>
              <a:rPr lang="hu-HU" dirty="0"/>
              <a:t>csak úgy végezhető, hogy az eredetileg rögzített szöveg olvasható maradjon,</a:t>
            </a:r>
            <a:endParaRPr lang="hu-HU" sz="1800" dirty="0"/>
          </a:p>
          <a:p>
            <a:endParaRPr lang="hu-HU" dirty="0"/>
          </a:p>
        </p:txBody>
      </p:sp>
    </p:spTree>
    <p:extLst>
      <p:ext uri="{BB962C8B-B14F-4D97-AF65-F5344CB8AC3E}">
        <p14:creationId xmlns:p14="http://schemas.microsoft.com/office/powerpoint/2010/main" val="120551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92.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 vállalkozás köteles biztosítani, hogy - a szerződéses felek érdekeinek sérelme nélkül - a rendőrség és a jogszabály alapján erre feljogosított más hatóság, illetve - a róla vezetett adatokat illetően - az érintett személy a naplót, a (3) bekezdésben meghatározott nyilvántartási okmányokat megtekinthesse.”</a:t>
            </a:r>
          </a:p>
          <a:p>
            <a:pPr marL="0" indent="0">
              <a:buNone/>
            </a:pPr>
            <a:endParaRPr lang="hu-HU" dirty="0"/>
          </a:p>
          <a:p>
            <a:pPr lvl="0"/>
            <a:r>
              <a:rPr lang="hu-HU" dirty="0">
                <a:solidFill>
                  <a:srgbClr val="FF0000"/>
                </a:solidFill>
              </a:rPr>
              <a:t>Igaz</a:t>
            </a:r>
          </a:p>
          <a:p>
            <a:pPr lvl="0"/>
            <a:r>
              <a:rPr lang="hu-HU" dirty="0"/>
              <a:t>Hamis</a:t>
            </a:r>
          </a:p>
          <a:p>
            <a:pPr marL="0" indent="0">
              <a:buNone/>
            </a:pPr>
            <a:endParaRPr lang="hu-HU" dirty="0"/>
          </a:p>
        </p:txBody>
      </p:sp>
    </p:spTree>
    <p:extLst>
      <p:ext uri="{BB962C8B-B14F-4D97-AF65-F5344CB8AC3E}">
        <p14:creationId xmlns:p14="http://schemas.microsoft.com/office/powerpoint/2010/main" val="170058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93.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 vállalkozás nem köteles biztosítani, hogy - a szerződéses felek érdekeinek sérelme nélkül - a rendőrség és a jogszabály alapján erre feljogosított más hatóság, illetve - a róla vezetett adatokat illetően - az érintett személy a naplót, a (3) bekezdésben meghatározott nyilvántartási okmányokat megtekinthesse.”</a:t>
            </a:r>
          </a:p>
          <a:p>
            <a:pPr marL="0" indent="0">
              <a:buNone/>
            </a:pPr>
            <a:endParaRPr lang="hu-HU" dirty="0"/>
          </a:p>
          <a:p>
            <a:pPr lvl="0"/>
            <a:r>
              <a:rPr lang="hu-HU" dirty="0"/>
              <a:t>Igaz</a:t>
            </a:r>
          </a:p>
          <a:p>
            <a:r>
              <a:rPr lang="hu-HU" dirty="0">
                <a:solidFill>
                  <a:srgbClr val="FF0000"/>
                </a:solidFill>
              </a:rPr>
              <a:t>Hamis</a:t>
            </a:r>
          </a:p>
        </p:txBody>
      </p:sp>
    </p:spTree>
    <p:extLst>
      <p:ext uri="{BB962C8B-B14F-4D97-AF65-F5344CB8AC3E}">
        <p14:creationId xmlns:p14="http://schemas.microsoft.com/office/powerpoint/2010/main" val="331898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lgn="just"/>
            <a:r>
              <a:rPr lang="hu-HU" dirty="0" smtClean="0"/>
              <a:t>94. Döntse </a:t>
            </a:r>
            <a:r>
              <a:rPr lang="hu-HU" dirty="0"/>
              <a:t>el, hogy a személy- és vagyonvédelmi, valamint a magánnyomozói tevékenység szabályairól szóló 2005. évi CXXXIII. törvény rendelkezései tekintetében a személy- és vagyonőr köteles-e a személy- és vagyonőr igazolványát szolgálata teljesítése során magánál tartani</a:t>
            </a:r>
            <a:r>
              <a:rPr lang="hu-HU" dirty="0" smtClean="0"/>
              <a:t>.</a:t>
            </a:r>
            <a:endParaRPr lang="hu-HU" dirty="0"/>
          </a:p>
        </p:txBody>
      </p:sp>
      <p:sp>
        <p:nvSpPr>
          <p:cNvPr id="3" name="Tartalom helye 2"/>
          <p:cNvSpPr>
            <a:spLocks noGrp="1"/>
          </p:cNvSpPr>
          <p:nvPr>
            <p:ph idx="1"/>
          </p:nvPr>
        </p:nvSpPr>
        <p:spPr>
          <a:xfrm>
            <a:off x="1522414" y="4221088"/>
            <a:ext cx="9144000" cy="1951112"/>
          </a:xfrm>
        </p:spPr>
        <p:txBody>
          <a:bodyPr/>
          <a:lstStyle/>
          <a:p>
            <a:pPr lvl="0"/>
            <a:r>
              <a:rPr lang="hu-HU" dirty="0">
                <a:solidFill>
                  <a:srgbClr val="FF0000"/>
                </a:solidFill>
              </a:rPr>
              <a:t>igen</a:t>
            </a:r>
          </a:p>
          <a:p>
            <a:pPr lvl="0"/>
            <a:r>
              <a:rPr lang="hu-HU" dirty="0" smtClean="0"/>
              <a:t>nem</a:t>
            </a:r>
            <a:endParaRPr lang="hu-HU" dirty="0"/>
          </a:p>
        </p:txBody>
      </p:sp>
    </p:spTree>
    <p:extLst>
      <p:ext uri="{BB962C8B-B14F-4D97-AF65-F5344CB8AC3E}">
        <p14:creationId xmlns:p14="http://schemas.microsoft.com/office/powerpoint/2010/main" val="311636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r>
              <a:rPr lang="hu-HU" dirty="0" smtClean="0"/>
              <a:t>95. Döntse </a:t>
            </a:r>
            <a:r>
              <a:rPr lang="hu-HU" dirty="0"/>
              <a:t>el, hogy a személy- és vagyonvédelmi, valamint a magánnyomozói tevékenység szabályairól szóló 2005. évi CXXXIII. törvény rendelkezései tekintetében a személy- és vagyonőr köteles-e a vezetői engedélyét szolgálata teljesítése során minden esetben magánál tartani</a:t>
            </a:r>
            <a:r>
              <a:rPr lang="hu-HU" dirty="0" smtClean="0"/>
              <a:t>.</a:t>
            </a:r>
            <a:endParaRPr lang="hu-HU" dirty="0"/>
          </a:p>
        </p:txBody>
      </p:sp>
      <p:sp>
        <p:nvSpPr>
          <p:cNvPr id="3" name="Tartalom helye 2"/>
          <p:cNvSpPr>
            <a:spLocks noGrp="1"/>
          </p:cNvSpPr>
          <p:nvPr>
            <p:ph idx="1"/>
          </p:nvPr>
        </p:nvSpPr>
        <p:spPr>
          <a:xfrm>
            <a:off x="1522414" y="4941168"/>
            <a:ext cx="9144000" cy="1231032"/>
          </a:xfrm>
        </p:spPr>
        <p:txBody>
          <a:bodyPr/>
          <a:lstStyle/>
          <a:p>
            <a:pPr lvl="0"/>
            <a:r>
              <a:rPr lang="hu-HU" dirty="0"/>
              <a:t>igen</a:t>
            </a:r>
          </a:p>
          <a:p>
            <a:pPr lvl="0"/>
            <a:r>
              <a:rPr lang="hu-HU" dirty="0" smtClean="0">
                <a:solidFill>
                  <a:srgbClr val="FF0000"/>
                </a:solidFill>
              </a:rPr>
              <a:t>nem</a:t>
            </a:r>
            <a:endParaRPr lang="hu-HU" dirty="0">
              <a:solidFill>
                <a:srgbClr val="FF0000"/>
              </a:solidFill>
            </a:endParaRPr>
          </a:p>
        </p:txBody>
      </p:sp>
    </p:spTree>
    <p:extLst>
      <p:ext uri="{BB962C8B-B14F-4D97-AF65-F5344CB8AC3E}">
        <p14:creationId xmlns:p14="http://schemas.microsoft.com/office/powerpoint/2010/main" val="2286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lvl="0" algn="just"/>
            <a:r>
              <a:rPr lang="hu-HU" dirty="0" smtClean="0"/>
              <a:t>96. A </a:t>
            </a:r>
            <a:r>
              <a:rPr lang="hu-HU" dirty="0"/>
              <a:t>felsorolásból válassza ki azt, amely az alábbi megállapítást igazzá teszi a személy- és vagyonvédelmi, valamint a magánnyomozói tevékenység szabályairól szóló 2005. évi CXXXIII. törvény rendelkezéseit figyelembe véve</a:t>
            </a:r>
            <a:r>
              <a:rPr lang="hu-HU" dirty="0" smtClean="0"/>
              <a:t>.</a:t>
            </a:r>
            <a:endParaRPr lang="hu-HU" dirty="0"/>
          </a:p>
        </p:txBody>
      </p:sp>
      <p:sp>
        <p:nvSpPr>
          <p:cNvPr id="3" name="Tartalom helye 2"/>
          <p:cNvSpPr>
            <a:spLocks noGrp="1"/>
          </p:cNvSpPr>
          <p:nvPr>
            <p:ph idx="1"/>
          </p:nvPr>
        </p:nvSpPr>
        <p:spPr/>
        <p:txBody>
          <a:bodyPr/>
          <a:lstStyle/>
          <a:p>
            <a:pPr marL="0" indent="0" algn="just">
              <a:buNone/>
            </a:pPr>
            <a:r>
              <a:rPr lang="hu-HU" dirty="0"/>
              <a:t>„Személy- és vagyonvédelmi tevékenységet személyesen végző természetes személy ilyen szolgáltatást - egybefüggően - legfeljebb ……………….. időtartamban nyújthat.”</a:t>
            </a:r>
          </a:p>
          <a:p>
            <a:pPr marL="0" indent="0">
              <a:buNone/>
            </a:pPr>
            <a:endParaRPr lang="hu-HU" dirty="0"/>
          </a:p>
          <a:p>
            <a:pPr lvl="0"/>
            <a:r>
              <a:rPr lang="hu-HU" dirty="0"/>
              <a:t>12 óra</a:t>
            </a:r>
          </a:p>
          <a:p>
            <a:pPr lvl="0"/>
            <a:r>
              <a:rPr lang="hu-HU" dirty="0">
                <a:solidFill>
                  <a:srgbClr val="FF0000"/>
                </a:solidFill>
              </a:rPr>
              <a:t>24 óra</a:t>
            </a:r>
          </a:p>
          <a:p>
            <a:pPr lvl="0"/>
            <a:r>
              <a:rPr lang="hu-HU" dirty="0"/>
              <a:t>36 óra</a:t>
            </a:r>
          </a:p>
          <a:p>
            <a:pPr lvl="0"/>
            <a:r>
              <a:rPr lang="hu-HU" dirty="0"/>
              <a:t>48 óra</a:t>
            </a:r>
          </a:p>
          <a:p>
            <a:endParaRPr lang="hu-HU" dirty="0"/>
          </a:p>
        </p:txBody>
      </p:sp>
    </p:spTree>
    <p:extLst>
      <p:ext uri="{BB962C8B-B14F-4D97-AF65-F5344CB8AC3E}">
        <p14:creationId xmlns:p14="http://schemas.microsoft.com/office/powerpoint/2010/main" val="59698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lvl="0"/>
            <a:r>
              <a:rPr lang="hu-HU" dirty="0" smtClean="0"/>
              <a:t>97. Egészítse </a:t>
            </a:r>
            <a:r>
              <a:rPr lang="hu-HU" dirty="0"/>
              <a:t>ki a megadott szavakkal az alábbi szöveget úgy, hogy helyes legyen</a:t>
            </a:r>
            <a:r>
              <a:rPr lang="hu-HU" dirty="0" smtClean="0"/>
              <a:t>.</a:t>
            </a:r>
            <a:endParaRPr lang="hu-HU" dirty="0"/>
          </a:p>
        </p:txBody>
      </p:sp>
      <p:sp>
        <p:nvSpPr>
          <p:cNvPr id="3" name="Tartalom helye 2"/>
          <p:cNvSpPr>
            <a:spLocks noGrp="1"/>
          </p:cNvSpPr>
          <p:nvPr>
            <p:ph idx="1"/>
          </p:nvPr>
        </p:nvSpPr>
        <p:spPr/>
        <p:txBody>
          <a:bodyPr>
            <a:normAutofit/>
          </a:bodyPr>
          <a:lstStyle/>
          <a:p>
            <a:pPr marL="0" indent="0">
              <a:buNone/>
            </a:pPr>
            <a:r>
              <a:rPr lang="hu-HU" dirty="0"/>
              <a:t>„Az e törvény hatálya alá tartozó tevékenységet végző személyt foglalkozási (</a:t>
            </a:r>
            <a:r>
              <a:rPr lang="hu-HU" dirty="0" err="1"/>
              <a:t>hivatásbeli</a:t>
            </a:r>
            <a:r>
              <a:rPr lang="hu-HU" dirty="0"/>
              <a:t>) (1) ……………………. kötelezettség terheli e tevékenység végzésének (2) ………………… alatt és annak megszűnését követően is minden olyan (3) ……………………., adatot illetően, amelyről a szerződés (4) ………………. során szerzett tudomást.”</a:t>
            </a:r>
          </a:p>
          <a:p>
            <a:pPr marL="0" indent="0">
              <a:buNone/>
            </a:pPr>
            <a:r>
              <a:rPr lang="hu-HU" dirty="0"/>
              <a:t> </a:t>
            </a:r>
          </a:p>
          <a:p>
            <a:pPr marL="0" indent="0">
              <a:buNone/>
            </a:pPr>
            <a:r>
              <a:rPr lang="hu-HU" dirty="0"/>
              <a:t>a) titoktartási b) tényt c) tartama d) teljesítése </a:t>
            </a:r>
          </a:p>
          <a:p>
            <a:pPr marL="0" indent="0">
              <a:buNone/>
            </a:pPr>
            <a:endParaRPr lang="hu-HU" dirty="0"/>
          </a:p>
          <a:p>
            <a:pPr marL="0" indent="0">
              <a:buNone/>
            </a:pPr>
            <a:r>
              <a:rPr lang="hu-HU" dirty="0">
                <a:solidFill>
                  <a:srgbClr val="FF0000"/>
                </a:solidFill>
              </a:rPr>
              <a:t>Megoldás: 1-a, 2-c, 3-b, 4-d, </a:t>
            </a:r>
          </a:p>
          <a:p>
            <a:endParaRPr lang="hu-HU" dirty="0"/>
          </a:p>
        </p:txBody>
      </p:sp>
    </p:spTree>
    <p:extLst>
      <p:ext uri="{BB962C8B-B14F-4D97-AF65-F5344CB8AC3E}">
        <p14:creationId xmlns:p14="http://schemas.microsoft.com/office/powerpoint/2010/main" val="260914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pPr lvl="0"/>
            <a:r>
              <a:rPr lang="hu-HU" dirty="0" smtClean="0"/>
              <a:t>98. Döntse </a:t>
            </a:r>
            <a:r>
              <a:rPr lang="hu-HU" dirty="0"/>
              <a:t>el, hogy az alábbi állítás igaz vagy hamis a személy- és vagyonvédelmi, valamint a magánnyomozói tevékenység szabályairól szóló 2005. évi CXXXIII. törvény rendelkezései tekintetében</a:t>
            </a:r>
            <a:r>
              <a:rPr lang="hu-HU" dirty="0" smtClean="0"/>
              <a:t>.</a:t>
            </a:r>
            <a:endParaRPr lang="hu-HU" dirty="0"/>
          </a:p>
        </p:txBody>
      </p:sp>
      <p:sp>
        <p:nvSpPr>
          <p:cNvPr id="3" name="Tartalom helye 2"/>
          <p:cNvSpPr>
            <a:spLocks noGrp="1"/>
          </p:cNvSpPr>
          <p:nvPr>
            <p:ph idx="1"/>
          </p:nvPr>
        </p:nvSpPr>
        <p:spPr/>
        <p:txBody>
          <a:bodyPr/>
          <a:lstStyle/>
          <a:p>
            <a:pPr marL="0" indent="0">
              <a:buNone/>
            </a:pPr>
            <a:r>
              <a:rPr lang="hu-HU" dirty="0"/>
              <a:t>„Az e törvény hatálya alá tartozó tevékenység személyes végzésekor a tevékenységet végző személy az igazolványát (személy- és vagyonőr igazolványát) köteles magánál tartani és a hatósági ellenőrzéskor azt bemutatni.”</a:t>
            </a:r>
          </a:p>
          <a:p>
            <a:pPr marL="0" indent="0">
              <a:buNone/>
            </a:pPr>
            <a:endParaRPr lang="hu-HU" dirty="0"/>
          </a:p>
          <a:p>
            <a:pPr lvl="0"/>
            <a:r>
              <a:rPr lang="hu-HU" dirty="0">
                <a:solidFill>
                  <a:srgbClr val="FF0000"/>
                </a:solidFill>
              </a:rPr>
              <a:t>Igaz</a:t>
            </a:r>
          </a:p>
          <a:p>
            <a:pPr lvl="0"/>
            <a:r>
              <a:rPr lang="hu-HU" dirty="0"/>
              <a:t>Hamis</a:t>
            </a:r>
          </a:p>
          <a:p>
            <a:endParaRPr lang="hu-HU" dirty="0"/>
          </a:p>
        </p:txBody>
      </p:sp>
    </p:spTree>
    <p:extLst>
      <p:ext uri="{BB962C8B-B14F-4D97-AF65-F5344CB8AC3E}">
        <p14:creationId xmlns:p14="http://schemas.microsoft.com/office/powerpoint/2010/main" val="81013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ábla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Office_9529475_TF02804846_TF02804846.potx" id="{CE152ABB-4FC1-4E07-BE13-525B9C646147}" vid="{FAB8E91B-AC12-4AFF-A512-88C71DB404BE}"/>
    </a:ext>
  </a:extLst>
</a:theme>
</file>

<file path=ppt/theme/theme2.xml><?xml version="1.0" encoding="utf-8"?>
<a:theme xmlns:a="http://schemas.openxmlformats.org/drawingml/2006/main" name="Office-téma">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tf02804846_win32</Template>
  <TotalTime>873</TotalTime>
  <Words>22972</Words>
  <Application>Microsoft Office PowerPoint</Application>
  <PresentationFormat>Egyéni</PresentationFormat>
  <Paragraphs>2166</Paragraphs>
  <Slides>309</Slides>
  <Notes>2</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309</vt:i4>
      </vt:variant>
    </vt:vector>
  </HeadingPairs>
  <TitlesOfParts>
    <vt:vector size="316" baseType="lpstr">
      <vt:lpstr>Arial</vt:lpstr>
      <vt:lpstr>Calibri</vt:lpstr>
      <vt:lpstr>Consolas</vt:lpstr>
      <vt:lpstr>Corbel</vt:lpstr>
      <vt:lpstr>Times New Roman</vt:lpstr>
      <vt:lpstr>Wingdings</vt:lpstr>
      <vt:lpstr>Tábla 16x9</vt:lpstr>
      <vt:lpstr>Személy- és vagyonőr szakmai képzés  Programkövetelmény azonosító száma: 10323009   E/2020/000318 </vt:lpstr>
      <vt:lpstr>1. Válassza ki az alábbi jogszabályok közül azt, amelyik a személy- és vagyonvédelmi, valamint a magánnyomozói tevékenységet szabályozza.</vt:lpstr>
      <vt:lpstr>2. Válasza ki hogy a 2005. évi CXXXIII. tv. miről szól és mit szabályoz.</vt:lpstr>
      <vt:lpstr>  3. Párosítsa a jogszabályok számát a jogszabályok címével</vt:lpstr>
      <vt:lpstr>4. Válassza ki az alábbi jogszabályok közül azt, amelyik a személy- és vagyonvédelmi, valamint a magánnyomozói tevékenység szabályairól szóló 2005. évi CXXXIII. törvény végrehajtásáról rendelkezik.</vt:lpstr>
      <vt:lpstr>5. Válassza ki az alábbi jogszabályok közül azokat a jogszabályokat, amelyek a személy és vagyonőr jogszabályoknak megfelelő munkavégzésére hatást gyakorolnak.</vt:lpstr>
      <vt:lpstr>6. Az alábbi lehetőségek közül válassza ki azt a megoldást ami igazzá teszi az alábbi jogszabályt </vt:lpstr>
      <vt:lpstr>7. Az alábbi állítások közül válassza ki azt, amelyik a személy- és vagyonvédelmi, valamint a magánnyomozói tevékenység szabályairól szóló 2005. évi CXXXIII. törvénynek a célját fogalmazza meg.</vt:lpstr>
      <vt:lpstr>8. Egészítse ki a megadott szavakkal az alábbi szöveget úgy, hogy helyes legyen.</vt:lpstr>
      <vt:lpstr>9. Döntse el hogy az alábbi megfogalmazás igaz vagy hamis a személy- és vagyonvédelmi, valamint a magánnyomozói tevékenység szabályairól szóló 2005. évi CXXXIII. törvénynek a céljára. </vt:lpstr>
      <vt:lpstr>10. Az alábbi állítások közül válassza ki azt, amelyik a személy- és vagyonvédelmi, valamint a magánnyomozói tevékenység szabályairól szóló 2005. évi CXXXIII. törvénynek a célját pontosan fogalmazza meg.</vt:lpstr>
      <vt:lpstr>11. Döntse el hogy az alábbi megfogalmazás igaz vagy hamis a személy- és vagyonvédelmi, valamint a magánnyomozói tevékenység szabályairól szóló 2005. évi CXXXIII. törvénynek a céljára.</vt:lpstr>
      <vt:lpstr>12. Döntse el hogy az alábbi megfogalmazás igaz vagy hamis a személy- és vagyonvédelmi, valamint a magánnyomozói tevékenység szabályairól szóló 2005. évi CXXXIII. törvénynek a céljára.</vt:lpstr>
      <vt:lpstr>13. Válassza ki az alábbi felsorolásból melyekre terjed ki a személy- és vagyonvédelmi, valamint a magánnyomozói tevékenység szabályairól szóló 2005. évi CXXXIII. törvény hatálya.</vt:lpstr>
      <vt:lpstr>14. Egészítse ki úgy az alábbi szövegrészt a megadott lehetőségek közül, hogy igaz legyen.</vt:lpstr>
      <vt:lpstr>15. Válassza ki az alábbi felsorolásból, hogy a személy- és vagyonvédelmi, valamint a magánnyomozói tevékenység szabályairól szóló 2005. évi CXXXIII. törvény alkalmazásában személy- és vagyonvédelmi tevékenységnek mi minősül. </vt:lpstr>
      <vt:lpstr>16. Egészítse ki úgy az alábbi szövegrészt a megadott lehetőségek közül, hogy igaz legyen.</vt:lpstr>
      <vt:lpstr>17. A felsorolt állítások betűjelét írja a megfelelő helyre.</vt:lpstr>
      <vt:lpstr>18. Válassza ki az alábbi felsorolásból, hogy a személy- és vagyonvédelmi, valamint a magánnyomozói tevékenység szabályairól szóló 2005. évi CXXXIII. törvény alkalmazásában személy- és vagyonvédelmi tevékenységnek mi nem minősül.</vt:lpstr>
      <vt:lpstr>19. Válassza ki az alábbi felsorolásból, hogy melyekre nem terjed ki a személy- és vagyonvédelmi, valamint a magánnyomozói tevékenység szabályairól szóló 2005. évi CXXXIII. törvény hatálya.</vt:lpstr>
      <vt:lpstr>20. Az alábbi felsorolásból válassza ki azokat a szakképesítéseket, amellyel személy és vagyonvédelmi tevékenységet lehet végezni.</vt:lpstr>
      <vt:lpstr>21. Az alábbi felsorolásból válassza ki azokat a szakképesítéseket, amellyel személy és vagyonvédelmi tevékenységet nem lehet végezni.</vt:lpstr>
      <vt:lpstr>22. A személy és vagyonvédelmi tevékenységeket párosítsa a megfelelő képpel.</vt:lpstr>
      <vt:lpstr>23. Válassza ki, hogy az alábbi képek közül melyiken végeznek személy és vagyonőri tevékenységet.</vt:lpstr>
      <vt:lpstr>24. Az alábbi képen látható tevékenység személy és vagyonvédelmi tevékenységnek minősül-e?</vt:lpstr>
      <vt:lpstr>25. Az alábbi képen látható tevékenység személy és vagyonvédelmi tevékenységnek minősül-e?</vt:lpstr>
      <vt:lpstr>26. Az alábbi képen látható tevékenység személy és vagyonvédelmi tevékenységnek minősül-e?</vt:lpstr>
      <vt:lpstr>27. A felsorolt tevékenységek közül válassza ki, hogy mi minősül a személy- és vagyonvédelmi, valamint a magánnyomozói tevékenység szabályairól szóló 2005. évi CXXXIII. törvény alkalmazásában tervező-szerelő tevékenységnek</vt:lpstr>
      <vt:lpstr>28. A felsorolt tevékenységek közül válassza ki, hogy mi nem minősül a személy- és vagyonvédelmi, valamint a magánnyomozói tevékenység szabályairól szóló 2005. évi CXXXIII. törvény alkalmazásában tervező-szerelő tevékenységnek.</vt:lpstr>
      <vt:lpstr>29. Döntse el, hogy az alábbi megfogalmazás igaz vagy hamis a személy- és vagyonvédelmi, valamint a magánnyomozói tevékenység szabályairól szóló 2005. évi CXXXIII. törvényben szabályozott tervező-szerelő tevékenységre.</vt:lpstr>
      <vt:lpstr>30. Döntse el, hogy az alábbi megfogalmazás igaz vagy hamis a személy- és vagyonvédelmi, valamint a magánnyomozói tevékenység szabályairól szóló 2005. évi CXXXIII. törvényben szabályozott tervező-szerelő tevékenységre.</vt:lpstr>
      <vt:lpstr>31. Válassza ki, hogy az alábbi képek közül melyiken végeznek tervező-szerelő tevékenység a személy- és vagyonvédelmi, valamint a magánnyomozói tevékenység szabályairól szóló 2005. évi CXXXIII. törvény vonatkozásában.</vt:lpstr>
      <vt:lpstr>32. Az alábbi felsorolásból válassza ki, hogy a személy- és vagyonvédelmi, valamint a magánnyomozói tevékenység szabályairól szóló 2005. évi CXXXIII. törvényben szabályozott tervező-szerelő tevékenységet, melyik végzettséggel lehet végezni.</vt:lpstr>
      <vt:lpstr>32. Az alábbi felsorolásból válassza ki, hogy a személy- és vagyonvédelmi, valamint a magánnyomozói tevékenység szabályairól szóló 2005. évi CXXXIII. törvény értelmében vállalkozás keretében végzett személy- és vagyonvédelmi tevékenységhez milyen engedélyre van szükség.</vt:lpstr>
      <vt:lpstr>34. Az alábbi felsorolásból válassza ki, hogy a személy- és vagyonvédelmi, valamint a magánnyomozói tevékenység szabályairól szóló 2005. évi CXXXIII. törvény értelmében vállalkozás keretében végzett személy- és vagyonvédelmi tevékenységhez szükséges működési engedélyt melyik szerv állítja ki.</vt:lpstr>
      <vt:lpstr>35. Az alábbi felsorolásból válassza ki, hogy a személy- és vagyonvédelmi, valamint a magánnyomozói tevékenység szabályairól szóló 2005. évi CXXXIII. törvény hatálya alá tartozó tevékenységek személyes végzéséhez milyen okmány szükséges.</vt:lpstr>
      <vt:lpstr>36. Az alábbi felsorolásból válassza ki, hogy a személy- és vagyonvédelmi, valamint a magánnyomozói tevékenység szabályairól szóló 2005. évi CXXXIII. törvény hatálya alá tartozó tevékenységek személyes végzéséhez szükséges személy- és vagyonőri igazolványt melyik szerv állítja ki.</vt:lpstr>
      <vt:lpstr>37. Az alábbi válaszok közül válassza ki a jó megoldást, hogy az állítás igaz legyen.</vt:lpstr>
      <vt:lpstr>38. Az alábbi felsorolásból válassza ki, hogy a személy- és vagyonőr igazolvány kiállításához mely feltételekre van szükség.</vt:lpstr>
      <vt:lpstr>39. Az alábbi képekből válassza ki, hogy a személy- és vagyonőr igazolvány kiállításához mely feltételekre van szükség.</vt:lpstr>
      <vt:lpstr>40. Az alábbi felsorolásból válassza ki, hogy a személy- és vagyonőr igazolvány kiállításához mely feltételekre nincs szükség.</vt:lpstr>
      <vt:lpstr>41. Válassza ki az alábbi felsorolásból, hogy a személy- és vagyonvédelmi igazolványt milyen időtartamra lehet kiadni.</vt:lpstr>
      <vt:lpstr>42. Az alábbi felsorolásból válassza ki, hogy a személy- és vagyonvédelmi, valamint a magánnyomozói tevékenység szabályairól szóló 2005. évi CXXXIII. törvény a személy- és vagyonvédelmi igazolvány meghosszabbításáról miként rendelkezik.</vt:lpstr>
      <vt:lpstr>43. Válassza ki az alábbi felsorolásból, hogy a működési engedély milyen időtartamra lehet kiadni.</vt:lpstr>
      <vt:lpstr>44. Az alábbi felsorolásból válassza ki, hogy a személy- és vagyonvédelmi, valamint a magánnyomozói tevékenység szabályairól szóló 2005. évi CXXXIII. törvény a működési engedély meghosszabbításáról miként rendelkezik.</vt:lpstr>
      <vt:lpstr>45. Döntse el, hogy az alábbi megfogalmazás igaz vagy hamis.</vt:lpstr>
      <vt:lpstr>46. Döntse el, hogy az alábbi megfogalmazás igaz vagy hamis.</vt:lpstr>
      <vt:lpstr>47. Döntse el, hogy az alábbi megfogalmazás igaz vagy hamis. </vt:lpstr>
      <vt:lpstr>48. Válassza ki a helyes választ. </vt:lpstr>
      <vt:lpstr>49. A felsorolásból válassza ki azt, amely az alábbi megállapítást igazzá teszi. </vt:lpstr>
      <vt:lpstr> 50. Döntse el, hogy az alábbi állítás igaz vagy hamis. </vt:lpstr>
      <vt:lpstr> 51. Döntse el, hogy az alábbi állítás igaz vagy hamis. </vt:lpstr>
      <vt:lpstr>52. Döntse el, hogy az alábbi állítás igaz vagy hamis. </vt:lpstr>
      <vt:lpstr>53. Döntse el, hogy az alábbi állítás igaz vagy hamis. </vt:lpstr>
      <vt:lpstr>54. Egészítse ki a megadott szavakkal az alábbi szöveget úgy, hogy helyes legyen. </vt:lpstr>
      <vt:lpstr>55. Egészítse ki a megadott szavakkal az alábbi szöveget úgy, hogy helyes legyen. A lehetőségek közül kettő nem tartozik sehova. </vt:lpstr>
      <vt:lpstr>56. Az alábbi felsorolásból válassza ki, hogy a személy- és vagyonvédelmi, valamint a magánnyomozói tevékenység szabályairól szóló 2005. évi CXXXIII. törvény rendelkezései szerint a Rendőrség miről vezet nyilvántartást.</vt:lpstr>
      <vt:lpstr>57. Az alábbi felsorolásból válassza ki, hogy a személy- és vagyonvédelmi, valamint a magánnyomozói tevékenység szabályairól szóló 2005. évi CXXXIII. törvény rendelkezései szerint a Rendőrség az általa nyilvántartott adatokat meddig tarthatja nyilván.</vt:lpstr>
      <vt:lpstr>58. Döntse el, hogy az alábbi állítás igaz vagy hamis a személy- és vagyonvédelmi, valamint a magánnyomozói tevékenység szabályairól szóló 2005. évi CXXXIII. törvény rendelkezései tekintetében.</vt:lpstr>
      <vt:lpstr>59. Döntse el, hogy az alábbi állítás igaz vagy hamis a személy- és vagyonvédelmi, valamint a magánnyomozói tevékenység szabályairól szóló 2005. évi CXXXIII. törvény rendelkezései tekintetében.</vt:lpstr>
      <vt:lpstr>60. Az alábbi felsorolásból válassza ki, hogy a személy- és vagyonvédelmi, valamint a magánnyomozói tevékenység szabályairól szóló 2005. évi CXXXIII. törvény rendelkezései szerint a Rendőrség felügyeleti bírsággal sújtott vállalkozások adatait meddig tartja nyilván.</vt:lpstr>
      <vt:lpstr>61. Az alábbi felsorolásból válassza ki, hogy a személy- és vagyonvédelmi, valamint a magánnyomozói tevékenység szabályairól szóló 2005. évi CXXXIII. törvény rendelkezései szerint a Rendőrség mit ellenőrizhet.</vt:lpstr>
      <vt:lpstr>62. Az alábbi felsorolásból válassza ki, hogy a személy- és vagyonvédelmi, valamint a magánnyomozói tevékenység szabályairól szóló 2005. évi CXXXIII. törvény rendelkezései szerint a Rendőrség ellenőrzési jogköre mire nem terjed ki.</vt:lpstr>
      <vt:lpstr>63. Az alábbi felsorolásból válassza ki, hogy a személy- és vagyonvédelmi, valamint a magánnyomozói tevékenység szabályairól szóló 2005. évi CXXXIII. törvény rendelkezései szerint a Rendőrségnek milyen gyakorisággal kell végeznie az ellenőrzési feladatait.</vt:lpstr>
      <vt:lpstr>64. Az alábbi felsorolásból válassza ki, hogy a személy- és vagyonvédelmi, valamint a magánnyomozói tevékenység szabályairól szóló 2005. évi CXXXIII. törvény rendelkezései szerint a rendőrség haladéktalanul, de legkésőbb a tudomásra jutástól számított nyolc napon belül a működési engedélyt milyen esetben vonhatja vissza (visszavonja).</vt:lpstr>
      <vt:lpstr>65. Az alábbi felsorolásból válassza ki, hogy a személy- és vagyonvédelmi, valamint a magánnyomozói tevékenység szabályairól szóló 2005. évi CXXXIII. törvény rendelkezései szerint a rendőrség haladéktalanul, de legkésőbb a tudomásra jutástól számított nyolc napon belül a személy- és vagyonőr igazolványt milyen esetben vonhatja vissza (visszavonja).</vt:lpstr>
      <vt:lpstr>66. Az alábbi felsorolásból válassza ki, hogy a személy- és vagyonvédelmi, valamint a magánnyomozói tevékenység szabályairól szóló 2005. évi CXXXIII. törvény rendelkezései szerint a rendőrség haladéktalanul, de legkésőbb a tudomásra jutástól számított nyolc napon belül a személy- és vagyonőr igazolványt milyen esetben vonhatja be (bevonja).</vt:lpstr>
      <vt:lpstr>67. Az alábbi felsorolásból válassza ki, hogy a személy- és vagyonvédelmi, valamint a magánnyomozói tevékenység szabályairól szóló 2005. évi CXXXIII. törvény rendelkezései szerint a rendőrség mikor veszi el a helyszínen a személy- és vagyonőr igazolványt (elveszi a helyszínen).</vt:lpstr>
      <vt:lpstr>68. A felsorolt állítások betűjelét írja a megfelelő helyre. (egy állítás két helyre is jó)</vt:lpstr>
      <vt:lpstr>69. Válassza ki az alábbi lehetőségek közül azt, ami igazzá teszi az alábbi állítást.</vt:lpstr>
      <vt:lpstr>70. Az alábbi felsorolásból válassza ki, hogy a személy- és vagyonvédelmi, valamint a magánnyomozói tevékenység szabályairól szóló 2005. évi CXXXIII. törvény rendelkezései szerint a helyszínen elvett személy- és vagyonőr igazolványt melyik szervnek küldi meg az ellenőrzést végrehajtó rendőr.</vt:lpstr>
      <vt:lpstr>71. Válassza ki az alábbi lehetőségek közül azt, ami igazzá teszi az alábbi állítást.</vt:lpstr>
      <vt:lpstr>72. Döntse el, hogy az alábbi állítás igaz vagy hamis a személy- és vagyonvédelmi, valamint a magánnyomozói tevékenység szabályairól szóló 2005. évi CXXXIII. törvény rendelkezései tekintetében.</vt:lpstr>
      <vt:lpstr>73. Döntse el, hogy az alábbi állítás igaz vagy hamis a személy- és vagyonvédelmi, valamint a magánnyomozói tevékenység szabályairól szóló 2005. évi CXXXIII. törvény rendelkezései tekintetében.</vt:lpstr>
      <vt:lpstr>74. Döntse el, hogy az alábbi állítás igaz vagy hamis a személy- és vagyonvédelmi, valamint a magánnyomozói tevékenység szabályairól szóló 2005. évi CXXXIII. törvény rendelkezései tekintetében.</vt:lpstr>
      <vt:lpstr>75. Döntse el, hogy az alábbi állítás igaz vagy hamis a személy- és vagyonvédelmi, valamint a magánnyomozói tevékenység szabályairól szóló 2005. évi CXXXIII. törvény rendelkezései tekintetében.</vt:lpstr>
      <vt:lpstr>76. A felsorolásból válassza ki azt, amely az alábbi megállapítást igazzá teszi.</vt:lpstr>
      <vt:lpstr>77. Döntse el, hogy az alábbi állítás igaz vagy hamis a személy- és vagyonvédelmi, valamint a magánnyomozói tevékenység szabályairól szóló 2005. évi CXXXIII. törvény rendelkezései tekintetében.</vt:lpstr>
      <vt:lpstr>78. Döntse el, hogy az alábbi állítás igaz vagy hamis a személy- és vagyonvédelmi, valamint a magánnyomozói tevékenység szabályairól szóló 2005. évi CXXXIII. törvény rendelkezései tekintetében.</vt:lpstr>
      <vt:lpstr>79. Döntse el, hogy a személy- és vagyonvédelmi, valamint a magánnyomozói tevékenység szabályairól szóló 2005. évi CXXXIII. törvény rendelkezései szerint az alábbi képen látható tárgyat a személy- és vagyonőr szolgálati ruháján szolgálati ideje alatt viselheti-e.</vt:lpstr>
      <vt:lpstr>80. Döntse el, hogy a személy- és vagyonvédelmi, valamint a magánnyomozói tevékenység szabályairól szóló 2005. évi CXXXIII. törvény rendelkezései szerint az alábbi képen látható tárgyat a személy- és vagyonőr szolgálati ruháján szolgálati ideje alatt viselheti-e.</vt:lpstr>
      <vt:lpstr>81. Döntse el, hogy a személy- és vagyonvédelmi, valamint a magánnyomozói tevékenység szabályairól szóló 2005. évi CXXXIII. törvény rendelkezései szerint az alábbi képen látható vagyonőr formaruhája megfelel-e az előírásoknak.</vt:lpstr>
      <vt:lpstr>82. Döntse el, hogy a személy- és vagyonvédelmi, valamint a magánnyomozói tevékenység szabályairól szóló 2005. évi CXXXIII. törvény rendelkezései szerint az alábbi képen látható vagyonőr formaruhája megfelel-e az előírásoknak.</vt:lpstr>
      <vt:lpstr>83. Döntse el, hogy az alábbi állítás igaz vagy hamis a személy- és vagyonvédelmi, valamint a magánnyomozói tevékenység szabályairól szóló 2005. évi CXXXIII. törvény rendelkezései tekintetében.</vt:lpstr>
      <vt:lpstr>84. Döntse el, hogy a személy- és vagyonvédelmi, valamint a magánnyomozói tevékenység szabályairól szóló 2005. évi CXXXIII. törvény rendelkezései szerint az alábbi képen látható vagyonőr formaruhája megfelel-e az előírásoknak.</vt:lpstr>
      <vt:lpstr>85. Döntse el, hogy a személy- és vagyonvédelmi, valamint a magánnyomozói tevékenység szabályairól szóló 2005. évi CXXXIII. törvény rendelkezései szerint az alábbi képen látható vagyonőr formaruhája megfelel-e az előírásoknak.</vt:lpstr>
      <vt:lpstr>86. A felsorolásból válassza ki azt, amely az alábbi megállapítást igazzá teszi a személy- és vagyonvédelmi, valamint a magánnyomozói tevékenység szabályairól szóló 2005. évi CXXXIII. törvény rendelkezéseit figyelembe véve.</vt:lpstr>
      <vt:lpstr>87. Az alábbi felsorolásból válassza ki azokat a kötelezettségeket, amelyek a személy- és vagyonvédelmi, valamint a magánnyomozói tevékenység szabályairól szóló 2005. évi CXXXIII. törvény rendelkezései szerint a személy- és vagyonőrt terhelik.</vt:lpstr>
      <vt:lpstr>88. Az alábbi felsorolásból válassza ki azokat a kötelezettségeket, amelyek a személy- és vagyonvédelmi, valamint a magánnyomozói tevékenység szabályairól szóló 2005. évi CXXXIII. törvény rendelkezései szerint a személy- és vagyonőrt nem terhelik.</vt:lpstr>
      <vt:lpstr>89. A felsorolásból válassza ki azt, amely az alábbi megállapítást igazzá teszi a személy- és vagyonvédelmi, valamint a magánnyomozói tevékenység szabályairól szóló 2005. évi CXXXIII. törvény rendelkezéseit figyelembe véve.</vt:lpstr>
      <vt:lpstr>90. Az alábbi felsorolásból válassza ki azt, amelyik a személy- és vagyonvédelmi, valamint a magánnyomozói tevékenység szabályairól szóló 2005. évi CXXXIII. törvény rendelkezései szerint a vállalkozások szerződéseit tartalmazó naplóban bekövetkező javítás esetén megfelel az előírásoknak.</vt:lpstr>
      <vt:lpstr>91. Az alábbi felsorolásból válassza ki azokat, amelyek a személy- és vagyonvédelmi, valamint a magánnyomozói tevékenység szabályairól szóló 2005. évi CXXXIII. törvény rendelkezései szerint a vállalkozások szerződéseit tartalmazó naplóban bekövetkező javítás esetén nem felelnek meg az előírásoknak.</vt:lpstr>
      <vt:lpstr>92. Döntse el, hogy az alábbi állítás igaz vagy hamis a személy- és vagyonvédelmi, valamint a magánnyomozói tevékenység szabályairól szóló 2005. évi CXXXIII. törvény rendelkezései tekintetében.</vt:lpstr>
      <vt:lpstr>93. Döntse el, hogy az alábbi állítás igaz vagy hamis a személy- és vagyonvédelmi, valamint a magánnyomozói tevékenység szabályairól szóló 2005. évi CXXXIII. törvény rendelkezései tekintetében.</vt:lpstr>
      <vt:lpstr>94. Döntse el, hogy a személy- és vagyonvédelmi, valamint a magánnyomozói tevékenység szabályairól szóló 2005. évi CXXXIII. törvény rendelkezései tekintetében a személy- és vagyonőr köteles-e a személy- és vagyonőr igazolványát szolgálata teljesítése során magánál tartani.</vt:lpstr>
      <vt:lpstr>95. Döntse el, hogy a személy- és vagyonvédelmi, valamint a magánnyomozói tevékenység szabályairól szóló 2005. évi CXXXIII. törvény rendelkezései tekintetében a személy- és vagyonőr köteles-e a vezetői engedélyét szolgálata teljesítése során minden esetben magánál tartani.</vt:lpstr>
      <vt:lpstr>96. A felsorolásból válassza ki azt, amely az alábbi megállapítást igazzá teszi a személy- és vagyonvédelmi, valamint a magánnyomozói tevékenység szabályairól szóló 2005. évi CXXXIII. törvény rendelkezéseit figyelembe véve.</vt:lpstr>
      <vt:lpstr>97. Egészítse ki a megadott szavakkal az alábbi szöveget úgy, hogy helyes legyen.</vt:lpstr>
      <vt:lpstr>98. Döntse el, hogy az alábbi állítás igaz vagy hamis a személy- és vagyonvédelmi, valamint a magánnyomozói tevékenység szabályairól szóló 2005. évi CXXXIII. törvény rendelkezései tekintetében.</vt:lpstr>
      <vt:lpstr>99. Döntse el, hogy az alábbi állítás igaz vagy hamis a személy- és vagyonvédelmi, valamint a magánnyomozói tevékenység szabályairól szóló 2005. évi CXXXIII. törvény rendelkezései tekintetében.</vt:lpstr>
      <vt:lpstr>100. Párosítsa a határidőket a megfelelő rendelkezéssel. </vt:lpstr>
      <vt:lpstr>101. Az alábbi felsorolásból válassza ki azokat az alapelveket, amelyek a személy- és vagyonőrnek szolgálati tevékenysége során be kell tartania.</vt:lpstr>
      <vt:lpstr>102. Döntse el, hogy az alábbi fogalom-meghatározás az arányosság alapelvét határozza-e meg.</vt:lpstr>
      <vt:lpstr>103. Döntse el, hogy az alábbi fogalom-meghatározás az arányosság alapelvét határozza-e meg.</vt:lpstr>
      <vt:lpstr>104. Döntse el, hogy az alábbi fogalom-meghatározás a szükségesség alapelvét határozza-e meg.</vt:lpstr>
      <vt:lpstr>105. Döntse el, hogy az alábbi fogalom-meghatározás a szükségesség alapelvét határozza-e meg.</vt:lpstr>
      <vt:lpstr>106. Döntse el, hogy az alábbi fogalom-meghatározás a szakszerűség alapelvét határozza-e meg.</vt:lpstr>
      <vt:lpstr>107. Döntse el, hogy az alábbi fogalom-meghatározás a szakszerűség alapelvét határozza-e meg.</vt:lpstr>
      <vt:lpstr>108. Döntse el, hogy az alábbi fogalom-meghatározás a jogszerűség alapelvét határozza-e meg.</vt:lpstr>
      <vt:lpstr>109. Döntse el, hogy az alábbi fogalom-meghatározás a jogszerűség alapelvét határozza-e meg.</vt:lpstr>
      <vt:lpstr>110. Döntse el, hogy az alábbi fogalom-meghatározás az biztonságosság alapelvét határozza-e meg.</vt:lpstr>
      <vt:lpstr>111. Döntse el, hogy az alábbi fogalom-meghatározás az biztonságosság alapelvét határozza-e meg.</vt:lpstr>
      <vt:lpstr>112. Egészítse ki a megadott szavakkal az alábbi szöveget úgy, hogy az arányosság alapelve helyesen legyen megfogalmazva.</vt:lpstr>
      <vt:lpstr>113. Párosítsa az alapelveket a meghatározásukkal.</vt:lpstr>
      <vt:lpstr>114. Az alábbi felsorolásból válassza ki azokat a tevékenységeket, amelyekre a személy- és vagyonvédelmi, valamint a magánnyomozói tevékenység szabályairól szóló 2005. évi CXXXIII. törvény rendelkezései szerint a vagyonőr a megbízó közterületnek nem minősülő létesítményének őrzése során jogosult.</vt:lpstr>
      <vt:lpstr>115. Az alábbi felsorolásból válassza ki azokat a tevékenységeket, amelyekre a személy- és vagyonvédelmi, valamint a magánnyomozói tevékenység szabályairól szóló 2005. évi CXXXIII. törvény rendelkezései szerint a vagyonőr a megbízó közterületnek nem minősülő létesítményének őrzése során nem jogosult.</vt:lpstr>
      <vt:lpstr>116. Az alábbi szöveg hiányzó részeit egészítse ki úgy a biztosított lehetőségek közül, hogy az megfeleljen a személy- és vagyonvédelmi, valamint a magánnyomozói tevékenység szabályairól szóló 2005. évi CXXXIII. törvény rendelkezéseinek. </vt:lpstr>
      <vt:lpstr>117. Döntse el, hogy a személy- és vagyonvédelmi, valamint a magánnyomozói tevékenység szabályairól szóló 2005. évi CXXXIII. törvény rendelkezései szerint a rendezvényt biztosító személy jogosult-e az alábbiakra.</vt:lpstr>
      <vt:lpstr>118. Döntse el, hogy a személy- és vagyonvédelmi, valamint a magánnyomozói tevékenység szabályairól szóló 2005. évi CXXXIII. törvény rendelkezései szerint a rendezvényt biztosító személy jogosult-e az alábbiakra.</vt:lpstr>
      <vt:lpstr>119. Döntse el, hogy a személy- és vagyonvédelmi, valamint a magánnyomozói tevékenység szabályairól szóló 2005. évi CXXXIII. törvény rendelkezései szerint a rendezvényt biztosító személy jogosult-e az alábbiakra.</vt:lpstr>
      <vt:lpstr>120. Döntse el, hogy a személy- és vagyonvédelmi, valamint a magánnyomozói tevékenység szabályairól szóló 2005. évi CXXXIII. törvény rendelkezései szerint a rendezvényt biztosító személy jogosult-e az alábbiakra.</vt:lpstr>
      <vt:lpstr>121. Döntse el, hogy a személy- és vagyonvédelmi, valamint a magánnyomozói tevékenység szabályairól szóló 2005. évi CXXXIII. törvény rendelkezései szerint a rendezvényt biztosító személy jogosult-e az alábbiakra.</vt:lpstr>
      <vt:lpstr>122. Döntse el, hogy a személy- és vagyonvédelmi, valamint a magánnyomozói tevékenység szabályairól szóló 2005. évi CXXXIII. törvény rendelkezései szerint a rendezvényt biztosító személy jogosult-e az alábbiakra.</vt:lpstr>
      <vt:lpstr>123. Az alábbi szöveg hiányzó részeit egészítse ki úgy a biztosított lehetőségek közül, hogy az megfeleljen a személy- és vagyonvédelmi, valamint a magánnyomozói tevékenység szabályairól szóló 2005. évi CXXXIII. törvény rendelkezéseinek.</vt:lpstr>
      <vt:lpstr>124. Döntse el, hogy a képen látható intézkedést, egy személy- és vagyonőr tevékenységet végző személy is végrehajthatja-e.</vt:lpstr>
      <vt:lpstr>125. A lehetőségek közül válassza ki azt, ami igazzá teszi a személy- és vagyonvédelmi, valamint a magánnyomozói tevékenység szabályairól szóló 2005. évi CXXXIII. törvény rendelkezései szerint az alábbi állítást.</vt:lpstr>
      <vt:lpstr>126. Döntse el, hogy a képen látható szankciót, egy személy- és vagyonőr tevékenységet végző személy alkalmazhatja-e.</vt:lpstr>
      <vt:lpstr>127. A lehetséges válaszok közül válassza ki azokat a tevékenységeket, amelyeket a személy- és vagyonőri tevékenységet végző személy alkalmazhat bűncselekményen vagy szabálysértésen tettenért személlyel szemben.</vt:lpstr>
      <vt:lpstr>128. A felsorolt támadáselhárító eszközök közül válassza ki azt, amelyet a képen látható személy- és vagyonőrök alkalmaznak.</vt:lpstr>
      <vt:lpstr>129. A felsorolt támadáselhárító eszközök közül válassza ki azokat, amelyeket a személy- és vagyonvédelmi, valamint a magánnyomozói tevékenység szabályairól szóló 2005. évi CXXXIII. törvény rendelkezései szerint a személy- és vagyonőri feladatokat ellátó személy – feltételek fennállása esetén – alkalmazhat.</vt:lpstr>
      <vt:lpstr>130. Egészítse ki a megadott szavakkal az alábbi szöveget úgy, hogy az arányosság alapelve helyesen legyen megfogalmazva.</vt:lpstr>
      <vt:lpstr>131. A felsorolt támadáselhárító eszközök közül válassza ki azt, amelyet a képen látható személy- és vagyonőr alkalmaz.</vt:lpstr>
      <vt:lpstr>132. Döntse el, hogy a képen látható eszközt, egy személy- és vagyonőr tevékenységet végző személy intézkedése során alkalmazhatja-e. </vt:lpstr>
      <vt:lpstr>133. Döntse el, hogy a képen látható eszközt, egy személy- és vagyonőr tevékenységet végző személy intézkedése során alkalmazhatja-e. </vt:lpstr>
      <vt:lpstr>134. A felsorolt támadáselhárító eszközök közül válassza ki azt, amelyet a képen látható személy- és vagyonőröknél lát. </vt:lpstr>
      <vt:lpstr>135. Döntse el, hogy a képen látható eszközt, egy személy- és vagyonőr tevékenységet végző személy intézkedése során alkalmazhatja-e. </vt:lpstr>
      <vt:lpstr>136. Döntse el, hogy a képen látható eszközt, egy személy- és vagyonőr tevékenységet végző személy intézkedése során alkalmazhatja-e. </vt:lpstr>
      <vt:lpstr>137. Az alábbi képek közül válassza ki azokat, amelyeket a személy- és vagyonvédelmi, valamint a magánnyomozói tevékenység szabályairól szóló 2005. évi CXXXIII. törvény rendelkezései szerint a személy- és vagyonőri feladatokat ellátó személy szolgálati tevékenysége során – feltételek fennállása esetén – alkalmazhat.</vt:lpstr>
      <vt:lpstr>138. Az alábbi szöveg hiányzó részeit egészítse ki úgy a biztosított lehetőségek közül, hogy az megfeleljen a személy- és vagyonvédelmi, valamint a magánnyomozói tevékenység szabályairól szóló 2005. évi CXXXIII. törvény rendelkezéseinek.</vt:lpstr>
      <vt:lpstr>139. Az alábbi felsorolásból válassza ki azokat, amelyekre a személy- és vagyonvédelmi, valamint a magánnyomozói tevékenység szabályairól szóló 2005. évi CXXXIII. törvény rendelkezései szerint a személy- és vagyonvédelmi tevékenységet végző személy arányos mérvű kényszerítő testi erő alkalmazásával a kialakult szituációt kezelheti.</vt:lpstr>
      <vt:lpstr>140. Az alábbi felsorolásból válassza ki azokat, amelyekre a személy- és vagyonvédelmi, valamint a magánnyomozói tevékenység szabályairól szóló 2005. évi CXXXIII. törvény rendelkezései szerint a személy- és vagyonvédelmi tevékenységet végző személy arányos mérvű kényszerítő testi erő alkalmazásával a kialakult szituációt nem kezelheti.</vt:lpstr>
      <vt:lpstr>141. Egészítse ki úgy az alábbi szövegrészt a megadott lehetőségek közül, hogy a személy- és vagyonvédelmi, valamint a magánnyomozói tevékenység szabályairól szóló 2005. évi CXXXIII. törvény rendelkezései szerint igaz legyen.</vt:lpstr>
      <vt:lpstr>142. A rendelkezésre álló lehetőségek közül válassza ki azokat, amelyek a személy- és vagyonvédelmi, valamint a magánnyomozói tevékenység szabályairól szóló 2005. évi CXXXIII. törvény rendelkezései szerint az alábbi szöveget nem teszik igazzá.</vt:lpstr>
      <vt:lpstr>143. A rendelkezésre álló lehetőségek közül válassza ki azt, amely a személy- és vagyonvédelmi, valamint a magánnyomozói tevékenység szabályairól szóló 2005. évi CXXXIII. törvény rendelkezései szerint az alábbi szöveget igazzá teszi.</vt:lpstr>
      <vt:lpstr>144. Az alábbi szöveg hiányzó részeit egészítse ki úgy a biztosított lehetőségek közül, hogy az megfeleljen a személy- és vagyonvédelmi, valamint a magánnyomozói tevékenység szabályairól szóló 2005. évi CXXXIII. törvény rendelkezéseinek.</vt:lpstr>
      <vt:lpstr>145. Döntse el, hogy a képen látható intézkedést, egy személy- és vagyonőr tevékenységet végző személy a személy- és vagyonvédelmi, valamint a magánnyomozói tevékenység szabályairól szóló 2005. évi CXXXIII. törvény rendelkezései szerint végrehajthatja-e.</vt:lpstr>
      <vt:lpstr>146. Döntse el, hogy a képen látható intézkedést, egy személy- és vagyonőr tevékenységet végző személy a személy- és vagyonvédelmi, valamint a magánnyomozói tevékenység szabályairól szóló 2005. évi CXXXIII. törvény rendelkezései szerint végrehajthatja-e.</vt:lpstr>
      <vt:lpstr>147. Döntse el, hogy a képen látható intézkedést, egy személy- és vagyonőr tevékenységet végző személy a személy- és vagyonvédelmi, valamint a magánnyomozói tevékenység szabályairól szóló 2005. évi CXXXIII. törvény rendelkezései szerint végrehajthatja-e.</vt:lpstr>
      <vt:lpstr>148. Döntse el, hogy a képen látható intézkedést, egy személy- és vagyonőr tevékenységet végző személy a személy- és vagyonvédelmi, valamint a magánnyomozói tevékenység szabályairól szóló 2005. évi CXXXIII. törvény rendelkezései szerint végrehajthatja-e.</vt:lpstr>
      <vt:lpstr>149. Döntse el, hogy a képen látható intézkedést, egy személy- és vagyonőr tevékenységet végző személy a személy- és vagyonvédelmi, valamint a magánnyomozói tevékenység szabályairól szóló 2005. évi CXXXIII. törvény rendelkezései szerint végrehajthatja-e.</vt:lpstr>
      <vt:lpstr>150. Az alábbi felsorolásból válassza ki azt a három feltételt, amelyek együttes megvalósulása esetén a személy- és vagyonvédelmi, valamint a magánnyomozói tevékenység szabályairól szóló 2005. évi CXXXIII. törvény rendelkezései szerint azalábbi szöveget igazzá teszik.</vt:lpstr>
      <vt:lpstr>151. Az alábbi képek közül válassza ki azt, amelyik az alábbi jogszabályi megfogalmazásnak megfelel.</vt:lpstr>
      <vt:lpstr>152. A rendelkezésre álló lehetőségek közül válassza ki azt, amely a személy- és vagyonvédelmi, valamint a magánnyomozói tevékenység szabályairól szóló 2005. évi CXXXIII. törvény rendelkezései szerint az alábbi szöveget igazzá teszi.</vt:lpstr>
      <vt:lpstr>153. Válassza ki az alábbi képek közül, hogy a személy- és vagyonvédelmi, valamint a magánnyomozói tevékenység szabályairól szóló 2005. évi CXXXIII. törvény rendelkezései szerint különösen hol nem alkalmazható elektronikus megfigyelő rendszer.</vt:lpstr>
      <vt:lpstr>154. Válassza ki az alábbi képek közül, hogy a személy- és vagyonvédelmi, valamint a magánnyomozói tevékenység szabályairól szóló 2005. évi CXXXIII. törvény rendelkezései szerint hol alkalmazható elektronikus megfigyelő rendszer.</vt:lpstr>
      <vt:lpstr>155. Az alábbi lehetőségek közül válassza ki azokat, amelyeket a személy- és vagyonvédelmi, valamint a magánnyomozói tevékenység szabályairól szóló 2005. évi CXXXIII. törvény rendelkezései szerint az elektronikus megfigyelőrendszer működése útján rögzített kép-, hang-, valamint kép- és hangfelvétel megismerése során a felvett jegyzőkönyvbe rögzíteni kell.</vt:lpstr>
      <vt:lpstr>156. Egészítse ki a megadott szavakkal az alábbi szöveget úgy, hogy a személy- és vagyonvédelmi, valamint a magánnyomozói tevékenység szabályairól szóló 2005. évi CXXXIII. törvény rendelkezéseinek megfeleljen.</vt:lpstr>
      <vt:lpstr>157. A lehetséges válaszok közül válassza ki azt, amelyik a személy- és vagyonvédelmi, valamint a magánnyomozói tevékenység szabályairól szóló 2005. évi CXXXIII. törvény rendelkezései az alábbi rendelkezést igazzá teszi.</vt:lpstr>
      <vt:lpstr>158. Egészítse ki a megadott szavakkal az alábbi szöveget úgy, hogy a személy- és vagyonvédelmi, valamint a magánnyomozói tevékenység szabályairól szóló 2005. évi CXXXIII. törvény rendelkezéseinek megfeleljen.</vt:lpstr>
      <vt:lpstr>159. A személy- és vagyonőr tevékenysége gyakorlása során, ha az intézkedésében érintett személy felszólításra nem igazolja kilétét, mit kell cselekednie? Válassza ki a helyes megoldás az alábbi lehetőségek közül.</vt:lpstr>
      <vt:lpstr>160. Válassza ki az alábbi felsorolásból hogy a személy- vagyonvédelmi és magánnyomozói szakmai kamarának milyen szervezeti egységei vannak </vt:lpstr>
      <vt:lpstr>161. Döntse el, hogy az alábbi állítás igaz vagy hamis a személy- és vagyonvédelmi, valamint a magánnyomozói tevékenység szabályairól szóló 2005. évi CXXXIII. törvény rendelkezései tekintetében.</vt:lpstr>
      <vt:lpstr>162. Döntse el, hogy az alábbi állítás igaz vagy hamis a személy- és vagyonvédelmi, valamint a magánnyomozói tevékenység szabályairól szóló 2005. évi CXXXIII. törvény rendelkezései tekintetében.</vt:lpstr>
      <vt:lpstr>163. Döntse el, hogy az alábbi állítás igaz vagy hamis a személy- és vagyonvédelmi, valamint a magánnyomozói tevékenység szabályairól szóló 2005. évi CXXXIII. törvény rendelkezései tekintetében.</vt:lpstr>
      <vt:lpstr>164. Döntse el, hogy az alábbi állítás igaz vagy hamis a személy- és vagyonvédelmi, valamint a magánnyomozói tevékenység szabályairól szóló 2005. évi CXXXIII. törvény rendelkezései tekintetében.</vt:lpstr>
      <vt:lpstr>165. Az alábbi városok közül válassza ki azt, amely az országos személy- vagyonvédelmi és magánnyomozói szakmai kamara székhelye.</vt:lpstr>
      <vt:lpstr>166. Döntse el, hogy az alábbi állítás igaz vagy hamis a személy- és vagyonvédelmi, valamint a magánnyomozói tevékenység szabályairól szóló 2005. évi CXXXIII. törvény rendelkezései tekintetében.</vt:lpstr>
      <vt:lpstr>167. Döntse el, hogy az alábbi állítás igaz vagy hamis a személy- és vagyonvédelmi, valamint a magánnyomozói tevékenység szabályairól szóló 2005. évi CXXXIII. törvény rendelkezései tekintetében.</vt:lpstr>
      <vt:lpstr>168. A lehetséges válaszok közül válassza ki azt, amelyik a személy- és vagyonvédelmi, valamint a magánnyomozói tevékenység szabályairól szóló 2005. évi CXXXIII. törvény rendelkezései az alábbi törvényi helyet igazzá teszi.</vt:lpstr>
      <vt:lpstr>169. A lehetséges válaszok közül válassza ki azt, amelyik a magánnyomozói tevékenység szabályairól szóló 2005. évi CXXXIII. törvény rendelkezései az alábbi rendelkezést igazzá teszi.</vt:lpstr>
      <vt:lpstr>170. Az alábbi felsorolásból válassza ki azokat, amelyek esetén a személy- és vagyonvédelmi, valamint a magánnyomozói tevékenység szabályairól szóló 2005. évi CXXXIII. törvény rendelkezései szerint a személy- vagyonvédelmi és magánnyomozói szakmai kamarai tagság megszűnik</vt:lpstr>
      <vt:lpstr>171. Az alábbi felsorolásból válassza ki azokat, amelyek esetén a személy- és vagyonvédelmi, valamint a magánnyomozói tevékenység szabályairól szóló 2005. évi CXXXIII. törvény rendelkezései szerint a személy- vagyonvédelmi és magánnyomozói szakmai kamarai tagság nem szűnik meg.</vt:lpstr>
      <vt:lpstr>172. A felsorolt állítások betűjelét írja a megfelelő helyre.  </vt:lpstr>
      <vt:lpstr>173. Ön szerint Rendelkezik-e a Személy- Vagyonvédelmi és Magánnyomozói Szakmai Kamara Etikai kódexszel? </vt:lpstr>
      <vt:lpstr>174. Az alábbi felsorolásból válassza ki azokat, amelyek a személy- és vagyonvédelmi tevékenységet végző személyekkel szemben támasztható főbb magatartási szabályok.  </vt:lpstr>
      <vt:lpstr>175. Az alábbi felsorolásból válassza ki azokat, amelyek a személy- és vagyonvédelmi tevékenységet végző személyekkel szemben támasztható főbb magatartási szabályok közé nem tartozik. </vt:lpstr>
      <vt:lpstr>176. Az alábbi felsorolásból válassza ki azokat, amelyek esetén a személy- és vagyonvédelmi, valamint a magánnyomozói tevékenység szabályairól szóló 2005. évi CXXXIII. törvény rendelkezései szerint a személy- és vagyonvédelmi tevékenységet végző kamarai tag etikai vétséget követ el.</vt:lpstr>
      <vt:lpstr>177. A lehetséges válaszok közül válassza ki azt, amelyik a személy- és vagyonvédelmi, valamint magánnyomozói tevékenység szabályairól szóló 2005. évi CXXXIII. törvény rendelkezései az alábbi törvényi helyet igazzá teszi.</vt:lpstr>
      <vt:lpstr>178. Egészítse ki a megadott szavakkal az alábbi szöveget úgy, hogy a személy- és vagyonvédelmi, valamint a magánnyomozói tevékenység szabályairól szóló 2005. évi CXXXIII. törvény rendelkezéseinek megfeleljen.</vt:lpstr>
      <vt:lpstr>179.  Az alábbi szöveg hiányzó részeit egészítse ki úgy a biztosított lehetőségek közül, hogy az megfeleljen a személy- és vagyonvédelmi, valamint a magánnyomozói tevékenység szabályairól szóló 2005. évi CXXXIII. törvény rendelkezéseinek.</vt:lpstr>
      <vt:lpstr>180. Az alábbi felsorolásból válassza ki azokat, amelyeket a személy- és vagyonvédelmi tevékenységet végző tagokkal szemben a személy- és vagyonvédelmi, valamint a magánnyomozói tevékenység szabályairól szóló 2005. évi CXXXIII. törvény rendelkezései szerint etikai vétség esetén intézkedésként alkalmazhatnak. </vt:lpstr>
      <vt:lpstr>181. Az alábbi felsorolásból válassza ki azokat, amelyeket a személy- és vagyonvédelmi tevékenységet végző tagokkal szemben a személy- és vagyonvédelmi, valamint a magánnyomozói tevékenység szabályairól szóló 2005. évi CXXXIII. törvény rendelkezései szerint etikai vétség esetén intézkedésként nem alkalmazhatnak. </vt:lpstr>
      <vt:lpstr>182. Az alábbi felsorolásból válassza ki azokat, amelyeket a személy- és vagyonvédelmi tevékenységet végző tagokkal szemben a személy- és vagyonvédelmi, valamint a magánnyomozói tevékenység szabályairól szóló 2005. évi CXXXIII. törvény rendelkezései szerint etikai vétség miatt kiszabott pénzbírság mértéke lehet maximum. </vt:lpstr>
      <vt:lpstr>183. A lehetséges válaszok közül válassza ki azt, amelyik a személy- és vagyonvédelmi, valamint a magánnyomozói tevékenység szabályairól szóló 2005. évi CXXXIII. törvény rendelkezései az alábbi törvényi helyet igazzá teszi.</vt:lpstr>
      <vt:lpstr>184. A lehetséges válaszok közül válassza ki azt, amelyik a magánnyomozói tevékenység szabályairól szóló 2005. évi CXXXIII. törvény rendelkezései az alábbi rendelkezést igazzá teszi.</vt:lpstr>
      <vt:lpstr>185. Egészítse ki a megadott szavakkal az alábbi szöveget úgy, hogy a személy- és vagyonvédelmi, valamint a magánnyomozói tevékenység szabályairól szóló 2005. évi CXXXIII. törvény rendelkezéseinek megfeleljen.</vt:lpstr>
      <vt:lpstr>186. Egészítse ki a megadott szavakkal az alábbi szöveget úgy, hogy a személy- és vagyonvédelmi, valamint a magánnyomozói tevékenység szabályairól szóló 2005. évi CXXXIII. törvény rendelkezéseinek megfeleljen.</vt:lpstr>
      <vt:lpstr>187. Az alábbi szöveg hiányzó részeit egészítse ki úgy a biztosított lehetőségek közül, hogy az megfeleljen a személy- és vagyonvédelmi, valamint a magánnyomozói tevékenység szabályairól szóló 2005. évi CXXXIII. törvény rendelkezéseinek.</vt:lpstr>
      <vt:lpstr> 188. Párosítsa az fogalmakat a meghatározásukkal. </vt:lpstr>
      <vt:lpstr>189. Egészítse ki a csomag fogalmát a megadott szavakkal úgy, hogy a személy- és vagyonvédelmi, valamint a magánnyomozói tevékenység szabályairól szóló 2005. évi CXXXIII. törvény rendelkezéseinek megfeleljen.</vt:lpstr>
      <vt:lpstr>190. A lehetőségek közül válassza ki azt, ami az alábbi, a személy- és vagyonvédelmi, valamint a magánnyomozói tevékenység szabályairól szóló 2005. évi CXXXIII. törvény rendelkezéseiben fellelhető fogalom meghatározáshoz tartozó fogalom.</vt:lpstr>
      <vt:lpstr>191. Döntse el, hogy az alábbi csomag fogalma a személy- és vagyonvédelmi, valamint a magánnyomozói tevékenység szabályairól szóló 2005. évi CXXXIII. törvény rendelkezései tekintetében helyesen vagy helytelenül van megfogalmazva.</vt:lpstr>
      <vt:lpstr>192. Döntse el, hogy az alábbi csomag fogalma a személy- és vagyonvédelmi, valamint a magánnyomozói tevékenység szabályairól szóló 2005. évi CXXXIII. törvény rendelkezései tekintetében helyesen vagy helytelenül van megfogalmazva.</vt:lpstr>
      <vt:lpstr>193. A lehetőségek közül válassza ki azt, ami az alábbi, a személy- és vagyonvédelmi, valamint a magánnyomozói tevékenység szabályairól szóló 2005. évi CXXXIII. törvény rendelkezéseiben fellelhető fogalom meghatározáshoz tartozó fogalom.</vt:lpstr>
      <vt:lpstr>194. Egészítse ki a tettenérés fogalmát a megadott szavakkal úgy, hogy a személy- és vagyonvédelmi, valamint a magánnyomozói tevékenység szabályairól szóló 2005. évi CXXXIII. törvény rendelkezéseinek megfeleljen.</vt:lpstr>
      <vt:lpstr>195. Döntse el, hogy az alábbi tettenérés fogalma a személy- és vagyonvédelmi, valamint a magánnyomozói tevékenység szabályairól szóló 2005. évi CXXXIII. törvény rendelkezései tekintetében helyesen vagy helytelenül van megfogalmazva.</vt:lpstr>
      <vt:lpstr>196. Döntse el, hogy az alábbi tettenérés fogalma a személy- és vagyonvédelmi, valamint a magánnyomozói tevékenység szabályairól szóló 2005. évi CXXXIII. törvény rendelkezései tekintetében helyesen vagy helytelenül van megfogalmazva.</vt:lpstr>
      <vt:lpstr>197. A lehetőségek közül válassza ki azt, ami az alábbi, a személy- és vagyonvédelmi, valamint a magánnyomozói tevékenység szabályairól szóló 2005. évi CXXXIII. törvény rendelkezéseiben fellelhető fogalom meghatározáshoz tartozó fogalom.</vt:lpstr>
      <vt:lpstr>198. Egészítse ki a közterület fogalmát a megadott szavakkal úgy, hogy a személy- és vagyonvédelmi, valamint a magánnyomozói tevékenység szabályairól szóló 2005. évi CXXXIII. törvény rendelkezéseinek megfeleljen.</vt:lpstr>
      <vt:lpstr>199. Döntse el, hogy az alábbi közterület fogalma a személy- és vagyonvédelmi, valamint a magánnyomozói tevékenység szabályairól szóló 2005. évi CXXXIII. törvény rendelkezései tekintetében helyesen vagy helytelenül van megfogalmazva.</vt:lpstr>
      <vt:lpstr>200. Döntse el, hogy az alábbi közterület fogalma a személy- és vagyonvédelmi, valamint a magánnyomozói tevékenység szabályairól szóló 2005. évi CXXXIII. törvény rendelkezései tekintetében helyesen vagy helytelenül van megfogalmazva.</vt:lpstr>
      <vt:lpstr>201. A lehetőségek közül válassza ki azt, ami az alábbi, a személy- és vagyonvédelmi, valamint a magánnyomozói tevékenység szabályairól szóló 2005. évi CXXXIII. törvény rendelkezéseiben fellelhető fogalom meghatározáshoz tartozó fogalom.</vt:lpstr>
      <vt:lpstr>202. Egészítse ki a távfelügyeleti rendszer fogalmát a megadott szavakkal úgy, hogy a személy- és vagyonvédelmi, valamint a magánnyomozói tevékenység szabályairól szóló 2005. évi CXXXIII. törvény rendelkezéseinek megfeleljen.</vt:lpstr>
      <vt:lpstr>203. Döntse el, hogy az alábbi távfelügyeleti rendszer fogalma a személy- és vagyonvédelmi, valamint a magánnyomozói tevékenység szabályairól szóló 2005. évi CXXXIII. törvény rendelkezései tekintetében helyesen vagy helytelenül van megfogalmazva.</vt:lpstr>
      <vt:lpstr>204. Döntse el, hogy az alábbi távfelügyeleti rendszer fogalma a személy- és vagyonvédelmi, valamint a magánnyomozói tevékenység szabályairól szóló 2005. évi CXXXIII. törvény rendelkezései tekintetében helyesen vagy helytelenül van megfogalmazva.</vt:lpstr>
      <vt:lpstr>205. Válassza ki az alábbi jogszabályok közül azt, amelyik a közbiztonságra különösen veszélyes eszközökről részletesen rendelkezik.</vt:lpstr>
      <vt:lpstr>206. Az alábbi lehetőségek közöl válassza ki azt, amely a „A közbiztonságra különösen veszélyes eszközzel kapcsolatos szabálysértés” tényállását igazzá teszi.</vt:lpstr>
      <vt:lpstr>207. Válassza ki az alábbi jogszabályok közül azt, amelyik a „A közbiztonságra különösen veszélyes eszközzel kapcsolatos szabálysértés” tényállását tartalmazza.</vt:lpstr>
      <vt:lpstr>208. Válassza ki a képek közül azokat, amelyek a közbiztonságra különösen veszélyes eszközök közül az alábbi csoportba tartoznak:</vt:lpstr>
      <vt:lpstr>209. Válassza ki a képek közül azokat, amelyek a közbiztonságra különösen veszélyes eszközök közül az alábbi csoportba tartoznak:</vt:lpstr>
      <vt:lpstr>210. Válassza ki a képek közül azokat, amelyek a közbiztonságra különösen veszélyes eszközök közül az alábbi csoportba tartoznak:</vt:lpstr>
      <vt:lpstr>211. Válassza ki a képek közül azokat, amelyek a közbiztonságra különösen veszélyes eszközök közül az alábbi csoportba tartoznak:</vt:lpstr>
      <vt:lpstr>212. Válassza ki a képek közül azokat, amelyek a közbiztonságra különösen veszélyes eszközök közül az alábbi csoportba tartoznak:</vt:lpstr>
      <vt:lpstr>213. Válassza ki a képek közül azokat, amelyek a közbiztonságra különösen veszélyes eszközök közül az alábbi csoportba tartoznak:</vt:lpstr>
      <vt:lpstr>214. Válassza ki a képek közül azokat, amelyek a közbiztonságra különösen veszélyes eszközök közül az alábbi csoportba tartoznak:</vt:lpstr>
      <vt:lpstr>215. Válassza ki a képek közül azokat, amelyek a közbiztonságra különösen veszélyes eszközök közül nem az alábbi csoportba tartoznak:</vt:lpstr>
      <vt:lpstr>216. Az alábbi válaszlehetőségek közül a megfelelőket kiválasztva egészítse ki a magántitok megsértése bűncselekmény törvényi tényállását!</vt:lpstr>
      <vt:lpstr>217. Az alábbi válaszlehetőségek közül a megfelelőket kiválasztva egészítse ki a tulajdon elleni szabálysértés törvényi tényállását! (Egy kifejezés több helyes is helyes lehet.)</vt:lpstr>
      <vt:lpstr>218. Döntse el, hogy az alábbi állítások közül melyik igaz és melyik hamis! Karikázza be a helyes válasz betűjelét!</vt:lpstr>
      <vt:lpstr>219. Döntse el, hogy az alábbi állítások közül melyik igaz és melyik hamis! Karikázza be a helyes válasz betűjelét!</vt:lpstr>
      <vt:lpstr>220. Írja le, hogy milyen általános szakmai előírások vonatkoznak a biztonsági őr támadáselhárító eszközeinek alkalmazására!</vt:lpstr>
      <vt:lpstr>221. Írja le, hogy milyen bűncselekményt takar az alábbi tényállás!</vt:lpstr>
      <vt:lpstr>222. Írja le, hogy mit jelent a biztonsági őr „arányos mérvű kényszerítő testi erő alkalmazása”! Milyen kötelezettségei vannak az intézkedés befejezése után? </vt:lpstr>
      <vt:lpstr>223. Írja le, milyen esetben feltehető megalapozottan az, hogy valaki bűncselekményből vagy szabálysértésből származó dolgot tart magánál! </vt:lpstr>
      <vt:lpstr>224. Írja le, mi a közterület! </vt:lpstr>
      <vt:lpstr>225. Írja le, hogy mi a magánterület közönség számára nyilvános része! </vt:lpstr>
      <vt:lpstr>226. Írja le, hogy személy- és vagyonvédelmi szempontból mit tekintünk „csomagnak”! </vt:lpstr>
      <vt:lpstr>227. Írja le a személy- és vagyonőr intézkedésével szembeni panasz elbírálására vonatkozó jogi előírások főbb rendelkezéseit!</vt:lpstr>
      <vt:lpstr>228. Írja le, hogy a személy- és vagyonvédelmi tevékenységet végző milyen keretek között és milyen jogon gyakorolhatja a személy- és vagyonvédelmi törvényben meghatározott jogosultságait!</vt:lpstr>
      <vt:lpstr>229. Melyek az intézkedés szakmai szabályai a támadáselhárító eszköz alkalmazásakor? Válassza ki, és karikázással jelölje be a helyes válaszok betűjelét!</vt:lpstr>
      <vt:lpstr>230. Melyek a tűzoltási feladatok? Sorolja fel őket! </vt:lpstr>
      <vt:lpstr>231. Mi az őr teendője, ha a szervező által megtiltott dolgot talál a belépő személynél a sportrendezvény beléptetésekor? Egészítse ki a mondatokat! </vt:lpstr>
      <vt:lpstr>232. Sorolja fel, hogy a munkavédelmi rendelkezések alapján általában mit kell biztosítani minden munkahelyen, minden munkavállaló részére! </vt:lpstr>
      <vt:lpstr>233. Sorolja fel, hogy mire terjed ki a rendőrség személy- és vagyonvédelmi tevékenységre vonatkozó ellenőrzése!</vt:lpstr>
      <vt:lpstr>234. Sorolja fel, hogy szakmai szempontból melyek a „diszpécser”, más szóval a „központi ügyeleti szolgálat” főbb feladatai! </vt:lpstr>
      <vt:lpstr>235. A személy- és vagyonőr mely esetekben tilthatja meg a látogatónak az üzembe való belépést? A feladatlapon jelölve egészítse ki a mondatokat!</vt:lpstr>
      <vt:lpstr>236. Állapítsa meg milyen bűncselekmény valósult meg az alábbi esetben! </vt:lpstr>
      <vt:lpstr>237. Aláhúzással jelölje meg, hogy igaz vagy hamis az alábbi állítás! </vt:lpstr>
      <vt:lpstr>238. Aláhúzással jelölje meg az alábbi felsorolásból azokat, amelyek a magyar állampolgárok alapvető jogai közé tartoznak! </vt:lpstr>
      <vt:lpstr>239. Az alábbi jogszabályok közül válassza ki (karikázza be) a szabálysértésre vonatkozót! </vt:lpstr>
      <vt:lpstr>240. Az alábbi válaszlehetőségek közül a megfelelőt kiválasztva egészítse ki a magánlaksértés bűncselekmény törvényi tényállását! </vt:lpstr>
      <vt:lpstr>241. Az alábbi felsorolásból válassza ki a személy-és vagyonőri tevékenység ellátása során végzett intézkedésekre vonatkozó alapelveket!</vt:lpstr>
      <vt:lpstr>242. Az alábbi válaszlehetőségek közül a megfelelő kifejezést kiválasztva egészítse ki a jogos védelem törvényi tényállásának főbb rendelkezéseit a Büntető Törvénykönyv rendelkezései alapján!</vt:lpstr>
      <vt:lpstr>243. A Vagyonvédő Kft. Munkatársaként egyeztet a leendő megrendelővel a biztonsági kockázatokról és a védelmi szintekről. Egészítse ki, hogy a védett objektum védelmi szintjeihez milyen elemek tartoznak! Írja le, hogy létezik-e abszolút biztonság!</vt:lpstr>
      <vt:lpstr>244. A hatályos 2005. Évi CXXXIII. Törvény alkalmazásában melyek minősülnek személy- és vagyonvédelmi tevékenységnek? Válassza ki, és karikázással jelölje be a helyes válaszok betűjelét!</vt:lpstr>
      <vt:lpstr>245. Döntse el, hogy igaz vagy hamis az alábbi állítás és karikázza be a helyes válasz betűjelét!</vt:lpstr>
      <vt:lpstr>246. Döntse el, hogy igaz vagy hamis az alábbi állítás és karikázza be a helyes válasz betűjelét!</vt:lpstr>
      <vt:lpstr>247. Döntse el, hogy az alábbi állítások közül melyik az igaz és melyik a hamis! Karikázza be a helyes válasz betűjelét!</vt:lpstr>
      <vt:lpstr>248. Írja le, hogy milyen kötelezettségei vannak a Személy, Vagyonvédelmi és Magánnyomozói Szakmai Kamarai tagnak!</vt:lpstr>
      <vt:lpstr>249. Döntse el, hogy az alábbi állítások közül melyik igaz és melyik hamis! Karikázza be a helyes válasz betűjelét!</vt:lpstr>
      <vt:lpstr>250. Egészítse ki az alábbi meghatározást! </vt:lpstr>
      <vt:lpstr>251. Egészítse ki az alábbi meghatározást! </vt:lpstr>
      <vt:lpstr>252. Egészítse ki a testi sértésre vonatkozó alábbi meghatározást! </vt:lpstr>
      <vt:lpstr>253. Írja le, hogy mit jelent a tettenérés! </vt:lpstr>
      <vt:lpstr>254. Írja le, hogy a személy- és vagyonőr melyik szakmai kamarai szervezetnél kezdeményezheti a tagfelvételi kérelmét! </vt:lpstr>
      <vt:lpstr>255. Írja le az általában érvényes intézkedési sorrendet, ha a védett objektumot tűz, ipari katasztrófa vagy elemi csapás érte! </vt:lpstr>
      <vt:lpstr>256. Írja le, hogy mi a 2005. évi CXXXIII. törvény (SzVMt) célja és jelentősége! </vt:lpstr>
      <vt:lpstr>257. Írja le a bűncselekmény fogalmának büntetőtörvénykönyv szerinti lényeges elemeit! </vt:lpstr>
      <vt:lpstr>258. Írja le, hogy terheli-e titoktartási kötelezettség a személy- és vagyonőrt, milyen adatok tekintetében és meddig! </vt:lpstr>
      <vt:lpstr>259. Ismertesse röviden a szabálysértés fogalmát! </vt:lpstr>
      <vt:lpstr>260. Írja le, hol lehet dohányozni a munkahelyeken! </vt:lpstr>
      <vt:lpstr>261. Írja le, hogy a szerződés keretein belül a vagyonőr hol védheti a megbízó ingóságait! </vt:lpstr>
      <vt:lpstr>262. Írja le a szolgálati okmányok vezetésének általános szabályait! </vt:lpstr>
      <vt:lpstr>263. Írja le, hogy a szakmai előírások alapján, mikor alkalmazhat a vagyonőr vegyi eszközt (gázsprayt)! </vt:lpstr>
      <vt:lpstr>264. Írja le, hogy mit foglal magában az a kifejezés, hogy a biztonsági őr „felkészül a szolgálat ellátására”! </vt:lpstr>
      <vt:lpstr>265. Írja le, hogy mire szolgál a „gépjármű- és személyforgalmi napló”!</vt:lpstr>
      <vt:lpstr>266. Írja le, hogy mire szolgál a „kulcsnyilvántartó könyv”!</vt:lpstr>
      <vt:lpstr>267. Írja le a tehergépjármű-átvizsgálás menetét! </vt:lpstr>
      <vt:lpstr>268. Írja le röviden, hogy mikor arányos és jogszerű a személy- és vagyonőri intézkedés! </vt:lpstr>
      <vt:lpstr>269. Jellemezze szakmai szempontból írásban, a „belső járőr szolgálatot”! </vt:lpstr>
      <vt:lpstr>270. Mely szervek, személyek jogosultak helyszíni bírság kiszabására az alábbiak közül?  Válassza ki a helyes megoldásokat, és karikázza be a betűjelét!</vt:lpstr>
      <vt:lpstr>271. Nevezze meg a tetten ért személlyel szembeni intézkedéseket és azok sorrendjét!</vt:lpstr>
      <vt:lpstr>272. Sorolja fel a közigazgatási hatósági eljárás szakaszait! </vt:lpstr>
      <vt:lpstr>273. Soroljon fel öt hírösszeköttetést biztosító eszközt, amelyet a személy- és vagyonőr rendelkezésére bocsáthatnak!</vt:lpstr>
      <vt:lpstr>274. Sorolja fel a személy- és vagyonőri intézkedés jogszerűségének alapfeltételeit! </vt:lpstr>
      <vt:lpstr>275. Sorolja fel a tűzoltási feladatokat! </vt:lpstr>
      <vt:lpstr>276. Sorolja fel a személy- és vagyonőr támadáselhárító eszközeit! </vt:lpstr>
      <vt:lpstr>277. Sorolja fel, hogy milyen tényezők befolyásolják a védett objektum biztonságát!</vt:lpstr>
      <vt:lpstr>278. Sorolja fel, a vagyonvédelmi törvény rendelkezése szerint hol nem alkalmazható elektronikus megfigyelőrendszer! </vt:lpstr>
      <vt:lpstr>279. Soroljon fel három példát a személy- és vagyonőr közterületen végezhető tevékenységére! </vt:lpstr>
      <vt:lpstr>280. Sorolja fel, hogy az előírások alapján, milyen esetekben és hogyan alkalmazhat a vagyonőr gumibotot! </vt:lpstr>
      <vt:lpstr>281. Sorolja fel, hogy melyek a büntetőeljárás főbb szakaszai! </vt:lpstr>
      <vt:lpstr>282. Sorolja fel a vagyonőr tevékenysége szempontjából fontos okmányokat! </vt:lpstr>
      <vt:lpstr>283. Sorolja fel, hogy milyen esetekben alkalmazhat a személy- és vagyonőr arányos mérvű kényszerítő testi erőt! </vt:lpstr>
      <vt:lpstr>284. Sorolja fel, hogy a vagyonvédelmi területen mire használják a „szolgálati naplót” (más néven az „őrnaplót”)!</vt:lpstr>
      <vt:lpstr>285. Sorolja fel, hogy a Személy, Vagyonvédelmi és Magánnyomozói Szakmai Kamara tagja milyen jogokat gyakorolhat a kamarai tagságának ideje alatt! </vt:lpstr>
      <vt:lpstr>286. Sorolja fel, hogy mit kell tartalmazni a rendőrkapitányságon a személy- és vagyonvédelmi igazolvány kiváltása céljából benyújtott írásbeli kérelemnek, továbbá azt is, hogy mit kell csatolni a személy- és vagyonvédelmi igazolvány iránti kérelemhez!</vt:lpstr>
      <vt:lpstr>287. Válassza ki (karikázza be) az alábbiak közül a garázdaság bűncselekmény jogi tárgyát!</vt:lpstr>
      <vt:lpstr>288. Válassza ki a helyes megoldást (megoldásokat) és karikázza be a betűjelét! Mely állítás (állítások) az igaz (igazak), ha a kijáratnál az üzem dolgozója nem tesz eleget a csomagátvizsgálásra vonatkozó felhívásának?</vt:lpstr>
      <vt:lpstr>289. Válassza ki a helyes megoldást (megoldásokat) és karikázza be a betűjelét! Mely állítás (állítások) az igaz (igazak) a portaszolgálat ellátására? </vt:lpstr>
      <vt:lpstr>290. Válassza ki, és karikázással jelölje be a helyes válaszok betűjelét! Mely szabályok vonatkoznak az elektronikus megfigyelőrendszer alkalmazására? </vt:lpstr>
      <vt:lpstr>291. Melyik állítás igaz? Válassza ki, és karikázással jelölje be az igaz válaszok betűjelét!</vt:lpstr>
      <vt:lpstr>292. Ön az Őrszem Kft. biztonsági őre. A szolgálatvezénylés szerint a szolgálat teljesítésének helye: Bp. XXX ker. Zöld u. 20. sz. alatt lévő telephely portája. A váltás időpontja: 18:00 óra, ekkor kell Önnek az éjszakás őrnek a szolgálatot átadnia. A szakmai előírások alapján írja le a szolgálat-átadás folyamatát!</vt:lpstr>
      <vt:lpstr>293. Válassza ki a felsorolásból a helyes megoldásokat, és karikázza be a betűjelét! Mely esetekben alkalmazhat a vagyonőr kényszerítő testi erőt? </vt:lpstr>
      <vt:lpstr>294. Ismertesse röviden a szabálysértések általános jellemzőit! </vt:lpstr>
      <vt:lpstr>295. Sorolja fel, hogy milyen jogai vannak a vagyonőrnek, ha bűncselekmény elkövetésén tetten ér valakit! </vt:lpstr>
      <vt:lpstr>296. Mik a tűzoltási feladatok? Sorolja fel őket! </vt:lpstr>
      <vt:lpstr>297. Melyek az intézkedés szakmai szabályai a támadáselhárító eszköz alkalmazásakor? Válassza ki, és karikázással jelölje be a helyes válaszok betűjelét!</vt:lpstr>
      <vt:lpstr>298. Sorolja fel, hogy a hatályos szabályok alapján milyen feltételek mellett kaphat a kérelmező magánszemély személy- és vagyonőri igazolványt! </vt:lpstr>
      <vt:lpstr>299. Sorolja fel, hogy a munkavédelmi rendelkezések alapján általában mit kell ismernie minden dolgozóknak bármely munkahelyen! </vt:lpstr>
      <vt:lpstr>300. Sorolja fel, hogy a biztonsági őr őrszolgálati tevékenysége milyen feladatokat foglal magában!</vt:lpstr>
      <vt:lpstr>301. Írja le, hol lehet dohányozni a védett objektumban! </vt:lpstr>
      <vt:lpstr>302. Írja le, hogy a szerződés alapján a vagyonőr hol védheti a megbízó ingóságait!</vt:lpstr>
      <vt:lpstr>303. Válassza ki (karikázza be) a helyes megoldásokat! </vt:lpstr>
      <vt:lpstr>304. Sorolja fel, hogy a 2005. évi CXXXIII. törvény milyen jogosultságokat biztosít a vagyonőrnek, ha a megbízó közterületnek nem minősülő létesítményében lát el szolgálatot!</vt:lpstr>
      <vt:lpstr>305. Zártkörű rendezvényen felfigyelnek egy illetéktelen személyre, aki kérésre nem tudja a meghívóját felmutatni, ezért a megbízó utasítja Önt, hogy az illetéktelen személyt távolítsa el a rendezvényról. Sorolja fel, hogy milyen esetekben alkalmazhat a személy-és vagyonőr arányos mérvű kényszerítő testi erőt!</vt:lpstr>
      <vt:lpstr>306. Döntse el, az alábbi állítások közül melyik igaz és melyik hamis! Karikázza be a helyes válasz betű jelét!</vt:lpstr>
      <vt:lpstr>307. Sorolja fel a Szabálysértési törvény értelmében kiszabható büntetéseket!</vt:lpstr>
      <vt:lpstr>308. Írja le a személy- és vagyonőri intézkedés megkezdésének és lefolytatásának szabályait és menetét!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Cím elrendezés</dc:title>
  <dc:creator>User</dc:creator>
  <cp:lastModifiedBy>User</cp:lastModifiedBy>
  <cp:revision>76</cp:revision>
  <dcterms:created xsi:type="dcterms:W3CDTF">2021-05-09T06:52:48Z</dcterms:created>
  <dcterms:modified xsi:type="dcterms:W3CDTF">2021-05-27T06:01:38Z</dcterms:modified>
</cp:coreProperties>
</file>